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6"/>
  </p:notesMasterIdLst>
  <p:sldIdLst>
    <p:sldId id="256" r:id="rId2"/>
    <p:sldId id="257" r:id="rId3"/>
    <p:sldId id="288" r:id="rId4"/>
    <p:sldId id="289" r:id="rId5"/>
    <p:sldId id="293" r:id="rId6"/>
    <p:sldId id="290" r:id="rId7"/>
    <p:sldId id="291" r:id="rId8"/>
    <p:sldId id="273" r:id="rId9"/>
    <p:sldId id="274" r:id="rId10"/>
    <p:sldId id="275" r:id="rId11"/>
    <p:sldId id="298" r:id="rId12"/>
    <p:sldId id="284" r:id="rId13"/>
    <p:sldId id="299" r:id="rId14"/>
    <p:sldId id="292" r:id="rId15"/>
    <p:sldId id="263" r:id="rId16"/>
    <p:sldId id="279" r:id="rId17"/>
    <p:sldId id="286" r:id="rId18"/>
    <p:sldId id="265" r:id="rId19"/>
    <p:sldId id="294" r:id="rId20"/>
    <p:sldId id="301" r:id="rId21"/>
    <p:sldId id="302" r:id="rId22"/>
    <p:sldId id="303" r:id="rId23"/>
    <p:sldId id="300" r:id="rId24"/>
    <p:sldId id="305" r:id="rId25"/>
    <p:sldId id="306" r:id="rId26"/>
    <p:sldId id="311" r:id="rId27"/>
    <p:sldId id="307" r:id="rId28"/>
    <p:sldId id="308" r:id="rId29"/>
    <p:sldId id="304" r:id="rId30"/>
    <p:sldId id="295" r:id="rId31"/>
    <p:sldId id="309" r:id="rId32"/>
    <p:sldId id="296" r:id="rId33"/>
    <p:sldId id="310" r:id="rId34"/>
    <p:sldId id="266"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BC87B-7B5B-B945-B9F3-94AD1CC811BE}" type="datetimeFigureOut">
              <a:rPr lang="en-US" smtClean="0"/>
              <a:t>10/13/22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333D4-8B22-E941-B97F-FEF62FEAC2BF}" type="slidenum">
              <a:rPr lang="en-US" smtClean="0"/>
              <a:t>‹#›</a:t>
            </a:fld>
            <a:endParaRPr lang="en-US"/>
          </a:p>
        </p:txBody>
      </p:sp>
    </p:spTree>
    <p:extLst>
      <p:ext uri="{BB962C8B-B14F-4D97-AF65-F5344CB8AC3E}">
        <p14:creationId xmlns:p14="http://schemas.microsoft.com/office/powerpoint/2010/main" val="33766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333D4-8B22-E941-B97F-FEF62FEAC2BF}" type="slidenum">
              <a:rPr lang="en-US" smtClean="0"/>
              <a:t>31</a:t>
            </a:fld>
            <a:endParaRPr lang="en-US"/>
          </a:p>
        </p:txBody>
      </p:sp>
    </p:spTree>
    <p:extLst>
      <p:ext uri="{BB962C8B-B14F-4D97-AF65-F5344CB8AC3E}">
        <p14:creationId xmlns:p14="http://schemas.microsoft.com/office/powerpoint/2010/main" val="1735104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10/13/22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10/13/22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10/13/22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10/13/22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10/13/22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10/13/22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10/13/22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10/13/22</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e_gCVyMNSDs?feature=oembed" TargetMode="Externa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1200</a:t>
            </a:r>
          </a:p>
        </p:txBody>
      </p:sp>
      <p:sp>
        <p:nvSpPr>
          <p:cNvPr id="3" name="Subtitle 2"/>
          <p:cNvSpPr>
            <a:spLocks noGrp="1"/>
          </p:cNvSpPr>
          <p:nvPr>
            <p:ph type="subTitle" idx="1"/>
          </p:nvPr>
        </p:nvSpPr>
        <p:spPr>
          <a:xfrm>
            <a:off x="1322921" y="3509028"/>
            <a:ext cx="6498159" cy="916641"/>
          </a:xfrm>
        </p:spPr>
        <p:txBody>
          <a:bodyPr/>
          <a:lstStyle/>
          <a:p>
            <a:r>
              <a:rPr lang="en-US" dirty="0"/>
              <a:t>Lecture 1</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What Is Science?</a:t>
            </a:r>
          </a:p>
        </p:txBody>
      </p:sp>
      <p:sp>
        <p:nvSpPr>
          <p:cNvPr id="9" name="TextBox 8"/>
          <p:cNvSpPr txBox="1"/>
          <p:nvPr/>
        </p:nvSpPr>
        <p:spPr>
          <a:xfrm>
            <a:off x="1053778" y="1575502"/>
            <a:ext cx="7170196" cy="2308324"/>
          </a:xfrm>
          <a:prstGeom prst="rect">
            <a:avLst/>
          </a:prstGeom>
          <a:noFill/>
        </p:spPr>
        <p:txBody>
          <a:bodyPr wrap="square" rtlCol="0">
            <a:spAutoFit/>
          </a:bodyPr>
          <a:lstStyle/>
          <a:p>
            <a:r>
              <a:rPr lang="en-US" dirty="0"/>
              <a:t>A human activity, in fact, a very complex set of activities involving individuals, teams, corporations and publicly funded agencies.</a:t>
            </a:r>
          </a:p>
          <a:p>
            <a:endParaRPr lang="en-US" dirty="0"/>
          </a:p>
          <a:p>
            <a:r>
              <a:rPr lang="en-US" dirty="0"/>
              <a:t>The general purpose is to develop a better understanding of how the world works.</a:t>
            </a:r>
          </a:p>
          <a:p>
            <a:endParaRPr lang="en-US" dirty="0"/>
          </a:p>
          <a:p>
            <a:r>
              <a:rPr lang="en-US" dirty="0"/>
              <a:t>But related to this purpose there are all kinds of individual and organizational goals, motivations, etc.</a:t>
            </a:r>
          </a:p>
        </p:txBody>
      </p:sp>
      <p:sp>
        <p:nvSpPr>
          <p:cNvPr id="10" name="TextBox 9"/>
          <p:cNvSpPr txBox="1"/>
          <p:nvPr/>
        </p:nvSpPr>
        <p:spPr>
          <a:xfrm>
            <a:off x="1053778" y="4206630"/>
            <a:ext cx="7170196" cy="2031325"/>
          </a:xfrm>
          <a:prstGeom prst="rect">
            <a:avLst/>
          </a:prstGeom>
          <a:noFill/>
        </p:spPr>
        <p:txBody>
          <a:bodyPr wrap="square" rtlCol="0">
            <a:spAutoFit/>
          </a:bodyPr>
          <a:lstStyle/>
          <a:p>
            <a:r>
              <a:rPr lang="en-US" dirty="0"/>
              <a:t>For instance</a:t>
            </a:r>
            <a:r>
              <a:rPr lang="mr-IN" dirty="0"/>
              <a:t>…</a:t>
            </a:r>
            <a:r>
              <a:rPr lang="en-CA" dirty="0"/>
              <a:t>.</a:t>
            </a:r>
          </a:p>
          <a:p>
            <a:endParaRPr lang="en-CA" dirty="0"/>
          </a:p>
          <a:p>
            <a:pPr lvl="1"/>
            <a:r>
              <a:rPr lang="en-CA" dirty="0"/>
              <a:t>1) Economic</a:t>
            </a:r>
          </a:p>
          <a:p>
            <a:pPr lvl="1"/>
            <a:endParaRPr lang="en-CA" dirty="0"/>
          </a:p>
          <a:p>
            <a:pPr lvl="1"/>
            <a:r>
              <a:rPr lang="en-CA" dirty="0"/>
              <a:t>2) Social</a:t>
            </a:r>
          </a:p>
          <a:p>
            <a:pPr lvl="1"/>
            <a:endParaRPr lang="en-CA" dirty="0"/>
          </a:p>
          <a:p>
            <a:pPr lvl="1"/>
            <a:r>
              <a:rPr lang="en-CA" dirty="0"/>
              <a:t>3) Political</a:t>
            </a:r>
            <a:endParaRPr lang="en-US" dirty="0"/>
          </a:p>
        </p:txBody>
      </p:sp>
    </p:spTree>
    <p:extLst>
      <p:ext uri="{BB962C8B-B14F-4D97-AF65-F5344CB8AC3E}">
        <p14:creationId xmlns:p14="http://schemas.microsoft.com/office/powerpoint/2010/main" val="394864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What Is Science? </a:t>
            </a:r>
            <a:r>
              <a:rPr lang="en-US" sz="2800" dirty="0" err="1"/>
              <a:t>Con’t</a:t>
            </a:r>
            <a:endParaRPr lang="en-US" sz="2800" dirty="0"/>
          </a:p>
        </p:txBody>
      </p:sp>
      <p:sp>
        <p:nvSpPr>
          <p:cNvPr id="9" name="TextBox 8"/>
          <p:cNvSpPr txBox="1"/>
          <p:nvPr/>
        </p:nvSpPr>
        <p:spPr>
          <a:xfrm>
            <a:off x="1053778" y="1575502"/>
            <a:ext cx="7170196" cy="3970318"/>
          </a:xfrm>
          <a:prstGeom prst="rect">
            <a:avLst/>
          </a:prstGeom>
          <a:noFill/>
        </p:spPr>
        <p:txBody>
          <a:bodyPr wrap="square" rtlCol="0">
            <a:spAutoFit/>
          </a:bodyPr>
          <a:lstStyle/>
          <a:p>
            <a:r>
              <a:rPr lang="en-US" dirty="0"/>
              <a:t>The principles of scientific activity…the ideals, the principles, the ideal orientation:</a:t>
            </a:r>
          </a:p>
          <a:p>
            <a:endParaRPr lang="en-US" dirty="0"/>
          </a:p>
          <a:p>
            <a:pPr marL="800100" lvl="1" indent="-342900">
              <a:buAutoNum type="arabicParenR"/>
            </a:pPr>
            <a:r>
              <a:rPr lang="en-US" dirty="0"/>
              <a:t>Empirical/observational</a:t>
            </a:r>
          </a:p>
          <a:p>
            <a:pPr marL="800100" lvl="1" indent="-342900">
              <a:buAutoNum type="arabicParenR"/>
            </a:pPr>
            <a:endParaRPr lang="en-US" dirty="0"/>
          </a:p>
          <a:p>
            <a:pPr marL="800100" lvl="1" indent="-342900">
              <a:buAutoNum type="arabicParenR"/>
            </a:pPr>
            <a:r>
              <a:rPr lang="en-US" dirty="0"/>
              <a:t>Oriented towards falsification not verification</a:t>
            </a:r>
          </a:p>
          <a:p>
            <a:pPr marL="800100" lvl="1" indent="-342900">
              <a:buAutoNum type="arabicParenR"/>
            </a:pPr>
            <a:endParaRPr lang="en-US" dirty="0"/>
          </a:p>
          <a:p>
            <a:pPr marL="800100" lvl="1" indent="-342900">
              <a:buAutoNum type="arabicParenR"/>
            </a:pPr>
            <a:r>
              <a:rPr lang="en-US" dirty="0"/>
              <a:t>Based in a method… a way of doing things, not a feature of the result of doing things a certain way. So, not about truth or facts…about HOW TO LOOK.</a:t>
            </a:r>
          </a:p>
          <a:p>
            <a:pPr marL="800100" lvl="1" indent="-342900">
              <a:buAutoNum type="arabicParenR"/>
            </a:pPr>
            <a:endParaRPr lang="en-US" dirty="0"/>
          </a:p>
          <a:p>
            <a:pPr marL="800100" lvl="1" indent="-342900">
              <a:buAutoNum type="arabicParenR"/>
            </a:pPr>
            <a:r>
              <a:rPr lang="en-US" dirty="0"/>
              <a:t>A sophisticated way of looking, not just looking. Important: We must be able to see what can not be ordinarily seen with ordinary observation.</a:t>
            </a:r>
          </a:p>
        </p:txBody>
      </p:sp>
    </p:spTree>
    <p:extLst>
      <p:ext uri="{BB962C8B-B14F-4D97-AF65-F5344CB8AC3E}">
        <p14:creationId xmlns:p14="http://schemas.microsoft.com/office/powerpoint/2010/main" val="3738358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What Is Science? </a:t>
            </a:r>
            <a:r>
              <a:rPr lang="en-US" sz="2800" dirty="0" err="1"/>
              <a:t>Con’t</a:t>
            </a:r>
            <a:endParaRPr lang="en-US" sz="2800" dirty="0"/>
          </a:p>
        </p:txBody>
      </p:sp>
      <p:sp>
        <p:nvSpPr>
          <p:cNvPr id="9" name="TextBox 8"/>
          <p:cNvSpPr txBox="1"/>
          <p:nvPr/>
        </p:nvSpPr>
        <p:spPr>
          <a:xfrm>
            <a:off x="601959" y="1333765"/>
            <a:ext cx="7956331" cy="5355312"/>
          </a:xfrm>
          <a:prstGeom prst="rect">
            <a:avLst/>
          </a:prstGeom>
          <a:noFill/>
        </p:spPr>
        <p:txBody>
          <a:bodyPr wrap="square" rtlCol="0">
            <a:spAutoFit/>
          </a:bodyPr>
          <a:lstStyle/>
          <a:p>
            <a:r>
              <a:rPr lang="en-US" dirty="0"/>
              <a:t>BUT…science is a HUMAN activity so all the weaknesses of any human activity can be found in science:</a:t>
            </a:r>
          </a:p>
          <a:p>
            <a:endParaRPr lang="en-US" dirty="0"/>
          </a:p>
          <a:p>
            <a:pPr marL="800100" lvl="1" indent="-342900">
              <a:buAutoNum type="arabicParenR"/>
            </a:pPr>
            <a:r>
              <a:rPr lang="en-US" dirty="0"/>
              <a:t>Scientists have careers, mortgages, greed, egos, dreams of fame and success, just like all people do.</a:t>
            </a:r>
          </a:p>
          <a:p>
            <a:pPr marL="800100" lvl="1" indent="-342900">
              <a:buAutoNum type="arabicParenR"/>
            </a:pPr>
            <a:endParaRPr lang="en-US" dirty="0"/>
          </a:p>
          <a:p>
            <a:pPr marL="800100" lvl="1" indent="-342900">
              <a:buAutoNum type="arabicParenR"/>
            </a:pPr>
            <a:r>
              <a:rPr lang="en-US" dirty="0"/>
              <a:t>Scientists have character and personality weaknesses, just like all people do.</a:t>
            </a:r>
          </a:p>
          <a:p>
            <a:endParaRPr lang="en-US" dirty="0"/>
          </a:p>
          <a:p>
            <a:r>
              <a:rPr lang="en-US" dirty="0"/>
              <a:t>The result is that science is often NOT:</a:t>
            </a:r>
          </a:p>
          <a:p>
            <a:endParaRPr lang="en-US" dirty="0"/>
          </a:p>
          <a:p>
            <a:pPr marL="800100" lvl="1" indent="-342900">
              <a:buAutoNum type="arabicParenR"/>
            </a:pPr>
            <a:r>
              <a:rPr lang="en-US" dirty="0"/>
              <a:t>Rooted in the empirical…scientists are often motivated by ideology, values, belief systems, ego, etc.</a:t>
            </a:r>
          </a:p>
          <a:p>
            <a:pPr marL="800100" lvl="1" indent="-342900">
              <a:buAutoNum type="arabicParenR"/>
            </a:pPr>
            <a:endParaRPr lang="en-US" dirty="0"/>
          </a:p>
          <a:p>
            <a:pPr marL="800100" lvl="1" indent="-342900">
              <a:buAutoNum type="arabicParenR"/>
            </a:pPr>
            <a:r>
              <a:rPr lang="en-US" dirty="0"/>
              <a:t>Oriented towards falsification.</a:t>
            </a:r>
          </a:p>
          <a:p>
            <a:pPr marL="800100" lvl="1" indent="-342900">
              <a:buAutoNum type="arabicParenR"/>
            </a:pPr>
            <a:endParaRPr lang="en-US" dirty="0"/>
          </a:p>
          <a:p>
            <a:pPr marL="800100" lvl="1" indent="-342900">
              <a:buAutoNum type="arabicParenR"/>
            </a:pPr>
            <a:r>
              <a:rPr lang="en-US" dirty="0"/>
              <a:t>Acting in accordance with the rules to determine how things are but bending the rules to bias or influence the results and interpretations of their work.</a:t>
            </a:r>
          </a:p>
        </p:txBody>
      </p:sp>
    </p:spTree>
    <p:extLst>
      <p:ext uri="{BB962C8B-B14F-4D97-AF65-F5344CB8AC3E}">
        <p14:creationId xmlns:p14="http://schemas.microsoft.com/office/powerpoint/2010/main" val="2141162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What Is Science? </a:t>
            </a:r>
            <a:r>
              <a:rPr lang="en-US" sz="2800" dirty="0" err="1"/>
              <a:t>Con’t</a:t>
            </a:r>
            <a:endParaRPr lang="en-US" sz="2800" dirty="0"/>
          </a:p>
        </p:txBody>
      </p:sp>
      <p:sp>
        <p:nvSpPr>
          <p:cNvPr id="9" name="TextBox 8"/>
          <p:cNvSpPr txBox="1"/>
          <p:nvPr/>
        </p:nvSpPr>
        <p:spPr>
          <a:xfrm>
            <a:off x="601959" y="1333765"/>
            <a:ext cx="7956331" cy="2031325"/>
          </a:xfrm>
          <a:prstGeom prst="rect">
            <a:avLst/>
          </a:prstGeom>
          <a:noFill/>
        </p:spPr>
        <p:txBody>
          <a:bodyPr wrap="square" rtlCol="0">
            <a:spAutoFit/>
          </a:bodyPr>
          <a:lstStyle/>
          <a:p>
            <a:r>
              <a:rPr lang="en-US" dirty="0"/>
              <a:t>The point is the same for ANY human activity. Since this is a course in psychology, we need to understand that human nature does not change depending upon the activity in which people are engaged.</a:t>
            </a:r>
          </a:p>
          <a:p>
            <a:endParaRPr lang="en-US" dirty="0"/>
          </a:p>
          <a:p>
            <a:endParaRPr lang="en-US" dirty="0"/>
          </a:p>
          <a:p>
            <a:endParaRPr lang="en-US" dirty="0"/>
          </a:p>
          <a:p>
            <a:endParaRPr lang="en-US" dirty="0"/>
          </a:p>
        </p:txBody>
      </p:sp>
      <p:pic>
        <p:nvPicPr>
          <p:cNvPr id="2" name="Online Media 1" descr="Government greed">
            <a:hlinkClick r:id="" action="ppaction://media"/>
            <a:extLst>
              <a:ext uri="{FF2B5EF4-FFF2-40B4-BE49-F238E27FC236}">
                <a16:creationId xmlns:a16="http://schemas.microsoft.com/office/drawing/2014/main" id="{F1A420B3-3EE7-DC16-588C-1F0286E57381}"/>
              </a:ext>
            </a:extLst>
          </p:cNvPr>
          <p:cNvPicPr>
            <a:picLocks noRot="1" noChangeAspect="1"/>
          </p:cNvPicPr>
          <p:nvPr>
            <a:videoFile r:link="rId1"/>
          </p:nvPr>
        </p:nvPicPr>
        <p:blipFill>
          <a:blip r:embed="rId4"/>
          <a:stretch>
            <a:fillRect/>
          </a:stretch>
        </p:blipFill>
        <p:spPr>
          <a:xfrm>
            <a:off x="2746069" y="2567151"/>
            <a:ext cx="3668110" cy="2751083"/>
          </a:xfrm>
          <a:prstGeom prst="rect">
            <a:avLst/>
          </a:prstGeom>
        </p:spPr>
      </p:pic>
      <p:sp>
        <p:nvSpPr>
          <p:cNvPr id="3" name="TextBox 2">
            <a:extLst>
              <a:ext uri="{FF2B5EF4-FFF2-40B4-BE49-F238E27FC236}">
                <a16:creationId xmlns:a16="http://schemas.microsoft.com/office/drawing/2014/main" id="{83CF844B-8EB0-AAD1-7A4C-96ECB83BD9B7}"/>
              </a:ext>
            </a:extLst>
          </p:cNvPr>
          <p:cNvSpPr txBox="1"/>
          <p:nvPr/>
        </p:nvSpPr>
        <p:spPr>
          <a:xfrm>
            <a:off x="622980" y="5624084"/>
            <a:ext cx="8397766" cy="923330"/>
          </a:xfrm>
          <a:prstGeom prst="rect">
            <a:avLst/>
          </a:prstGeom>
          <a:noFill/>
        </p:spPr>
        <p:txBody>
          <a:bodyPr wrap="square" rtlCol="0">
            <a:spAutoFit/>
          </a:bodyPr>
          <a:lstStyle/>
          <a:p>
            <a:r>
              <a:rPr lang="en-US" dirty="0"/>
              <a:t>Note: Of course, the same can be said of political affiliation. No one is purified of any of the weaknesses of human nature…irrespective of the political party with which they align. </a:t>
            </a:r>
          </a:p>
        </p:txBody>
      </p:sp>
    </p:spTree>
    <p:extLst>
      <p:ext uri="{BB962C8B-B14F-4D97-AF65-F5344CB8AC3E}">
        <p14:creationId xmlns:p14="http://schemas.microsoft.com/office/powerpoint/2010/main" val="139305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Scientific Method</a:t>
            </a:r>
          </a:p>
        </p:txBody>
      </p:sp>
      <p:sp>
        <p:nvSpPr>
          <p:cNvPr id="9" name="TextBox 8"/>
          <p:cNvSpPr txBox="1"/>
          <p:nvPr/>
        </p:nvSpPr>
        <p:spPr>
          <a:xfrm>
            <a:off x="810022" y="1323255"/>
            <a:ext cx="7956331" cy="4801314"/>
          </a:xfrm>
          <a:prstGeom prst="rect">
            <a:avLst/>
          </a:prstGeom>
          <a:noFill/>
        </p:spPr>
        <p:txBody>
          <a:bodyPr wrap="square" rtlCol="0">
            <a:spAutoFit/>
          </a:bodyPr>
          <a:lstStyle/>
          <a:p>
            <a:r>
              <a:rPr lang="en-US" dirty="0"/>
              <a:t>Basic purpose:</a:t>
            </a:r>
          </a:p>
          <a:p>
            <a:endParaRPr lang="en-US" dirty="0"/>
          </a:p>
          <a:p>
            <a:pPr marL="800100" lvl="1" indent="-342900">
              <a:buAutoNum type="arabicParenR"/>
            </a:pPr>
            <a:r>
              <a:rPr lang="en-US" dirty="0"/>
              <a:t>Description of how things are</a:t>
            </a:r>
          </a:p>
          <a:p>
            <a:pPr marL="800100" lvl="1" indent="-342900">
              <a:buAutoNum type="arabicParenR"/>
            </a:pPr>
            <a:endParaRPr lang="en-US" dirty="0"/>
          </a:p>
          <a:p>
            <a:pPr marL="800100" lvl="1" indent="-342900">
              <a:buAutoNum type="arabicParenR"/>
            </a:pPr>
            <a:r>
              <a:rPr lang="en-US" dirty="0"/>
              <a:t>Prediction of how things will be</a:t>
            </a:r>
          </a:p>
          <a:p>
            <a:pPr marL="800100" lvl="1" indent="-342900">
              <a:buAutoNum type="arabicParenR"/>
            </a:pPr>
            <a:endParaRPr lang="en-US" dirty="0"/>
          </a:p>
          <a:p>
            <a:pPr marL="800100" lvl="1" indent="-342900">
              <a:buAutoNum type="arabicParenR"/>
            </a:pPr>
            <a:r>
              <a:rPr lang="en-US" dirty="0"/>
              <a:t>Explanation of why things are the way they are</a:t>
            </a:r>
          </a:p>
          <a:p>
            <a:endParaRPr lang="en-US" dirty="0"/>
          </a:p>
          <a:p>
            <a:r>
              <a:rPr lang="en-US" dirty="0"/>
              <a:t>VERY IMPORTANT…Answer the following question…</a:t>
            </a:r>
          </a:p>
          <a:p>
            <a:endParaRPr lang="en-US" dirty="0"/>
          </a:p>
          <a:p>
            <a:pPr algn="ctr"/>
            <a:r>
              <a:rPr lang="en-US" dirty="0"/>
              <a:t>How many reds does it take to make a long yellow?</a:t>
            </a:r>
          </a:p>
          <a:p>
            <a:pPr algn="ctr"/>
            <a:endParaRPr lang="en-US" dirty="0"/>
          </a:p>
          <a:p>
            <a:pPr algn="ctr"/>
            <a:endParaRPr lang="en-US" dirty="0"/>
          </a:p>
          <a:p>
            <a:r>
              <a:rPr lang="en-US" dirty="0"/>
              <a:t>NOW ANSWER </a:t>
            </a:r>
            <a:r>
              <a:rPr lang="en-US" i="1" dirty="0"/>
              <a:t>THIS</a:t>
            </a:r>
            <a:r>
              <a:rPr lang="en-US" dirty="0"/>
              <a:t> QUESTION….</a:t>
            </a:r>
          </a:p>
          <a:p>
            <a:endParaRPr lang="en-US" dirty="0"/>
          </a:p>
          <a:p>
            <a:pPr algn="ctr"/>
            <a:r>
              <a:rPr lang="en-US" dirty="0"/>
              <a:t>Why is this page red?</a:t>
            </a:r>
          </a:p>
          <a:p>
            <a:endParaRPr lang="en-US" dirty="0"/>
          </a:p>
        </p:txBody>
      </p:sp>
    </p:spTree>
    <p:extLst>
      <p:ext uri="{BB962C8B-B14F-4D97-AF65-F5344CB8AC3E}">
        <p14:creationId xmlns:p14="http://schemas.microsoft.com/office/powerpoint/2010/main" val="2033924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NEVER FORGET!</a:t>
            </a:r>
          </a:p>
        </p:txBody>
      </p:sp>
      <p:sp>
        <p:nvSpPr>
          <p:cNvPr id="9" name="TextBox 8"/>
          <p:cNvSpPr txBox="1"/>
          <p:nvPr/>
        </p:nvSpPr>
        <p:spPr>
          <a:xfrm>
            <a:off x="593834" y="2269186"/>
            <a:ext cx="7956331" cy="2862322"/>
          </a:xfrm>
          <a:prstGeom prst="rect">
            <a:avLst/>
          </a:prstGeom>
          <a:noFill/>
        </p:spPr>
        <p:txBody>
          <a:bodyPr wrap="square" rtlCol="0">
            <a:spAutoFit/>
          </a:bodyPr>
          <a:lstStyle/>
          <a:p>
            <a:pPr algn="ctr"/>
            <a:r>
              <a:rPr lang="en-US" dirty="0"/>
              <a:t>MEANING FIRST</a:t>
            </a:r>
          </a:p>
          <a:p>
            <a:pPr algn="ctr"/>
            <a:endParaRPr lang="en-US" dirty="0"/>
          </a:p>
          <a:p>
            <a:pPr algn="ctr"/>
            <a:endParaRPr lang="en-US" dirty="0"/>
          </a:p>
          <a:p>
            <a:pPr algn="ctr"/>
            <a:endParaRPr lang="en-US" dirty="0"/>
          </a:p>
          <a:p>
            <a:pPr algn="ctr"/>
            <a:r>
              <a:rPr lang="en-US" dirty="0"/>
              <a:t>DESCRIPTION SECOND</a:t>
            </a:r>
          </a:p>
          <a:p>
            <a:pPr algn="ctr"/>
            <a:endParaRPr lang="en-US" dirty="0"/>
          </a:p>
          <a:p>
            <a:pPr algn="ctr"/>
            <a:endParaRPr lang="en-US" dirty="0"/>
          </a:p>
          <a:p>
            <a:pPr algn="ctr"/>
            <a:endParaRPr lang="en-US" dirty="0"/>
          </a:p>
          <a:p>
            <a:pPr algn="ctr"/>
            <a:r>
              <a:rPr lang="en-US" dirty="0"/>
              <a:t>EXPLANATION LAST</a:t>
            </a:r>
          </a:p>
          <a:p>
            <a:endParaRPr lang="en-US" dirty="0"/>
          </a:p>
        </p:txBody>
      </p:sp>
    </p:spTree>
    <p:extLst>
      <p:ext uri="{BB962C8B-B14F-4D97-AF65-F5344CB8AC3E}">
        <p14:creationId xmlns:p14="http://schemas.microsoft.com/office/powerpoint/2010/main" val="3474312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021304" y="436919"/>
            <a:ext cx="7098918" cy="954107"/>
          </a:xfrm>
          <a:prstGeom prst="rect">
            <a:avLst/>
          </a:prstGeom>
          <a:noFill/>
        </p:spPr>
        <p:txBody>
          <a:bodyPr wrap="square" rtlCol="0">
            <a:spAutoFit/>
          </a:bodyPr>
          <a:lstStyle/>
          <a:p>
            <a:pPr algn="ctr"/>
            <a:r>
              <a:rPr lang="en-CA" sz="2800" dirty="0"/>
              <a:t>Why a Good </a:t>
            </a:r>
            <a:r>
              <a:rPr lang="en-CA" sz="2800" b="1" i="1" dirty="0"/>
              <a:t>Description</a:t>
            </a:r>
            <a:r>
              <a:rPr lang="en-CA" sz="2800" dirty="0"/>
              <a:t> Is Harder Than We Think.</a:t>
            </a:r>
            <a:endParaRPr lang="en-US" sz="2800" dirty="0"/>
          </a:p>
        </p:txBody>
      </p:sp>
      <p:sp>
        <p:nvSpPr>
          <p:cNvPr id="3" name="TextBox 2"/>
          <p:cNvSpPr txBox="1"/>
          <p:nvPr/>
        </p:nvSpPr>
        <p:spPr>
          <a:xfrm>
            <a:off x="701591" y="2278302"/>
            <a:ext cx="7557649" cy="2308324"/>
          </a:xfrm>
          <a:prstGeom prst="rect">
            <a:avLst/>
          </a:prstGeom>
          <a:noFill/>
        </p:spPr>
        <p:txBody>
          <a:bodyPr wrap="square" rtlCol="0">
            <a:spAutoFit/>
          </a:bodyPr>
          <a:lstStyle/>
          <a:p>
            <a:pPr marL="285750" indent="-285750">
              <a:buFont typeface="Arial"/>
              <a:buChar char="•"/>
            </a:pPr>
            <a:r>
              <a:rPr lang="en-US" dirty="0"/>
              <a:t>It turns out the describing the way things are is extremely difficult.</a:t>
            </a:r>
          </a:p>
          <a:p>
            <a:pPr marL="285750" indent="-285750">
              <a:buFont typeface="Arial"/>
              <a:buChar char="•"/>
            </a:pPr>
            <a:endParaRPr lang="en-US" dirty="0"/>
          </a:p>
          <a:p>
            <a:pPr marL="285750" indent="-285750">
              <a:buFont typeface="Arial"/>
              <a:buChar char="•"/>
            </a:pPr>
            <a:endParaRPr lang="en-US" dirty="0"/>
          </a:p>
          <a:p>
            <a:pPr marL="285750" indent="-285750">
              <a:buFont typeface="Arial"/>
              <a:buChar char="•"/>
            </a:pPr>
            <a:r>
              <a:rPr lang="en-US" dirty="0"/>
              <a:t>Consider this question</a:t>
            </a:r>
            <a:r>
              <a:rPr lang="mr-IN" dirty="0"/>
              <a:t>…</a:t>
            </a:r>
            <a:r>
              <a:rPr lang="en-CA" dirty="0"/>
              <a:t>At the present time is COVID-19 serious?</a:t>
            </a:r>
            <a:endParaRPr lang="en-US" dirty="0"/>
          </a:p>
          <a:p>
            <a:pPr marL="285750" indent="-285750">
              <a:buFont typeface="Arial"/>
              <a:buChar char="•"/>
            </a:pPr>
            <a:endParaRPr lang="en-US" dirty="0"/>
          </a:p>
          <a:p>
            <a:pPr marL="285750" indent="-285750">
              <a:buFont typeface="Arial"/>
              <a:buChar char="•"/>
            </a:pPr>
            <a:endParaRPr lang="en-US" dirty="0"/>
          </a:p>
          <a:p>
            <a:pPr marL="285750" indent="-285750">
              <a:buFont typeface="Arial"/>
              <a:buChar char="•"/>
            </a:pPr>
            <a:r>
              <a:rPr lang="en-CA" dirty="0"/>
              <a:t>This is description question, what are the issues? </a:t>
            </a:r>
          </a:p>
          <a:p>
            <a:pPr marL="285750" indent="-285750">
              <a:buFont typeface="Arial"/>
              <a:buChar char="•"/>
            </a:pPr>
            <a:endParaRPr lang="en-CA" dirty="0"/>
          </a:p>
        </p:txBody>
      </p:sp>
    </p:spTree>
    <p:extLst>
      <p:ext uri="{BB962C8B-B14F-4D97-AF65-F5344CB8AC3E}">
        <p14:creationId xmlns:p14="http://schemas.microsoft.com/office/powerpoint/2010/main" val="336071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COVID: The Present State</a:t>
            </a:r>
            <a:endParaRPr lang="en-US" sz="2800" dirty="0"/>
          </a:p>
        </p:txBody>
      </p:sp>
      <p:sp>
        <p:nvSpPr>
          <p:cNvPr id="3" name="TextBox 2"/>
          <p:cNvSpPr txBox="1"/>
          <p:nvPr/>
        </p:nvSpPr>
        <p:spPr>
          <a:xfrm>
            <a:off x="793175" y="1613118"/>
            <a:ext cx="7557649" cy="3631763"/>
          </a:xfrm>
          <a:prstGeom prst="rect">
            <a:avLst/>
          </a:prstGeom>
          <a:noFill/>
        </p:spPr>
        <p:txBody>
          <a:bodyPr wrap="square" rtlCol="0">
            <a:spAutoFit/>
          </a:bodyPr>
          <a:lstStyle/>
          <a:p>
            <a:pPr marL="285750" indent="-285750">
              <a:buFont typeface="Arial"/>
              <a:buChar char="•"/>
            </a:pPr>
            <a:endParaRPr lang="en-CA" dirty="0"/>
          </a:p>
          <a:p>
            <a:pPr marL="800100" lvl="1" indent="-342900">
              <a:buAutoNum type="arabicParenR"/>
            </a:pPr>
            <a:r>
              <a:rPr lang="en-CA" dirty="0"/>
              <a:t>How do we define serious?</a:t>
            </a:r>
          </a:p>
          <a:p>
            <a:pPr marL="800100" lvl="1" indent="-342900">
              <a:buAutoNum type="arabicParenR"/>
            </a:pPr>
            <a:endParaRPr lang="en-CA" dirty="0"/>
          </a:p>
          <a:p>
            <a:pPr lvl="2"/>
            <a:r>
              <a:rPr lang="en-CA" sz="1600" dirty="0"/>
              <a:t>What measure should we use? Deaths per million, total deaths, total cases, cases with symptoms, death rate, case transmission rate, deaths to local residents or global deaths, years lost or total deaths, deaths in relation to influenza in a normal year, deaths due to influenza last year, excess deaths in the population, deaths </a:t>
            </a:r>
            <a:r>
              <a:rPr lang="en-CA" sz="1600" i="1" dirty="0"/>
              <a:t>with</a:t>
            </a:r>
            <a:r>
              <a:rPr lang="en-CA" sz="1600" dirty="0"/>
              <a:t> </a:t>
            </a:r>
            <a:r>
              <a:rPr lang="en-CA" sz="1600" dirty="0" err="1"/>
              <a:t>Covid</a:t>
            </a:r>
            <a:r>
              <a:rPr lang="en-CA" sz="1600" dirty="0"/>
              <a:t> or deaths </a:t>
            </a:r>
            <a:r>
              <a:rPr lang="en-CA" sz="1600" i="1" dirty="0"/>
              <a:t>from</a:t>
            </a:r>
            <a:r>
              <a:rPr lang="en-CA" sz="1600" dirty="0"/>
              <a:t> </a:t>
            </a:r>
            <a:r>
              <a:rPr lang="en-CA" sz="1600" dirty="0" err="1"/>
              <a:t>Covid</a:t>
            </a:r>
            <a:r>
              <a:rPr lang="en-CA" sz="1600" dirty="0"/>
              <a:t>, total deaths now or in 2 years from now, in 10 years from now, etc.</a:t>
            </a:r>
          </a:p>
          <a:p>
            <a:pPr lvl="2"/>
            <a:endParaRPr lang="en-CA" sz="1600" dirty="0"/>
          </a:p>
          <a:p>
            <a:pPr lvl="2"/>
            <a:r>
              <a:rPr lang="en-CA" sz="1600" dirty="0"/>
              <a:t>Who should define serious, should we all use the same definition of serious? Can we compare countries if different definitions are used by different countries, must the definition stay fixed over time, etc.</a:t>
            </a:r>
          </a:p>
        </p:txBody>
      </p:sp>
    </p:spTree>
    <p:extLst>
      <p:ext uri="{BB962C8B-B14F-4D97-AF65-F5344CB8AC3E}">
        <p14:creationId xmlns:p14="http://schemas.microsoft.com/office/powerpoint/2010/main" val="2180290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COVID: The Present State</a:t>
            </a:r>
            <a:endParaRPr lang="en-US" sz="2800" dirty="0"/>
          </a:p>
        </p:txBody>
      </p:sp>
      <p:sp>
        <p:nvSpPr>
          <p:cNvPr id="3" name="TextBox 2"/>
          <p:cNvSpPr txBox="1"/>
          <p:nvPr/>
        </p:nvSpPr>
        <p:spPr>
          <a:xfrm>
            <a:off x="701591" y="1088309"/>
            <a:ext cx="7557649" cy="5478424"/>
          </a:xfrm>
          <a:prstGeom prst="rect">
            <a:avLst/>
          </a:prstGeom>
          <a:noFill/>
        </p:spPr>
        <p:txBody>
          <a:bodyPr wrap="square" rtlCol="0">
            <a:spAutoFit/>
          </a:bodyPr>
          <a:lstStyle/>
          <a:p>
            <a:pPr lvl="1"/>
            <a:endParaRPr lang="en-CA" dirty="0"/>
          </a:p>
          <a:p>
            <a:pPr lvl="1"/>
            <a:r>
              <a:rPr lang="en-CA" dirty="0"/>
              <a:t>2) Does the seriousness depend upon third factors and if so, what are they?</a:t>
            </a:r>
          </a:p>
          <a:p>
            <a:pPr lvl="2"/>
            <a:r>
              <a:rPr lang="en-CA" sz="1600" dirty="0"/>
              <a:t>Which of the numerous ways of measuring seriousness are a function of age? Is age actually a risk factor or is it merely a mediator variable? Does ethnicity matter? What about pre-existing conditions, population density, immune system health, diet, geographic location, economic status of the population, economic status of the individual, etc.</a:t>
            </a:r>
          </a:p>
          <a:p>
            <a:pPr lvl="1"/>
            <a:endParaRPr lang="en-CA" dirty="0"/>
          </a:p>
          <a:p>
            <a:pPr lvl="1"/>
            <a:r>
              <a:rPr lang="en-CA" dirty="0"/>
              <a:t>3) Does seriousness depend upon our ability to manage it?</a:t>
            </a:r>
          </a:p>
          <a:p>
            <a:pPr lvl="2"/>
            <a:r>
              <a:rPr lang="en-CA" sz="1600" dirty="0"/>
              <a:t>What about health care system capacity, sophistication of the health-care system, public or private health care system, social distancing measures used, mask wearing, therapeutics, vaccines, governmental orientation towards civil liberty, etc.</a:t>
            </a:r>
          </a:p>
          <a:p>
            <a:pPr lvl="1"/>
            <a:endParaRPr lang="en-CA" dirty="0"/>
          </a:p>
          <a:p>
            <a:pPr lvl="1"/>
            <a:r>
              <a:rPr lang="en-CA" dirty="0"/>
              <a:t>4) What are the costs to other things of managing it? </a:t>
            </a:r>
          </a:p>
          <a:p>
            <a:pPr lvl="2"/>
            <a:r>
              <a:rPr lang="en-CA" sz="1600" dirty="0"/>
              <a:t>What is the effect of government policy on other diseases, causes of death, mental health, alcoholism, drug-abuse, economic well-being, suicide, quality of life, how do we equate the costs of government strategies to the benefits, etc.</a:t>
            </a:r>
          </a:p>
        </p:txBody>
      </p:sp>
    </p:spTree>
    <p:extLst>
      <p:ext uri="{BB962C8B-B14F-4D97-AF65-F5344CB8AC3E}">
        <p14:creationId xmlns:p14="http://schemas.microsoft.com/office/powerpoint/2010/main" val="820175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COVID: The Present State</a:t>
            </a:r>
            <a:endParaRPr lang="en-US" sz="2800" dirty="0"/>
          </a:p>
        </p:txBody>
      </p:sp>
      <p:sp>
        <p:nvSpPr>
          <p:cNvPr id="3" name="TextBox 2"/>
          <p:cNvSpPr txBox="1"/>
          <p:nvPr/>
        </p:nvSpPr>
        <p:spPr>
          <a:xfrm>
            <a:off x="701591" y="1088309"/>
            <a:ext cx="7557649" cy="2800767"/>
          </a:xfrm>
          <a:prstGeom prst="rect">
            <a:avLst/>
          </a:prstGeom>
          <a:noFill/>
        </p:spPr>
        <p:txBody>
          <a:bodyPr wrap="square" rtlCol="0">
            <a:spAutoFit/>
          </a:bodyPr>
          <a:lstStyle/>
          <a:p>
            <a:pPr lvl="2"/>
            <a:endParaRPr lang="en-CA" sz="1600" dirty="0"/>
          </a:p>
          <a:p>
            <a:pPr lvl="2"/>
            <a:endParaRPr lang="en-CA" sz="1600" dirty="0"/>
          </a:p>
          <a:p>
            <a:pPr lvl="2"/>
            <a:endParaRPr lang="en-CA" sz="1600" dirty="0"/>
          </a:p>
          <a:p>
            <a:pPr lvl="1"/>
            <a:r>
              <a:rPr lang="en-CA" sz="1600" dirty="0"/>
              <a:t>WARNING: The fundamental problem is….</a:t>
            </a:r>
          </a:p>
          <a:p>
            <a:pPr lvl="1"/>
            <a:endParaRPr lang="en-CA" sz="1600" dirty="0"/>
          </a:p>
          <a:p>
            <a:pPr lvl="1" algn="ctr"/>
            <a:endParaRPr lang="en-CA" sz="1600" dirty="0"/>
          </a:p>
          <a:p>
            <a:pPr lvl="1" algn="ctr"/>
            <a:r>
              <a:rPr lang="en-CA" sz="1600" dirty="0"/>
              <a:t>SIMPLIFICATION</a:t>
            </a:r>
          </a:p>
          <a:p>
            <a:pPr lvl="1" algn="ctr"/>
            <a:endParaRPr lang="en-CA" sz="1600" dirty="0"/>
          </a:p>
          <a:p>
            <a:pPr lvl="1"/>
            <a:endParaRPr lang="en-CA" sz="1600" dirty="0"/>
          </a:p>
          <a:p>
            <a:pPr lvl="1"/>
            <a:r>
              <a:rPr lang="en-CA" sz="1600" dirty="0"/>
              <a:t>This is a complex problem not properly described or communicated to others by simplistic heuristics or crude dichotomies.</a:t>
            </a:r>
          </a:p>
        </p:txBody>
      </p:sp>
    </p:spTree>
    <p:extLst>
      <p:ext uri="{BB962C8B-B14F-4D97-AF65-F5344CB8AC3E}">
        <p14:creationId xmlns:p14="http://schemas.microsoft.com/office/powerpoint/2010/main" val="1179252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39107" y="436919"/>
            <a:ext cx="7548635" cy="523220"/>
          </a:xfrm>
          <a:prstGeom prst="rect">
            <a:avLst/>
          </a:prstGeom>
          <a:noFill/>
        </p:spPr>
        <p:txBody>
          <a:bodyPr wrap="square" rtlCol="0">
            <a:spAutoFit/>
          </a:bodyPr>
          <a:lstStyle/>
          <a:p>
            <a:pPr algn="ctr"/>
            <a:r>
              <a:rPr lang="en-CA" sz="2800" dirty="0"/>
              <a:t>Description and Complexity: The Take Away</a:t>
            </a:r>
            <a:endParaRPr lang="en-US" sz="2800" dirty="0"/>
          </a:p>
        </p:txBody>
      </p:sp>
      <p:sp>
        <p:nvSpPr>
          <p:cNvPr id="3" name="TextBox 2"/>
          <p:cNvSpPr txBox="1"/>
          <p:nvPr/>
        </p:nvSpPr>
        <p:spPr>
          <a:xfrm>
            <a:off x="701591" y="1416889"/>
            <a:ext cx="7557649" cy="4770537"/>
          </a:xfrm>
          <a:prstGeom prst="rect">
            <a:avLst/>
          </a:prstGeom>
          <a:noFill/>
        </p:spPr>
        <p:txBody>
          <a:bodyPr wrap="square" rtlCol="0">
            <a:spAutoFit/>
          </a:bodyPr>
          <a:lstStyle/>
          <a:p>
            <a:pPr lvl="1"/>
            <a:endParaRPr lang="en-CA" sz="1600" dirty="0"/>
          </a:p>
          <a:p>
            <a:pPr marL="742950" lvl="1" indent="-285750">
              <a:buFont typeface="Arial"/>
              <a:buChar char="•"/>
            </a:pPr>
            <a:r>
              <a:rPr lang="en-CA" sz="1600" dirty="0"/>
              <a:t>So the moral of the story is simple, a description of the present state is very, very difficult.</a:t>
            </a:r>
          </a:p>
          <a:p>
            <a:pPr marL="742950" lvl="1" indent="-285750">
              <a:buFont typeface="Arial"/>
              <a:buChar char="•"/>
            </a:pPr>
            <a:endParaRPr lang="en-CA" sz="1600" dirty="0"/>
          </a:p>
          <a:p>
            <a:pPr marL="742950" lvl="1" indent="-285750">
              <a:buFont typeface="Arial"/>
              <a:buChar char="•"/>
            </a:pPr>
            <a:r>
              <a:rPr lang="en-CA" sz="1600" dirty="0"/>
              <a:t>From a scientific point of view, there are a vast number of relevant, interacting variables that are often impossible to measure and a host of very difficult definitional problems that make a big difference to our interpretation of how things are, never mind what we should do to change things.</a:t>
            </a:r>
          </a:p>
          <a:p>
            <a:pPr marL="742950" lvl="1" indent="-285750">
              <a:buFont typeface="Arial"/>
              <a:buChar char="•"/>
            </a:pPr>
            <a:endParaRPr lang="en-CA" sz="1600" dirty="0"/>
          </a:p>
          <a:p>
            <a:pPr marL="742950" lvl="1" indent="-285750">
              <a:buFont typeface="Arial"/>
              <a:buChar char="•"/>
            </a:pPr>
            <a:r>
              <a:rPr lang="en-CA" sz="1600" dirty="0"/>
              <a:t>It follows from this that it should never be presumed by intuition, common sense or by our own ad hoc perspective how things are or how to change things for the better.</a:t>
            </a:r>
          </a:p>
          <a:p>
            <a:pPr lvl="1"/>
            <a:endParaRPr lang="en-CA" sz="1600" dirty="0"/>
          </a:p>
          <a:p>
            <a:pPr marL="742950" lvl="1" indent="-285750">
              <a:buFont typeface="Arial"/>
              <a:buChar char="•"/>
            </a:pPr>
            <a:r>
              <a:rPr lang="en-CA" sz="1600" dirty="0"/>
              <a:t>To “follow the science” means to understand how difficult it is to really understand things and to know how little we actually do understand. It means being skeptical, uncertain, conditional, circumspect.</a:t>
            </a:r>
          </a:p>
          <a:p>
            <a:pPr marL="742950" lvl="1" indent="-285750">
              <a:buFont typeface="Arial"/>
              <a:buChar char="•"/>
            </a:pPr>
            <a:endParaRPr lang="en-CA" sz="1600" dirty="0"/>
          </a:p>
        </p:txBody>
      </p:sp>
    </p:spTree>
    <p:extLst>
      <p:ext uri="{BB962C8B-B14F-4D97-AF65-F5344CB8AC3E}">
        <p14:creationId xmlns:p14="http://schemas.microsoft.com/office/powerpoint/2010/main" val="2787848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4">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39107" y="436919"/>
            <a:ext cx="7548635" cy="523220"/>
          </a:xfrm>
          <a:prstGeom prst="rect">
            <a:avLst/>
          </a:prstGeom>
          <a:noFill/>
        </p:spPr>
        <p:txBody>
          <a:bodyPr wrap="square" rtlCol="0">
            <a:spAutoFit/>
          </a:bodyPr>
          <a:lstStyle/>
          <a:p>
            <a:pPr algn="ctr"/>
            <a:r>
              <a:rPr lang="en-CA" sz="2800" dirty="0"/>
              <a:t>How Real Scientists Think: Example</a:t>
            </a:r>
            <a:endParaRPr lang="en-US" sz="2800" dirty="0"/>
          </a:p>
        </p:txBody>
      </p:sp>
      <p:sp>
        <p:nvSpPr>
          <p:cNvPr id="3" name="TextBox 2"/>
          <p:cNvSpPr txBox="1"/>
          <p:nvPr/>
        </p:nvSpPr>
        <p:spPr>
          <a:xfrm>
            <a:off x="701591" y="1416889"/>
            <a:ext cx="7557649" cy="584775"/>
          </a:xfrm>
          <a:prstGeom prst="rect">
            <a:avLst/>
          </a:prstGeom>
          <a:noFill/>
        </p:spPr>
        <p:txBody>
          <a:bodyPr wrap="square" rtlCol="0">
            <a:spAutoFit/>
          </a:bodyPr>
          <a:lstStyle/>
          <a:p>
            <a:pPr lvl="1"/>
            <a:endParaRPr lang="en-CA" sz="1600" dirty="0"/>
          </a:p>
          <a:p>
            <a:pPr marL="742950" lvl="1" indent="-285750">
              <a:buFont typeface="Arial"/>
              <a:buChar char="•"/>
            </a:pPr>
            <a:endParaRPr lang="en-CA" sz="1600" dirty="0"/>
          </a:p>
        </p:txBody>
      </p:sp>
      <p:pic>
        <p:nvPicPr>
          <p:cNvPr id="2" name="Saad_only.mp4" descr="Saad_only.mp4">
            <a:hlinkClick r:id="" action="ppaction://media"/>
            <a:extLst>
              <a:ext uri="{FF2B5EF4-FFF2-40B4-BE49-F238E27FC236}">
                <a16:creationId xmlns:a16="http://schemas.microsoft.com/office/drawing/2014/main" id="{A76BA1F8-A449-F0A7-A2EF-BAEC21C716C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36800" y="1600200"/>
            <a:ext cx="4470400" cy="3657600"/>
          </a:xfrm>
          <a:prstGeom prst="rect">
            <a:avLst/>
          </a:prstGeom>
        </p:spPr>
      </p:pic>
    </p:spTree>
    <p:extLst>
      <p:ext uri="{BB962C8B-B14F-4D97-AF65-F5344CB8AC3E}">
        <p14:creationId xmlns:p14="http://schemas.microsoft.com/office/powerpoint/2010/main" val="153910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39107" y="436919"/>
            <a:ext cx="7548635" cy="523220"/>
          </a:xfrm>
          <a:prstGeom prst="rect">
            <a:avLst/>
          </a:prstGeom>
          <a:noFill/>
        </p:spPr>
        <p:txBody>
          <a:bodyPr wrap="square" rtlCol="0">
            <a:spAutoFit/>
          </a:bodyPr>
          <a:lstStyle/>
          <a:p>
            <a:pPr algn="ctr"/>
            <a:r>
              <a:rPr lang="en-CA" sz="2800" dirty="0"/>
              <a:t>NEVER FORGET!</a:t>
            </a:r>
            <a:endParaRPr lang="en-US" sz="2800" dirty="0"/>
          </a:p>
        </p:txBody>
      </p:sp>
      <p:sp>
        <p:nvSpPr>
          <p:cNvPr id="3" name="TextBox 2"/>
          <p:cNvSpPr txBox="1"/>
          <p:nvPr/>
        </p:nvSpPr>
        <p:spPr>
          <a:xfrm>
            <a:off x="701591" y="1416889"/>
            <a:ext cx="7557649" cy="3293209"/>
          </a:xfrm>
          <a:prstGeom prst="rect">
            <a:avLst/>
          </a:prstGeom>
          <a:noFill/>
        </p:spPr>
        <p:txBody>
          <a:bodyPr wrap="square" rtlCol="0">
            <a:spAutoFit/>
          </a:bodyPr>
          <a:lstStyle/>
          <a:p>
            <a:pPr lvl="1"/>
            <a:endParaRPr lang="en-CA" sz="1600" dirty="0"/>
          </a:p>
          <a:p>
            <a:pPr marL="742950" lvl="1" indent="-285750">
              <a:buFont typeface="Arial"/>
              <a:buChar char="•"/>
            </a:pPr>
            <a:r>
              <a:rPr lang="en-CA" sz="1600" dirty="0"/>
              <a:t>Anyone that tells you to…</a:t>
            </a:r>
          </a:p>
          <a:p>
            <a:pPr marL="742950" lvl="1" indent="-285750">
              <a:buFont typeface="Arial"/>
              <a:buChar char="•"/>
            </a:pPr>
            <a:endParaRPr lang="en-CA" sz="1600" dirty="0"/>
          </a:p>
          <a:p>
            <a:pPr lvl="1" algn="ctr"/>
            <a:endParaRPr lang="en-CA" sz="1600" i="1" dirty="0"/>
          </a:p>
          <a:p>
            <a:pPr lvl="1" algn="ctr"/>
            <a:r>
              <a:rPr lang="en-CA" sz="1600" i="1" dirty="0"/>
              <a:t>Follow the science</a:t>
            </a:r>
          </a:p>
          <a:p>
            <a:pPr lvl="1" algn="ctr"/>
            <a:endParaRPr lang="en-CA" sz="1600" i="1" dirty="0"/>
          </a:p>
          <a:p>
            <a:pPr marL="742950" lvl="1" indent="-285750">
              <a:buFont typeface="Arial"/>
              <a:buChar char="•"/>
            </a:pPr>
            <a:endParaRPr lang="en-CA" sz="1600" dirty="0"/>
          </a:p>
          <a:p>
            <a:pPr marL="742950" lvl="1" indent="-285750">
              <a:buFont typeface="Arial"/>
              <a:buChar char="•"/>
            </a:pPr>
            <a:r>
              <a:rPr lang="en-CA" sz="1600" dirty="0"/>
              <a:t>And then sounds confident, certain, self-assured about what the science is and what steps should be taken based on this science…</a:t>
            </a:r>
          </a:p>
          <a:p>
            <a:pPr marL="742950" lvl="1" indent="-285750">
              <a:buFont typeface="Arial"/>
              <a:buChar char="•"/>
            </a:pPr>
            <a:endParaRPr lang="en-CA" sz="1600" dirty="0"/>
          </a:p>
          <a:p>
            <a:pPr marL="742950" lvl="1" indent="-285750">
              <a:buFont typeface="Arial"/>
              <a:buChar char="•"/>
            </a:pPr>
            <a:endParaRPr lang="en-CA" sz="1600" dirty="0"/>
          </a:p>
          <a:p>
            <a:pPr lvl="1" algn="ctr"/>
            <a:r>
              <a:rPr lang="en-CA" sz="1600" i="1" dirty="0"/>
              <a:t>Is not acting like a scientist!</a:t>
            </a:r>
          </a:p>
          <a:p>
            <a:pPr marL="742950" lvl="1" indent="-285750">
              <a:buFont typeface="Arial"/>
              <a:buChar char="•"/>
            </a:pPr>
            <a:endParaRPr lang="en-CA" sz="1600" dirty="0"/>
          </a:p>
        </p:txBody>
      </p:sp>
    </p:spTree>
    <p:extLst>
      <p:ext uri="{BB962C8B-B14F-4D97-AF65-F5344CB8AC3E}">
        <p14:creationId xmlns:p14="http://schemas.microsoft.com/office/powerpoint/2010/main" val="3734565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4">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190032" y="433944"/>
            <a:ext cx="7140195" cy="954107"/>
          </a:xfrm>
          <a:prstGeom prst="rect">
            <a:avLst/>
          </a:prstGeom>
          <a:noFill/>
        </p:spPr>
        <p:txBody>
          <a:bodyPr wrap="square" rtlCol="0">
            <a:spAutoFit/>
          </a:bodyPr>
          <a:lstStyle/>
          <a:p>
            <a:pPr algn="ctr"/>
            <a:r>
              <a:rPr lang="en-CA" sz="2800" dirty="0"/>
              <a:t>Let’s Listen to Richard Feynman about “</a:t>
            </a:r>
            <a:r>
              <a:rPr lang="en-CA" sz="2800" dirty="0">
                <a:solidFill>
                  <a:srgbClr val="FF0000"/>
                </a:solidFill>
              </a:rPr>
              <a:t>How A Scientist Thinks</a:t>
            </a:r>
            <a:r>
              <a:rPr lang="en-CA" sz="2800" dirty="0"/>
              <a:t>”</a:t>
            </a:r>
            <a:endParaRPr lang="en-US" sz="2800" dirty="0"/>
          </a:p>
        </p:txBody>
      </p:sp>
      <p:pic>
        <p:nvPicPr>
          <p:cNvPr id="3" name="feynman_car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10046" y="1573451"/>
            <a:ext cx="6110167" cy="4538072"/>
          </a:xfrm>
          <a:prstGeom prst="rect">
            <a:avLst/>
          </a:prstGeom>
          <a:blipFill rotWithShape="1">
            <a:blip r:embed="rId6"/>
            <a:stretch>
              <a:fillRect/>
            </a:stretch>
          </a:blipFill>
        </p:spPr>
      </p:pic>
    </p:spTree>
    <p:extLst>
      <p:ext uri="{BB962C8B-B14F-4D97-AF65-F5344CB8AC3E}">
        <p14:creationId xmlns:p14="http://schemas.microsoft.com/office/powerpoint/2010/main" val="34792100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Why Does This Matter To Us in 1200?</a:t>
            </a:r>
            <a:endParaRPr lang="en-US" sz="2800" dirty="0"/>
          </a:p>
        </p:txBody>
      </p:sp>
      <p:sp>
        <p:nvSpPr>
          <p:cNvPr id="3" name="TextBox 2"/>
          <p:cNvSpPr txBox="1"/>
          <p:nvPr/>
        </p:nvSpPr>
        <p:spPr>
          <a:xfrm>
            <a:off x="793175" y="1543013"/>
            <a:ext cx="7557649" cy="4739759"/>
          </a:xfrm>
          <a:prstGeom prst="rect">
            <a:avLst/>
          </a:prstGeom>
          <a:noFill/>
        </p:spPr>
        <p:txBody>
          <a:bodyPr wrap="square" rtlCol="0">
            <a:spAutoFit/>
          </a:bodyPr>
          <a:lstStyle/>
          <a:p>
            <a:pPr lvl="1"/>
            <a:r>
              <a:rPr lang="en-CA" dirty="0"/>
              <a:t>Because this is a course in the </a:t>
            </a:r>
            <a:r>
              <a:rPr lang="en-CA" i="1" dirty="0"/>
              <a:t>science of psychology.</a:t>
            </a:r>
            <a:r>
              <a:rPr lang="en-CA" dirty="0"/>
              <a:t> It’s not a course in what we believe, what our values are, our own personal perspectives or points of view, what a friend told us, what we heard on CBC, etc. </a:t>
            </a:r>
          </a:p>
          <a:p>
            <a:pPr marL="742950" lvl="1" indent="-285750">
              <a:buFont typeface="Arial"/>
              <a:buChar char="•"/>
            </a:pPr>
            <a:endParaRPr lang="en-CA" dirty="0"/>
          </a:p>
          <a:p>
            <a:pPr lvl="1"/>
            <a:r>
              <a:rPr lang="en-CA" dirty="0"/>
              <a:t>It’s not a course about…</a:t>
            </a:r>
          </a:p>
          <a:p>
            <a:pPr marL="742950" lvl="1" indent="-285750">
              <a:buFont typeface="Arial"/>
              <a:buChar char="•"/>
            </a:pPr>
            <a:endParaRPr lang="en-CA" dirty="0"/>
          </a:p>
          <a:p>
            <a:pPr lvl="1" algn="ctr"/>
            <a:r>
              <a:rPr lang="en-CA" dirty="0"/>
              <a:t>What we think things </a:t>
            </a:r>
            <a:r>
              <a:rPr lang="en-CA" i="1" dirty="0">
                <a:solidFill>
                  <a:srgbClr val="FF0000"/>
                </a:solidFill>
              </a:rPr>
              <a:t>should</a:t>
            </a:r>
            <a:r>
              <a:rPr lang="en-CA" dirty="0"/>
              <a:t> be like</a:t>
            </a:r>
          </a:p>
          <a:p>
            <a:pPr marL="742950" lvl="1" indent="-285750">
              <a:buFont typeface="Arial"/>
              <a:buChar char="•"/>
            </a:pPr>
            <a:endParaRPr lang="en-CA" sz="1600" dirty="0"/>
          </a:p>
          <a:p>
            <a:pPr lvl="1"/>
            <a:r>
              <a:rPr lang="en-CA" dirty="0"/>
              <a:t>It’s not a course about….</a:t>
            </a:r>
          </a:p>
          <a:p>
            <a:pPr marL="742950" lvl="1" indent="-285750" algn="ctr">
              <a:buFont typeface="Arial"/>
              <a:buChar char="•"/>
            </a:pPr>
            <a:endParaRPr lang="en-CA" dirty="0"/>
          </a:p>
          <a:p>
            <a:pPr lvl="1" algn="ctr"/>
            <a:r>
              <a:rPr lang="en-CA" dirty="0"/>
              <a:t>What </a:t>
            </a:r>
            <a:r>
              <a:rPr lang="en-CA" i="1" dirty="0">
                <a:solidFill>
                  <a:srgbClr val="FF0000"/>
                </a:solidFill>
              </a:rPr>
              <a:t>we think </a:t>
            </a:r>
            <a:r>
              <a:rPr lang="en-CA" dirty="0"/>
              <a:t>things are like</a:t>
            </a:r>
          </a:p>
          <a:p>
            <a:pPr lvl="1" algn="ctr"/>
            <a:endParaRPr lang="en-CA" dirty="0"/>
          </a:p>
          <a:p>
            <a:pPr lvl="1"/>
            <a:r>
              <a:rPr lang="en-CA" dirty="0"/>
              <a:t>It’s a course about…</a:t>
            </a:r>
          </a:p>
          <a:p>
            <a:pPr lvl="1" algn="ctr"/>
            <a:endParaRPr lang="en-CA" dirty="0"/>
          </a:p>
          <a:p>
            <a:pPr lvl="1" algn="ctr"/>
            <a:r>
              <a:rPr lang="en-CA" dirty="0"/>
              <a:t>What things </a:t>
            </a:r>
            <a:r>
              <a:rPr lang="en-CA" i="1" dirty="0">
                <a:solidFill>
                  <a:srgbClr val="FF0000"/>
                </a:solidFill>
              </a:rPr>
              <a:t>ARE</a:t>
            </a:r>
            <a:r>
              <a:rPr lang="en-CA" dirty="0"/>
              <a:t> like</a:t>
            </a:r>
          </a:p>
          <a:p>
            <a:pPr marL="742950" lvl="1" indent="-285750">
              <a:buFont typeface="Arial"/>
              <a:buChar char="•"/>
            </a:pPr>
            <a:endParaRPr lang="en-CA" sz="1600" dirty="0"/>
          </a:p>
        </p:txBody>
      </p:sp>
    </p:spTree>
    <p:extLst>
      <p:ext uri="{BB962C8B-B14F-4D97-AF65-F5344CB8AC3E}">
        <p14:creationId xmlns:p14="http://schemas.microsoft.com/office/powerpoint/2010/main" val="1221981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In This Course</a:t>
            </a:r>
            <a:endParaRPr lang="en-US" sz="2800" dirty="0"/>
          </a:p>
        </p:txBody>
      </p:sp>
      <p:sp>
        <p:nvSpPr>
          <p:cNvPr id="2" name="TextBox 1"/>
          <p:cNvSpPr txBox="1"/>
          <p:nvPr/>
        </p:nvSpPr>
        <p:spPr>
          <a:xfrm>
            <a:off x="677682" y="1059662"/>
            <a:ext cx="7788635" cy="5078313"/>
          </a:xfrm>
          <a:prstGeom prst="rect">
            <a:avLst/>
          </a:prstGeom>
          <a:noFill/>
        </p:spPr>
        <p:txBody>
          <a:bodyPr wrap="square" rtlCol="0">
            <a:spAutoFit/>
          </a:bodyPr>
          <a:lstStyle/>
          <a:p>
            <a:endParaRPr lang="en-CA" dirty="0"/>
          </a:p>
          <a:p>
            <a:pPr algn="ctr"/>
            <a:endParaRPr lang="en-CA" dirty="0"/>
          </a:p>
          <a:p>
            <a:pPr algn="ctr"/>
            <a:r>
              <a:rPr lang="en-CA" dirty="0"/>
              <a:t>You will learn some of the steps in this process of coming to know the world better than we knew it before. </a:t>
            </a:r>
          </a:p>
          <a:p>
            <a:pPr algn="ctr"/>
            <a:endParaRPr lang="en-CA" dirty="0"/>
          </a:p>
          <a:p>
            <a:pPr marL="285750" indent="-285750" algn="ctr">
              <a:buFont typeface="Arial" panose="020B0604020202020204" pitchFamily="34" charset="0"/>
              <a:buChar char="•"/>
            </a:pPr>
            <a:endParaRPr lang="en-CA" dirty="0"/>
          </a:p>
          <a:p>
            <a:pPr algn="ctr"/>
            <a:r>
              <a:rPr lang="en-CA" dirty="0"/>
              <a:t>What we will do here is </a:t>
            </a:r>
            <a:r>
              <a:rPr lang="en-CA" i="1" dirty="0">
                <a:solidFill>
                  <a:srgbClr val="FF0000"/>
                </a:solidFill>
              </a:rPr>
              <a:t>scratch the surface </a:t>
            </a:r>
            <a:r>
              <a:rPr lang="en-CA" dirty="0"/>
              <a:t>sufficiently to give you some insight in to the real difficulty of understanding how thing really are.</a:t>
            </a:r>
          </a:p>
          <a:p>
            <a:pPr algn="ctr"/>
            <a:endParaRPr lang="en-CA" dirty="0"/>
          </a:p>
          <a:p>
            <a:pPr algn="ctr"/>
            <a:endParaRPr lang="en-CA" dirty="0"/>
          </a:p>
          <a:p>
            <a:pPr algn="ctr"/>
            <a:r>
              <a:rPr lang="en-CA" dirty="0"/>
              <a:t>We will learn some things about how science works and the human condition.</a:t>
            </a:r>
          </a:p>
          <a:p>
            <a:pPr algn="ctr"/>
            <a:endParaRPr lang="en-CA" dirty="0"/>
          </a:p>
          <a:p>
            <a:pPr algn="ctr"/>
            <a:endParaRPr lang="en-CA" dirty="0"/>
          </a:p>
          <a:p>
            <a:pPr algn="ctr"/>
            <a:r>
              <a:rPr lang="en-CA" dirty="0"/>
              <a:t>But remember….after 35 years doing this, I am less convinced I understand the world than when I started. So, the rule is, humility, humility, humility…you don’t know the world any where near as well as you think you do.</a:t>
            </a:r>
          </a:p>
        </p:txBody>
      </p:sp>
    </p:spTree>
    <p:extLst>
      <p:ext uri="{BB962C8B-B14F-4D97-AF65-F5344CB8AC3E}">
        <p14:creationId xmlns:p14="http://schemas.microsoft.com/office/powerpoint/2010/main" val="2668011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788276" y="355055"/>
            <a:ext cx="7788634" cy="954107"/>
          </a:xfrm>
          <a:prstGeom prst="rect">
            <a:avLst/>
          </a:prstGeom>
          <a:noFill/>
        </p:spPr>
        <p:txBody>
          <a:bodyPr wrap="square" rtlCol="0">
            <a:spAutoFit/>
          </a:bodyPr>
          <a:lstStyle/>
          <a:p>
            <a:pPr algn="ctr"/>
            <a:r>
              <a:rPr lang="en-CA" sz="2800" dirty="0"/>
              <a:t>So What Are The Basic Questions A Scientist Asks?</a:t>
            </a:r>
            <a:endParaRPr lang="en-US" sz="2800" dirty="0"/>
          </a:p>
        </p:txBody>
      </p:sp>
      <p:sp>
        <p:nvSpPr>
          <p:cNvPr id="2" name="TextBox 1"/>
          <p:cNvSpPr txBox="1"/>
          <p:nvPr/>
        </p:nvSpPr>
        <p:spPr>
          <a:xfrm>
            <a:off x="640950" y="2104004"/>
            <a:ext cx="7788635" cy="3139321"/>
          </a:xfrm>
          <a:prstGeom prst="rect">
            <a:avLst/>
          </a:prstGeom>
          <a:noFill/>
        </p:spPr>
        <p:txBody>
          <a:bodyPr wrap="square" rtlCol="0">
            <a:spAutoFit/>
          </a:bodyPr>
          <a:lstStyle/>
          <a:p>
            <a:pPr marL="285750" indent="-285750">
              <a:buFont typeface="Arial"/>
              <a:buChar char="•"/>
            </a:pPr>
            <a:r>
              <a:rPr lang="en-CA" dirty="0"/>
              <a:t>What is X? 								</a:t>
            </a:r>
            <a:r>
              <a:rPr lang="en-CA" dirty="0">
                <a:solidFill>
                  <a:srgbClr val="FF0000"/>
                </a:solidFill>
              </a:rPr>
              <a:t>Definition</a:t>
            </a:r>
          </a:p>
          <a:p>
            <a:pPr marL="285750" indent="-285750">
              <a:buFont typeface="Arial"/>
              <a:buChar char="•"/>
            </a:pPr>
            <a:endParaRPr lang="en-CA" dirty="0"/>
          </a:p>
          <a:p>
            <a:pPr marL="285750" indent="-285750">
              <a:buFont typeface="Arial"/>
              <a:buChar char="•"/>
            </a:pPr>
            <a:r>
              <a:rPr lang="en-CA" dirty="0"/>
              <a:t>How many X are Y? 						</a:t>
            </a:r>
            <a:r>
              <a:rPr lang="en-CA" dirty="0">
                <a:solidFill>
                  <a:srgbClr val="FF0000"/>
                </a:solidFill>
              </a:rPr>
              <a:t>Description</a:t>
            </a:r>
          </a:p>
          <a:p>
            <a:pPr marL="285750" indent="-285750">
              <a:buFont typeface="Arial"/>
              <a:buChar char="•"/>
            </a:pPr>
            <a:endParaRPr lang="en-CA" dirty="0"/>
          </a:p>
          <a:p>
            <a:pPr marL="285750" indent="-285750">
              <a:buFont typeface="Arial"/>
              <a:buChar char="•"/>
            </a:pPr>
            <a:r>
              <a:rPr lang="en-CA" dirty="0"/>
              <a:t>What is the relationship between X and Y? 	</a:t>
            </a:r>
            <a:r>
              <a:rPr lang="en-CA" dirty="0">
                <a:solidFill>
                  <a:srgbClr val="FF0000"/>
                </a:solidFill>
              </a:rPr>
              <a:t>Correlation</a:t>
            </a:r>
          </a:p>
          <a:p>
            <a:pPr marL="285750" indent="-285750">
              <a:buFont typeface="Arial"/>
              <a:buChar char="•"/>
            </a:pPr>
            <a:endParaRPr lang="en-CA" dirty="0"/>
          </a:p>
          <a:p>
            <a:pPr marL="285750" indent="-285750">
              <a:buFont typeface="Arial"/>
              <a:buChar char="•"/>
            </a:pPr>
            <a:r>
              <a:rPr lang="en-CA" dirty="0"/>
              <a:t>What is the effect of X on Y? 				</a:t>
            </a:r>
            <a:r>
              <a:rPr lang="en-CA" dirty="0">
                <a:solidFill>
                  <a:srgbClr val="FF0000"/>
                </a:solidFill>
              </a:rPr>
              <a:t>Causation</a:t>
            </a:r>
          </a:p>
          <a:p>
            <a:pPr marL="285750" indent="-285750">
              <a:buFont typeface="Arial"/>
              <a:buChar char="•"/>
            </a:pPr>
            <a:endParaRPr lang="en-CA" dirty="0"/>
          </a:p>
          <a:p>
            <a:pPr marL="285750" indent="-285750">
              <a:buFont typeface="Arial"/>
              <a:buChar char="•"/>
            </a:pPr>
            <a:r>
              <a:rPr lang="en-CA" dirty="0"/>
              <a:t>If we change X, what will happen to Y? 		</a:t>
            </a:r>
            <a:r>
              <a:rPr lang="en-CA" dirty="0">
                <a:solidFill>
                  <a:srgbClr val="FF0000"/>
                </a:solidFill>
              </a:rPr>
              <a:t>Prediction</a:t>
            </a:r>
          </a:p>
          <a:p>
            <a:endParaRPr lang="en-CA" dirty="0"/>
          </a:p>
          <a:p>
            <a:pPr marL="285750" indent="-285750">
              <a:buFont typeface="Arial"/>
              <a:buChar char="•"/>
            </a:pPr>
            <a:r>
              <a:rPr lang="en-CA" dirty="0"/>
              <a:t>Why is  X related to Y?						</a:t>
            </a:r>
            <a:r>
              <a:rPr lang="en-CA" dirty="0">
                <a:solidFill>
                  <a:srgbClr val="FF0000"/>
                </a:solidFill>
              </a:rPr>
              <a:t>Explanation</a:t>
            </a:r>
          </a:p>
        </p:txBody>
      </p:sp>
      <p:sp>
        <p:nvSpPr>
          <p:cNvPr id="3" name="Right Brace 2"/>
          <p:cNvSpPr/>
          <p:nvPr/>
        </p:nvSpPr>
        <p:spPr>
          <a:xfrm>
            <a:off x="7251696" y="2104004"/>
            <a:ext cx="430185" cy="134164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extBox 3"/>
          <p:cNvSpPr txBox="1"/>
          <p:nvPr/>
        </p:nvSpPr>
        <p:spPr>
          <a:xfrm>
            <a:off x="7702367" y="2632716"/>
            <a:ext cx="727218" cy="369332"/>
          </a:xfrm>
          <a:prstGeom prst="rect">
            <a:avLst/>
          </a:prstGeom>
          <a:noFill/>
        </p:spPr>
        <p:txBody>
          <a:bodyPr wrap="square" rtlCol="0">
            <a:spAutoFit/>
          </a:bodyPr>
          <a:lstStyle/>
          <a:p>
            <a:r>
              <a:rPr lang="en-US" dirty="0"/>
              <a:t>Now</a:t>
            </a:r>
          </a:p>
        </p:txBody>
      </p:sp>
      <p:sp>
        <p:nvSpPr>
          <p:cNvPr id="6" name="Right Brace 5"/>
          <p:cNvSpPr/>
          <p:nvPr/>
        </p:nvSpPr>
        <p:spPr>
          <a:xfrm>
            <a:off x="7226090" y="3782395"/>
            <a:ext cx="430185" cy="134164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7702367" y="4261123"/>
            <a:ext cx="1008888" cy="369332"/>
          </a:xfrm>
          <a:prstGeom prst="rect">
            <a:avLst/>
          </a:prstGeom>
          <a:noFill/>
        </p:spPr>
        <p:txBody>
          <a:bodyPr wrap="square" rtlCol="0">
            <a:spAutoFit/>
          </a:bodyPr>
          <a:lstStyle/>
          <a:p>
            <a:r>
              <a:rPr lang="en-US" dirty="0"/>
              <a:t>Future</a:t>
            </a:r>
          </a:p>
        </p:txBody>
      </p:sp>
    </p:spTree>
    <p:extLst>
      <p:ext uri="{BB962C8B-B14F-4D97-AF65-F5344CB8AC3E}">
        <p14:creationId xmlns:p14="http://schemas.microsoft.com/office/powerpoint/2010/main" val="3969393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Research Design</a:t>
            </a:r>
            <a:endParaRPr lang="en-US" sz="2800" dirty="0"/>
          </a:p>
        </p:txBody>
      </p:sp>
      <p:sp>
        <p:nvSpPr>
          <p:cNvPr id="2" name="TextBox 1"/>
          <p:cNvSpPr txBox="1"/>
          <p:nvPr/>
        </p:nvSpPr>
        <p:spPr>
          <a:xfrm>
            <a:off x="677682" y="1185787"/>
            <a:ext cx="7788635" cy="5078313"/>
          </a:xfrm>
          <a:prstGeom prst="rect">
            <a:avLst/>
          </a:prstGeom>
          <a:noFill/>
        </p:spPr>
        <p:txBody>
          <a:bodyPr wrap="square" rtlCol="0">
            <a:spAutoFit/>
          </a:bodyPr>
          <a:lstStyle/>
          <a:p>
            <a:endParaRPr lang="en-CA" dirty="0"/>
          </a:p>
          <a:p>
            <a:pPr marL="285750" indent="-285750">
              <a:buFont typeface="Arial"/>
              <a:buChar char="•"/>
            </a:pPr>
            <a:r>
              <a:rPr lang="en-CA" dirty="0"/>
              <a:t>This is about how the data are collected and audited. Not about how the data are analyzed.</a:t>
            </a:r>
          </a:p>
          <a:p>
            <a:pPr marL="285750" indent="-285750">
              <a:buFont typeface="Arial"/>
              <a:buChar char="•"/>
            </a:pPr>
            <a:endParaRPr lang="en-CA" dirty="0"/>
          </a:p>
          <a:p>
            <a:pPr marL="285750" indent="-285750">
              <a:buFont typeface="Arial"/>
              <a:buChar char="•"/>
            </a:pPr>
            <a:r>
              <a:rPr lang="en-CA" dirty="0"/>
              <a:t>Statistics and data analysis have to do with how the data are analyzed once they have been collected.</a:t>
            </a:r>
          </a:p>
          <a:p>
            <a:pPr marL="285750" indent="-285750">
              <a:buFont typeface="Arial"/>
              <a:buChar char="•"/>
            </a:pPr>
            <a:endParaRPr lang="en-CA" dirty="0"/>
          </a:p>
          <a:p>
            <a:pPr marL="285750" indent="-285750">
              <a:buFont typeface="Arial"/>
              <a:buChar char="•"/>
            </a:pPr>
            <a:endParaRPr lang="en-CA" dirty="0"/>
          </a:p>
          <a:p>
            <a:pPr marL="285750" indent="-285750">
              <a:buFont typeface="Arial"/>
              <a:buChar char="•"/>
            </a:pPr>
            <a:r>
              <a:rPr lang="en-CA" dirty="0"/>
              <a:t>Basic Distinction: Experiments vs non-experiments</a:t>
            </a:r>
          </a:p>
          <a:p>
            <a:pPr marL="285750" indent="-285750">
              <a:buFont typeface="Arial"/>
              <a:buChar char="•"/>
            </a:pPr>
            <a:endParaRPr lang="en-CA" dirty="0"/>
          </a:p>
          <a:p>
            <a:pPr marL="285750" indent="-285750">
              <a:buFont typeface="Arial"/>
              <a:buChar char="•"/>
            </a:pPr>
            <a:r>
              <a:rPr lang="en-CA" dirty="0"/>
              <a:t>Basic Distinction: Laboratory study vs naturalistic observation</a:t>
            </a:r>
          </a:p>
          <a:p>
            <a:pPr marL="285750" indent="-285750">
              <a:buFont typeface="Arial"/>
              <a:buChar char="•"/>
            </a:pPr>
            <a:endParaRPr lang="en-CA" dirty="0"/>
          </a:p>
          <a:p>
            <a:pPr marL="285750" indent="-285750">
              <a:buFont typeface="Arial"/>
              <a:buChar char="•"/>
            </a:pPr>
            <a:r>
              <a:rPr lang="en-CA" dirty="0"/>
              <a:t>Experiments: In psychology, this involves the random assignment of subjects to conditions. The conditions differ on what we call the Independent Variable…IV.</a:t>
            </a:r>
          </a:p>
          <a:p>
            <a:pPr marL="285750" indent="-285750">
              <a:buFont typeface="Arial"/>
              <a:buChar char="•"/>
            </a:pPr>
            <a:endParaRPr lang="en-CA" dirty="0"/>
          </a:p>
          <a:p>
            <a:pPr marL="285750" indent="-285750">
              <a:buFont typeface="Arial"/>
              <a:buChar char="•"/>
            </a:pPr>
            <a:r>
              <a:rPr lang="en-CA" dirty="0"/>
              <a:t>Example: Randomly assign 37,000 subjects to two conditions. One condition receives a drug, one receives a placebo. </a:t>
            </a:r>
          </a:p>
        </p:txBody>
      </p:sp>
    </p:spTree>
    <p:extLst>
      <p:ext uri="{BB962C8B-B14F-4D97-AF65-F5344CB8AC3E}">
        <p14:creationId xmlns:p14="http://schemas.microsoft.com/office/powerpoint/2010/main" val="3547528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Lab and Experimental Controls</a:t>
            </a:r>
            <a:endParaRPr lang="en-US" sz="2800" dirty="0"/>
          </a:p>
        </p:txBody>
      </p:sp>
      <p:sp>
        <p:nvSpPr>
          <p:cNvPr id="2" name="TextBox 1"/>
          <p:cNvSpPr txBox="1"/>
          <p:nvPr/>
        </p:nvSpPr>
        <p:spPr>
          <a:xfrm>
            <a:off x="1046028" y="1353953"/>
            <a:ext cx="7320689" cy="3693319"/>
          </a:xfrm>
          <a:prstGeom prst="rect">
            <a:avLst/>
          </a:prstGeom>
          <a:noFill/>
        </p:spPr>
        <p:txBody>
          <a:bodyPr wrap="square" rtlCol="0">
            <a:spAutoFit/>
          </a:bodyPr>
          <a:lstStyle/>
          <a:p>
            <a:endParaRPr lang="en-CA" dirty="0"/>
          </a:p>
          <a:p>
            <a:pPr marL="285750" indent="-285750">
              <a:buFont typeface="Arial"/>
              <a:buChar char="•"/>
            </a:pPr>
            <a:r>
              <a:rPr lang="en-CA" dirty="0"/>
              <a:t>Experimental control is random assignment.</a:t>
            </a:r>
          </a:p>
          <a:p>
            <a:pPr marL="285750" indent="-285750">
              <a:buFont typeface="Arial"/>
              <a:buChar char="•"/>
            </a:pPr>
            <a:endParaRPr lang="en-CA" dirty="0"/>
          </a:p>
          <a:p>
            <a:pPr marL="285750" indent="-285750">
              <a:buFont typeface="Arial"/>
              <a:buChar char="•"/>
            </a:pPr>
            <a:r>
              <a:rPr lang="en-CA" dirty="0"/>
              <a:t>Lab control: Some important types of control are:</a:t>
            </a:r>
          </a:p>
          <a:p>
            <a:pPr marL="285750" indent="-285750">
              <a:buFont typeface="Arial"/>
              <a:buChar char="•"/>
            </a:pPr>
            <a:endParaRPr lang="en-CA" dirty="0"/>
          </a:p>
          <a:p>
            <a:pPr marL="800100" lvl="1" indent="-342900">
              <a:buFont typeface="+mj-lt"/>
              <a:buAutoNum type="arabicPeriod"/>
            </a:pPr>
            <a:r>
              <a:rPr lang="en-CA" dirty="0"/>
              <a:t>Blinding</a:t>
            </a:r>
          </a:p>
          <a:p>
            <a:pPr marL="800100" lvl="1" indent="-342900">
              <a:buFont typeface="+mj-lt"/>
              <a:buAutoNum type="arabicPeriod"/>
            </a:pPr>
            <a:endParaRPr lang="en-CA" dirty="0"/>
          </a:p>
          <a:p>
            <a:pPr marL="800100" lvl="1" indent="-342900">
              <a:buFont typeface="+mj-lt"/>
              <a:buAutoNum type="arabicPeriod"/>
            </a:pPr>
            <a:r>
              <a:rPr lang="en-CA" dirty="0"/>
              <a:t>Equivalence of groups</a:t>
            </a:r>
          </a:p>
          <a:p>
            <a:pPr marL="800100" lvl="1" indent="-342900">
              <a:buFont typeface="+mj-lt"/>
              <a:buAutoNum type="arabicPeriod"/>
            </a:pPr>
            <a:endParaRPr lang="en-CA" dirty="0"/>
          </a:p>
          <a:p>
            <a:pPr marL="800100" lvl="1" indent="-342900">
              <a:buFont typeface="+mj-lt"/>
              <a:buAutoNum type="arabicPeriod"/>
            </a:pPr>
            <a:r>
              <a:rPr lang="en-CA" dirty="0"/>
              <a:t>Subject eligibility criteria</a:t>
            </a:r>
          </a:p>
          <a:p>
            <a:pPr marL="800100" lvl="1" indent="-342900">
              <a:buFont typeface="+mj-lt"/>
              <a:buAutoNum type="arabicPeriod"/>
            </a:pPr>
            <a:endParaRPr lang="en-CA" dirty="0"/>
          </a:p>
          <a:p>
            <a:pPr marL="800100" lvl="1" indent="-342900">
              <a:buFont typeface="+mj-lt"/>
              <a:buAutoNum type="arabicPeriod"/>
            </a:pPr>
            <a:r>
              <a:rPr lang="en-CA" dirty="0"/>
              <a:t>Follow-up</a:t>
            </a:r>
          </a:p>
          <a:p>
            <a:endParaRPr lang="en-CA" dirty="0"/>
          </a:p>
        </p:txBody>
      </p:sp>
    </p:spTree>
    <p:extLst>
      <p:ext uri="{BB962C8B-B14F-4D97-AF65-F5344CB8AC3E}">
        <p14:creationId xmlns:p14="http://schemas.microsoft.com/office/powerpoint/2010/main" val="4181195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Quasi-Experimental Designs</a:t>
            </a:r>
            <a:endParaRPr lang="en-US" sz="2800" dirty="0"/>
          </a:p>
        </p:txBody>
      </p:sp>
      <p:sp>
        <p:nvSpPr>
          <p:cNvPr id="2" name="TextBox 1"/>
          <p:cNvSpPr txBox="1"/>
          <p:nvPr/>
        </p:nvSpPr>
        <p:spPr>
          <a:xfrm>
            <a:off x="677682" y="1185787"/>
            <a:ext cx="7788635" cy="2308324"/>
          </a:xfrm>
          <a:prstGeom prst="rect">
            <a:avLst/>
          </a:prstGeom>
          <a:noFill/>
        </p:spPr>
        <p:txBody>
          <a:bodyPr wrap="square" rtlCol="0">
            <a:spAutoFit/>
          </a:bodyPr>
          <a:lstStyle/>
          <a:p>
            <a:endParaRPr lang="en-CA" dirty="0"/>
          </a:p>
          <a:p>
            <a:pPr marL="285750" indent="-285750">
              <a:buFont typeface="Arial"/>
              <a:buChar char="•"/>
            </a:pPr>
            <a:r>
              <a:rPr lang="en-CA" dirty="0"/>
              <a:t>No random assignment of subjects to conditions, but different “non-equivalent” conditions AND introduction of an intervention at some point in time.</a:t>
            </a:r>
          </a:p>
          <a:p>
            <a:pPr marL="285750" indent="-285750">
              <a:buFont typeface="Arial"/>
              <a:buChar char="•"/>
            </a:pPr>
            <a:endParaRPr lang="en-CA" dirty="0"/>
          </a:p>
          <a:p>
            <a:pPr marL="285750" indent="-285750">
              <a:buFont typeface="Arial"/>
              <a:buChar char="•"/>
            </a:pPr>
            <a:r>
              <a:rPr lang="en-CA" dirty="0"/>
              <a:t>Example:</a:t>
            </a:r>
          </a:p>
          <a:p>
            <a:pPr marL="285750" indent="-285750">
              <a:buFont typeface="Arial"/>
              <a:buChar char="•"/>
            </a:pPr>
            <a:endParaRPr lang="en-CA" dirty="0"/>
          </a:p>
          <a:p>
            <a:endParaRPr lang="en-CA" dirty="0"/>
          </a:p>
        </p:txBody>
      </p:sp>
      <p:sp>
        <p:nvSpPr>
          <p:cNvPr id="3" name="AutoShape 2">
            <a:extLst>
              <a:ext uri="{FF2B5EF4-FFF2-40B4-BE49-F238E27FC236}">
                <a16:creationId xmlns:a16="http://schemas.microsoft.com/office/drawing/2014/main" id="{D5F20812-E5A4-2357-3E41-157421AF3692}"/>
              </a:ext>
            </a:extLst>
          </p:cNvPr>
          <p:cNvSpPr>
            <a:spLocks noChangeAspect="1" noChangeArrowheads="1"/>
          </p:cNvSpPr>
          <p:nvPr/>
        </p:nvSpPr>
        <p:spPr bwMode="auto">
          <a:xfrm>
            <a:off x="4277710" y="3134710"/>
            <a:ext cx="3723290" cy="372329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Chart, line chart&#10;&#10;Description automatically generated">
            <a:extLst>
              <a:ext uri="{FF2B5EF4-FFF2-40B4-BE49-F238E27FC236}">
                <a16:creationId xmlns:a16="http://schemas.microsoft.com/office/drawing/2014/main" id="{87781BA6-0D8A-8879-69A6-258CEE402384}"/>
              </a:ext>
            </a:extLst>
          </p:cNvPr>
          <p:cNvPicPr>
            <a:picLocks noChangeAspect="1"/>
          </p:cNvPicPr>
          <p:nvPr/>
        </p:nvPicPr>
        <p:blipFill>
          <a:blip r:embed="rId3"/>
          <a:stretch>
            <a:fillRect/>
          </a:stretch>
        </p:blipFill>
        <p:spPr>
          <a:xfrm>
            <a:off x="2659116" y="2339948"/>
            <a:ext cx="5984913" cy="4186975"/>
          </a:xfrm>
          <a:prstGeom prst="rect">
            <a:avLst/>
          </a:prstGeom>
        </p:spPr>
      </p:pic>
    </p:spTree>
    <p:extLst>
      <p:ext uri="{BB962C8B-B14F-4D97-AF65-F5344CB8AC3E}">
        <p14:creationId xmlns:p14="http://schemas.microsoft.com/office/powerpoint/2010/main" val="3586609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“Correlational” Designs</a:t>
            </a:r>
            <a:endParaRPr lang="en-US" sz="2800" dirty="0"/>
          </a:p>
        </p:txBody>
      </p:sp>
      <p:sp>
        <p:nvSpPr>
          <p:cNvPr id="2" name="TextBox 1"/>
          <p:cNvSpPr txBox="1"/>
          <p:nvPr/>
        </p:nvSpPr>
        <p:spPr>
          <a:xfrm>
            <a:off x="677682" y="1185787"/>
            <a:ext cx="7788635" cy="2031325"/>
          </a:xfrm>
          <a:prstGeom prst="rect">
            <a:avLst/>
          </a:prstGeom>
          <a:noFill/>
        </p:spPr>
        <p:txBody>
          <a:bodyPr wrap="square" rtlCol="0">
            <a:spAutoFit/>
          </a:bodyPr>
          <a:lstStyle/>
          <a:p>
            <a:endParaRPr lang="en-CA" dirty="0"/>
          </a:p>
          <a:p>
            <a:pPr marL="285750" indent="-285750">
              <a:buFont typeface="Arial"/>
              <a:buChar char="•"/>
            </a:pPr>
            <a:r>
              <a:rPr lang="en-CA" dirty="0"/>
              <a:t>No random assignment of subjects to conditions, no introduction of an intervention at some point in time.</a:t>
            </a:r>
          </a:p>
          <a:p>
            <a:pPr marL="285750" indent="-285750">
              <a:buFont typeface="Arial"/>
              <a:buChar char="•"/>
            </a:pPr>
            <a:endParaRPr lang="en-CA" dirty="0"/>
          </a:p>
          <a:p>
            <a:pPr marL="285750" indent="-285750">
              <a:buFont typeface="Arial"/>
              <a:buChar char="•"/>
            </a:pPr>
            <a:r>
              <a:rPr lang="en-CA" dirty="0"/>
              <a:t>Example:</a:t>
            </a:r>
          </a:p>
          <a:p>
            <a:pPr marL="285750" indent="-285750">
              <a:buFont typeface="Arial"/>
              <a:buChar char="•"/>
            </a:pPr>
            <a:endParaRPr lang="en-CA" dirty="0"/>
          </a:p>
          <a:p>
            <a:endParaRPr lang="en-CA" dirty="0"/>
          </a:p>
        </p:txBody>
      </p:sp>
      <p:sp>
        <p:nvSpPr>
          <p:cNvPr id="3" name="AutoShape 2">
            <a:extLst>
              <a:ext uri="{FF2B5EF4-FFF2-40B4-BE49-F238E27FC236}">
                <a16:creationId xmlns:a16="http://schemas.microsoft.com/office/drawing/2014/main" id="{D5F20812-E5A4-2357-3E41-157421AF3692}"/>
              </a:ext>
            </a:extLst>
          </p:cNvPr>
          <p:cNvSpPr>
            <a:spLocks noChangeAspect="1" noChangeArrowheads="1"/>
          </p:cNvSpPr>
          <p:nvPr/>
        </p:nvSpPr>
        <p:spPr bwMode="auto">
          <a:xfrm>
            <a:off x="4277710" y="3134710"/>
            <a:ext cx="3723290" cy="372329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Chart, scatter chart&#10;&#10;Description automatically generated">
            <a:extLst>
              <a:ext uri="{FF2B5EF4-FFF2-40B4-BE49-F238E27FC236}">
                <a16:creationId xmlns:a16="http://schemas.microsoft.com/office/drawing/2014/main" id="{0C3740C2-8F40-8585-5864-B828F1E56CF5}"/>
              </a:ext>
            </a:extLst>
          </p:cNvPr>
          <p:cNvPicPr>
            <a:picLocks noChangeAspect="1"/>
          </p:cNvPicPr>
          <p:nvPr/>
        </p:nvPicPr>
        <p:blipFill>
          <a:blip r:embed="rId3"/>
          <a:stretch>
            <a:fillRect/>
          </a:stretch>
        </p:blipFill>
        <p:spPr>
          <a:xfrm>
            <a:off x="3262016" y="2352226"/>
            <a:ext cx="4891726" cy="3848877"/>
          </a:xfrm>
          <a:prstGeom prst="rect">
            <a:avLst/>
          </a:prstGeom>
        </p:spPr>
      </p:pic>
    </p:spTree>
    <p:extLst>
      <p:ext uri="{BB962C8B-B14F-4D97-AF65-F5344CB8AC3E}">
        <p14:creationId xmlns:p14="http://schemas.microsoft.com/office/powerpoint/2010/main" val="95541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Statistics and Data Analysis</a:t>
            </a:r>
            <a:endParaRPr lang="en-US" sz="2800" dirty="0"/>
          </a:p>
        </p:txBody>
      </p:sp>
      <p:sp>
        <p:nvSpPr>
          <p:cNvPr id="2" name="TextBox 1"/>
          <p:cNvSpPr txBox="1"/>
          <p:nvPr/>
        </p:nvSpPr>
        <p:spPr>
          <a:xfrm>
            <a:off x="640950" y="1448545"/>
            <a:ext cx="7788635" cy="3693319"/>
          </a:xfrm>
          <a:prstGeom prst="rect">
            <a:avLst/>
          </a:prstGeom>
          <a:noFill/>
        </p:spPr>
        <p:txBody>
          <a:bodyPr wrap="square" rtlCol="0">
            <a:spAutoFit/>
          </a:bodyPr>
          <a:lstStyle/>
          <a:p>
            <a:endParaRPr lang="en-CA" dirty="0"/>
          </a:p>
          <a:p>
            <a:pPr marL="285750" indent="-285750">
              <a:buFont typeface="Arial"/>
              <a:buChar char="•"/>
            </a:pPr>
            <a:r>
              <a:rPr lang="en-CA" dirty="0"/>
              <a:t>Statistics: Has to do with the use of samples to make statements about the populations from which the samples were drawn.</a:t>
            </a:r>
          </a:p>
          <a:p>
            <a:pPr marL="285750" indent="-285750">
              <a:buFont typeface="Arial"/>
              <a:buChar char="•"/>
            </a:pPr>
            <a:endParaRPr lang="en-CA" dirty="0"/>
          </a:p>
          <a:p>
            <a:pPr marL="285750" indent="-285750">
              <a:buFont typeface="Arial"/>
              <a:buChar char="•"/>
            </a:pPr>
            <a:r>
              <a:rPr lang="en-CA" dirty="0"/>
              <a:t>You will learn about two types in psychology:</a:t>
            </a:r>
          </a:p>
          <a:p>
            <a:pPr marL="285750" indent="-285750">
              <a:buFont typeface="Arial"/>
              <a:buChar char="•"/>
            </a:pPr>
            <a:endParaRPr lang="en-CA" dirty="0"/>
          </a:p>
          <a:p>
            <a:pPr marL="800100" lvl="1" indent="-342900">
              <a:buFont typeface="+mj-lt"/>
              <a:buAutoNum type="arabicPeriod"/>
            </a:pPr>
            <a:r>
              <a:rPr lang="en-CA" dirty="0"/>
              <a:t>Hypothesis testing</a:t>
            </a:r>
          </a:p>
          <a:p>
            <a:pPr marL="800100" lvl="1" indent="-342900">
              <a:buFont typeface="+mj-lt"/>
              <a:buAutoNum type="arabicPeriod"/>
            </a:pPr>
            <a:r>
              <a:rPr lang="en-CA" dirty="0"/>
              <a:t>Estimation</a:t>
            </a:r>
          </a:p>
          <a:p>
            <a:pPr marL="285750" indent="-285750">
              <a:buFont typeface="Arial"/>
              <a:buChar char="•"/>
            </a:pPr>
            <a:endParaRPr lang="en-CA" dirty="0"/>
          </a:p>
          <a:p>
            <a:pPr marL="285750" indent="-285750">
              <a:buFont typeface="Arial"/>
              <a:buChar char="•"/>
            </a:pPr>
            <a:r>
              <a:rPr lang="en-CA" dirty="0"/>
              <a:t>Data Analysis has </a:t>
            </a:r>
            <a:r>
              <a:rPr lang="en-CA"/>
              <a:t>to do </a:t>
            </a:r>
            <a:r>
              <a:rPr lang="en-CA" dirty="0"/>
              <a:t>with representing features of a data set. So, for instance, how big or small are the numbers, how variable are the numbers, etc.</a:t>
            </a:r>
          </a:p>
          <a:p>
            <a:pPr marL="285750" indent="-285750">
              <a:buFont typeface="Arial"/>
              <a:buChar char="•"/>
            </a:pPr>
            <a:endParaRPr lang="en-CA" dirty="0"/>
          </a:p>
        </p:txBody>
      </p:sp>
    </p:spTree>
    <p:extLst>
      <p:ext uri="{BB962C8B-B14F-4D97-AF65-F5344CB8AC3E}">
        <p14:creationId xmlns:p14="http://schemas.microsoft.com/office/powerpoint/2010/main" val="2631298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Hypothesis testing</a:t>
            </a:r>
            <a:endParaRPr lang="en-US" sz="2800" dirty="0"/>
          </a:p>
        </p:txBody>
      </p:sp>
      <p:sp>
        <p:nvSpPr>
          <p:cNvPr id="2" name="TextBox 1"/>
          <p:cNvSpPr txBox="1"/>
          <p:nvPr/>
        </p:nvSpPr>
        <p:spPr>
          <a:xfrm>
            <a:off x="372973" y="1101089"/>
            <a:ext cx="8398054" cy="5078313"/>
          </a:xfrm>
          <a:prstGeom prst="rect">
            <a:avLst/>
          </a:prstGeom>
          <a:noFill/>
        </p:spPr>
        <p:txBody>
          <a:bodyPr wrap="square" rtlCol="0">
            <a:spAutoFit/>
          </a:bodyPr>
          <a:lstStyle/>
          <a:p>
            <a:endParaRPr lang="en-CA" dirty="0"/>
          </a:p>
          <a:p>
            <a:pPr marL="285750" indent="-285750">
              <a:buFont typeface="Arial"/>
              <a:buChar char="•"/>
            </a:pPr>
            <a:r>
              <a:rPr lang="en-CA" dirty="0"/>
              <a:t>A logical, decision making method in which we decide to reject or not reject an assumption we make about the population from which the sample was drawn.</a:t>
            </a:r>
          </a:p>
          <a:p>
            <a:pPr marL="285750" indent="-285750">
              <a:buFont typeface="Arial"/>
              <a:buChar char="•"/>
            </a:pPr>
            <a:endParaRPr lang="en-CA" dirty="0"/>
          </a:p>
          <a:p>
            <a:pPr marL="285750" indent="-285750">
              <a:buFont typeface="Arial"/>
              <a:buChar char="•"/>
            </a:pPr>
            <a:r>
              <a:rPr lang="en-CA" dirty="0"/>
              <a:t>Logic:</a:t>
            </a:r>
          </a:p>
          <a:p>
            <a:pPr marL="1257300" lvl="2" indent="-342900">
              <a:buFont typeface="+mj-lt"/>
              <a:buAutoNum type="arabicPeriod"/>
            </a:pPr>
            <a:r>
              <a:rPr lang="en-CA" dirty="0"/>
              <a:t>Make an assumption about the population (null hypothesis)</a:t>
            </a:r>
          </a:p>
          <a:p>
            <a:pPr marL="1257300" lvl="2" indent="-342900">
              <a:buFont typeface="+mj-lt"/>
              <a:buAutoNum type="arabicPeriod"/>
            </a:pPr>
            <a:r>
              <a:rPr lang="en-CA" dirty="0"/>
              <a:t>Decide what the sample data must look like in order for us to reject our assumption (decision rule)</a:t>
            </a:r>
          </a:p>
          <a:p>
            <a:pPr marL="1257300" lvl="2" indent="-342900">
              <a:buFont typeface="+mj-lt"/>
              <a:buAutoNum type="arabicPeriod"/>
            </a:pPr>
            <a:r>
              <a:rPr lang="en-CA" dirty="0"/>
              <a:t>Collect data from a sample (experiment)</a:t>
            </a:r>
          </a:p>
          <a:p>
            <a:pPr marL="1257300" lvl="2" indent="-342900">
              <a:buFont typeface="+mj-lt"/>
              <a:buAutoNum type="arabicPeriod"/>
            </a:pPr>
            <a:r>
              <a:rPr lang="en-CA" dirty="0"/>
              <a:t>Make decision (decision)</a:t>
            </a:r>
          </a:p>
          <a:p>
            <a:pPr marL="285750" indent="-285750">
              <a:buFont typeface="Arial"/>
              <a:buChar char="•"/>
            </a:pPr>
            <a:endParaRPr lang="en-CA" dirty="0"/>
          </a:p>
          <a:p>
            <a:pPr marL="285750" indent="-285750">
              <a:buFont typeface="Arial"/>
              <a:buChar char="•"/>
            </a:pPr>
            <a:r>
              <a:rPr lang="en-CA" dirty="0"/>
              <a:t>Example:</a:t>
            </a:r>
          </a:p>
          <a:p>
            <a:pPr marL="1257300" lvl="2" indent="-342900">
              <a:buFont typeface="+mj-lt"/>
              <a:buAutoNum type="arabicPeriod"/>
            </a:pPr>
            <a:r>
              <a:rPr lang="en-CA" dirty="0"/>
              <a:t>Assume: Prime Minister is honest</a:t>
            </a:r>
          </a:p>
          <a:p>
            <a:pPr marL="1257300" lvl="2" indent="-342900">
              <a:buFont typeface="+mj-lt"/>
              <a:buAutoNum type="arabicPeriod"/>
            </a:pPr>
            <a:r>
              <a:rPr lang="en-CA" dirty="0"/>
              <a:t>If 5 or more of the next 10 statements are not true, conclude PM is not honest.</a:t>
            </a:r>
          </a:p>
          <a:p>
            <a:pPr marL="1257300" lvl="2" indent="-342900">
              <a:buFont typeface="+mj-lt"/>
              <a:buAutoNum type="arabicPeriod"/>
            </a:pPr>
            <a:r>
              <a:rPr lang="en-CA" dirty="0"/>
              <a:t>Observe next 10 statements and find 6 were not true.</a:t>
            </a:r>
          </a:p>
          <a:p>
            <a:pPr marL="1257300" lvl="2" indent="-342900">
              <a:buFont typeface="+mj-lt"/>
              <a:buAutoNum type="arabicPeriod"/>
            </a:pPr>
            <a:r>
              <a:rPr lang="en-CA" dirty="0"/>
              <a:t>Decide PM not honest.</a:t>
            </a:r>
          </a:p>
        </p:txBody>
      </p:sp>
    </p:spTree>
    <p:extLst>
      <p:ext uri="{BB962C8B-B14F-4D97-AF65-F5344CB8AC3E}">
        <p14:creationId xmlns:p14="http://schemas.microsoft.com/office/powerpoint/2010/main" val="1504683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Hypothesis testing</a:t>
            </a:r>
            <a:endParaRPr lang="en-US" sz="2800" dirty="0"/>
          </a:p>
        </p:txBody>
      </p:sp>
      <p:sp>
        <p:nvSpPr>
          <p:cNvPr id="2" name="TextBox 1"/>
          <p:cNvSpPr txBox="1"/>
          <p:nvPr/>
        </p:nvSpPr>
        <p:spPr>
          <a:xfrm>
            <a:off x="372973" y="1101089"/>
            <a:ext cx="8398054" cy="4247317"/>
          </a:xfrm>
          <a:prstGeom prst="rect">
            <a:avLst/>
          </a:prstGeom>
          <a:noFill/>
        </p:spPr>
        <p:txBody>
          <a:bodyPr wrap="square" rtlCol="0">
            <a:spAutoFit/>
          </a:bodyPr>
          <a:lstStyle/>
          <a:p>
            <a:endParaRPr lang="en-CA" dirty="0"/>
          </a:p>
          <a:p>
            <a:endParaRPr lang="en-CA" dirty="0"/>
          </a:p>
          <a:p>
            <a:pPr marL="285750" indent="-285750">
              <a:buFont typeface="Arial"/>
              <a:buChar char="•"/>
            </a:pPr>
            <a:r>
              <a:rPr lang="en-CA" dirty="0"/>
              <a:t>Technical example:</a:t>
            </a:r>
          </a:p>
          <a:p>
            <a:endParaRPr lang="en-CA" dirty="0"/>
          </a:p>
          <a:p>
            <a:pPr marL="1257300" lvl="2" indent="-342900">
              <a:buFont typeface="+mj-lt"/>
              <a:buAutoNum type="arabicPeriod"/>
            </a:pPr>
            <a:r>
              <a:rPr lang="en-CA" dirty="0"/>
              <a:t>Assume: Vaccine not more effective than placebo.</a:t>
            </a:r>
          </a:p>
          <a:p>
            <a:pPr marL="1257300" lvl="2" indent="-342900">
              <a:buFont typeface="+mj-lt"/>
              <a:buAutoNum type="arabicPeriod"/>
            </a:pPr>
            <a:endParaRPr lang="en-CA" dirty="0"/>
          </a:p>
          <a:p>
            <a:pPr marL="1257300" lvl="2" indent="-342900">
              <a:buFont typeface="+mj-lt"/>
              <a:buAutoNum type="arabicPeriod"/>
            </a:pPr>
            <a:r>
              <a:rPr lang="en-CA" dirty="0"/>
              <a:t>If at least 2% fewer people die of the disease in the vaccine condition than placebo condition, conclude vaccine more effective than placebo.</a:t>
            </a:r>
          </a:p>
          <a:p>
            <a:pPr marL="1257300" lvl="2" indent="-342900">
              <a:buFont typeface="+mj-lt"/>
              <a:buAutoNum type="arabicPeriod"/>
            </a:pPr>
            <a:endParaRPr lang="en-CA" dirty="0"/>
          </a:p>
          <a:p>
            <a:pPr marL="1257300" lvl="2" indent="-342900">
              <a:buFont typeface="+mj-lt"/>
              <a:buAutoNum type="arabicPeriod"/>
            </a:pPr>
            <a:r>
              <a:rPr lang="en-CA" dirty="0"/>
              <a:t>Follow 18,500 people that get the vaccine and 18,500 people that get placebo and observe 0 % fewer people die of the disease in the vaccine condition than in the placebo condition. </a:t>
            </a:r>
          </a:p>
          <a:p>
            <a:pPr marL="1257300" lvl="2" indent="-342900">
              <a:buFont typeface="+mj-lt"/>
              <a:buAutoNum type="arabicPeriod"/>
            </a:pPr>
            <a:endParaRPr lang="en-CA" dirty="0"/>
          </a:p>
          <a:p>
            <a:pPr marL="1257300" lvl="2" indent="-342900">
              <a:buFont typeface="+mj-lt"/>
              <a:buAutoNum type="arabicPeriod"/>
            </a:pPr>
            <a:r>
              <a:rPr lang="en-CA" dirty="0"/>
              <a:t>Decide vaccine not more effective than placebo.</a:t>
            </a:r>
          </a:p>
        </p:txBody>
      </p:sp>
    </p:spTree>
    <p:extLst>
      <p:ext uri="{BB962C8B-B14F-4D97-AF65-F5344CB8AC3E}">
        <p14:creationId xmlns:p14="http://schemas.microsoft.com/office/powerpoint/2010/main" val="944162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Estimation</a:t>
            </a:r>
            <a:endParaRPr lang="en-US" sz="2800" dirty="0"/>
          </a:p>
        </p:txBody>
      </p:sp>
      <p:sp>
        <p:nvSpPr>
          <p:cNvPr id="2" name="TextBox 1"/>
          <p:cNvSpPr txBox="1"/>
          <p:nvPr/>
        </p:nvSpPr>
        <p:spPr>
          <a:xfrm>
            <a:off x="809297" y="1101089"/>
            <a:ext cx="7961730" cy="4801314"/>
          </a:xfrm>
          <a:prstGeom prst="rect">
            <a:avLst/>
          </a:prstGeom>
          <a:noFill/>
        </p:spPr>
        <p:txBody>
          <a:bodyPr wrap="square" rtlCol="0">
            <a:spAutoFit/>
          </a:bodyPr>
          <a:lstStyle/>
          <a:p>
            <a:endParaRPr lang="en-CA" dirty="0"/>
          </a:p>
          <a:p>
            <a:endParaRPr lang="en-CA" dirty="0"/>
          </a:p>
          <a:p>
            <a:pPr marL="285750" indent="-285750">
              <a:buFont typeface="Arial"/>
              <a:buChar char="•"/>
            </a:pPr>
            <a:r>
              <a:rPr lang="en-CA" dirty="0"/>
              <a:t>This is about ESTIMATION…NOT DECISION MAKING.</a:t>
            </a:r>
          </a:p>
          <a:p>
            <a:pPr marL="285750" indent="-285750">
              <a:buFont typeface="Arial"/>
              <a:buChar char="•"/>
            </a:pPr>
            <a:endParaRPr lang="en-CA" dirty="0"/>
          </a:p>
          <a:p>
            <a:pPr marL="285750" indent="-285750">
              <a:buFont typeface="Arial"/>
              <a:buChar char="•"/>
            </a:pPr>
            <a:r>
              <a:rPr lang="en-CA" dirty="0"/>
              <a:t>The point is to use a sample to estimate the state of affairs in the population.</a:t>
            </a:r>
          </a:p>
          <a:p>
            <a:pPr marL="285750" indent="-285750">
              <a:buFont typeface="Arial"/>
              <a:buChar char="•"/>
            </a:pPr>
            <a:endParaRPr lang="en-CA" dirty="0"/>
          </a:p>
          <a:p>
            <a:pPr marL="285750" indent="-285750">
              <a:buFont typeface="Arial"/>
              <a:buChar char="•"/>
            </a:pPr>
            <a:r>
              <a:rPr lang="en-CA" dirty="0"/>
              <a:t>So, we draw a sample of 18,000 people and follow them for 10 weeks. We find that 3 of the people are hospitalized with a disease. This is 3/18,000=.00017% hospitalization rate over 10 weeks.</a:t>
            </a:r>
          </a:p>
          <a:p>
            <a:pPr marL="285750" indent="-285750">
              <a:buFont typeface="Arial"/>
              <a:buChar char="•"/>
            </a:pPr>
            <a:endParaRPr lang="en-CA" dirty="0"/>
          </a:p>
          <a:p>
            <a:pPr marL="285750" indent="-285750">
              <a:buFont typeface="Arial"/>
              <a:buChar char="•"/>
            </a:pPr>
            <a:r>
              <a:rPr lang="en-CA" dirty="0"/>
              <a:t>A confidence interval is a range we place around a sample estimate within which we have a reasonably high confidence that the actual population rate falls.</a:t>
            </a:r>
          </a:p>
          <a:p>
            <a:pPr marL="285750" indent="-285750">
              <a:buFont typeface="Arial"/>
              <a:buChar char="•"/>
            </a:pPr>
            <a:endParaRPr lang="en-CA" dirty="0"/>
          </a:p>
          <a:p>
            <a:pPr marL="285750" indent="-285750">
              <a:buFont typeface="Arial"/>
              <a:buChar char="•"/>
            </a:pPr>
            <a:r>
              <a:rPr lang="en-CA" dirty="0"/>
              <a:t>So we might say…we estimate with 95% certainty that the true rate of the disease in the population is between .000001% and .001%.</a:t>
            </a:r>
          </a:p>
        </p:txBody>
      </p:sp>
    </p:spTree>
    <p:extLst>
      <p:ext uri="{BB962C8B-B14F-4D97-AF65-F5344CB8AC3E}">
        <p14:creationId xmlns:p14="http://schemas.microsoft.com/office/powerpoint/2010/main" val="1983879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Data Analysis</a:t>
            </a:r>
            <a:endParaRPr lang="en-US" sz="2800" dirty="0"/>
          </a:p>
        </p:txBody>
      </p:sp>
      <p:sp>
        <p:nvSpPr>
          <p:cNvPr id="2" name="TextBox 1"/>
          <p:cNvSpPr txBox="1"/>
          <p:nvPr/>
        </p:nvSpPr>
        <p:spPr>
          <a:xfrm>
            <a:off x="714703" y="1065700"/>
            <a:ext cx="8208580" cy="5355312"/>
          </a:xfrm>
          <a:prstGeom prst="rect">
            <a:avLst/>
          </a:prstGeom>
          <a:noFill/>
        </p:spPr>
        <p:txBody>
          <a:bodyPr wrap="square" rtlCol="0">
            <a:spAutoFit/>
          </a:bodyPr>
          <a:lstStyle/>
          <a:p>
            <a:pPr marL="285750" indent="-285750">
              <a:buFont typeface="Arial"/>
              <a:buChar char="•"/>
            </a:pPr>
            <a:r>
              <a:rPr lang="en-CA" dirty="0"/>
              <a:t>The purpose is to represent features of a set of data. Involves:</a:t>
            </a:r>
          </a:p>
          <a:p>
            <a:pPr marL="285750" indent="-285750">
              <a:buFont typeface="Arial"/>
              <a:buChar char="•"/>
            </a:pPr>
            <a:endParaRPr lang="en-CA" dirty="0"/>
          </a:p>
          <a:p>
            <a:pPr marL="800100" lvl="1" indent="-342900">
              <a:buFont typeface="+mj-lt"/>
              <a:buAutoNum type="arabicPeriod"/>
            </a:pPr>
            <a:r>
              <a:rPr lang="en-CA" dirty="0"/>
              <a:t>Reduction</a:t>
            </a:r>
          </a:p>
          <a:p>
            <a:pPr marL="800100" lvl="1" indent="-342900">
              <a:buFont typeface="+mj-lt"/>
              <a:buAutoNum type="arabicPeriod"/>
            </a:pPr>
            <a:r>
              <a:rPr lang="en-CA" dirty="0"/>
              <a:t>Summarization</a:t>
            </a:r>
          </a:p>
          <a:p>
            <a:pPr marL="800100" lvl="1" indent="-342900">
              <a:buFont typeface="+mj-lt"/>
              <a:buAutoNum type="arabicPeriod"/>
            </a:pPr>
            <a:r>
              <a:rPr lang="en-CA" dirty="0"/>
              <a:t>Conveying of meaning</a:t>
            </a:r>
          </a:p>
          <a:p>
            <a:pPr marL="285750" indent="-285750">
              <a:buFont typeface="Arial"/>
              <a:buChar char="•"/>
            </a:pPr>
            <a:endParaRPr lang="en-CA" dirty="0"/>
          </a:p>
          <a:p>
            <a:pPr marL="285750" indent="-285750">
              <a:buFont typeface="Arial"/>
              <a:buChar char="•"/>
            </a:pPr>
            <a:r>
              <a:rPr lang="en-CA" dirty="0"/>
              <a:t>So, let’s say we calculate the mean of the following 3 numbers: 3, 3, 3, 5, 5, 5, 5, 7, 7, 7. The mean is 5. We have reduced, and summarized the data and conveyed meaning about an aspect of the data.</a:t>
            </a:r>
          </a:p>
          <a:p>
            <a:pPr marL="285750" indent="-285750">
              <a:buFont typeface="Arial"/>
              <a:buChar char="•"/>
            </a:pPr>
            <a:endParaRPr lang="en-CA" dirty="0"/>
          </a:p>
          <a:p>
            <a:pPr marL="285750" indent="-285750">
              <a:buFont typeface="Arial"/>
              <a:buChar char="•"/>
            </a:pPr>
            <a:r>
              <a:rPr lang="en-CA" dirty="0"/>
              <a:t>Be careful! Different meaning is conveyed by different forms of analysis.</a:t>
            </a:r>
          </a:p>
          <a:p>
            <a:pPr marL="285750" indent="-285750">
              <a:buFont typeface="Arial"/>
              <a:buChar char="•"/>
            </a:pPr>
            <a:endParaRPr lang="en-CA" dirty="0"/>
          </a:p>
          <a:p>
            <a:pPr marL="285750" indent="-285750">
              <a:buFont typeface="Arial"/>
              <a:buChar char="•"/>
            </a:pPr>
            <a:r>
              <a:rPr lang="en-CA" dirty="0"/>
              <a:t>Consider…”The drug reduces disease specific mortality by 100%” sounds very good right.</a:t>
            </a:r>
          </a:p>
          <a:p>
            <a:pPr marL="285750" indent="-285750">
              <a:buFont typeface="Arial"/>
              <a:buChar char="•"/>
            </a:pPr>
            <a:endParaRPr lang="en-CA" dirty="0"/>
          </a:p>
          <a:p>
            <a:pPr marL="285750" indent="-285750">
              <a:buFont typeface="Arial"/>
              <a:buChar char="•"/>
            </a:pPr>
            <a:r>
              <a:rPr lang="en-CA" dirty="0"/>
              <a:t>BUT consider…“In 10,000,000 people that did not get the drug, 1 died of the disease. In 10,000,000 people that did get the drug, 0 died of the disease”. However, “1000 people that took the drug died and 1 person that did not take the drug died”. Sounds bad.</a:t>
            </a:r>
          </a:p>
        </p:txBody>
      </p:sp>
    </p:spTree>
    <p:extLst>
      <p:ext uri="{BB962C8B-B14F-4D97-AF65-F5344CB8AC3E}">
        <p14:creationId xmlns:p14="http://schemas.microsoft.com/office/powerpoint/2010/main" val="1816751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Data Analysis: Location vs Spread</a:t>
            </a:r>
            <a:endParaRPr lang="en-US" sz="2800" dirty="0"/>
          </a:p>
        </p:txBody>
      </p:sp>
      <p:sp>
        <p:nvSpPr>
          <p:cNvPr id="2" name="TextBox 1"/>
          <p:cNvSpPr txBox="1"/>
          <p:nvPr/>
        </p:nvSpPr>
        <p:spPr>
          <a:xfrm>
            <a:off x="951333" y="1859339"/>
            <a:ext cx="7510080" cy="3139321"/>
          </a:xfrm>
          <a:prstGeom prst="rect">
            <a:avLst/>
          </a:prstGeom>
          <a:noFill/>
        </p:spPr>
        <p:txBody>
          <a:bodyPr wrap="square" rtlCol="0">
            <a:spAutoFit/>
          </a:bodyPr>
          <a:lstStyle/>
          <a:p>
            <a:pPr marL="285750" indent="-285750">
              <a:buFont typeface="Arial"/>
              <a:buChar char="•"/>
            </a:pPr>
            <a:r>
              <a:rPr lang="en-CA" dirty="0"/>
              <a:t>Mean, median, mode about location.</a:t>
            </a:r>
          </a:p>
          <a:p>
            <a:pPr marL="285750" indent="-285750">
              <a:buFont typeface="Arial"/>
              <a:buChar char="•"/>
            </a:pPr>
            <a:endParaRPr lang="en-CA" dirty="0"/>
          </a:p>
          <a:p>
            <a:pPr marL="285750" indent="-285750">
              <a:buFont typeface="Arial"/>
              <a:buChar char="•"/>
            </a:pPr>
            <a:r>
              <a:rPr lang="en-CA" dirty="0"/>
              <a:t>Standard deviation, AAD, range about spread.</a:t>
            </a:r>
          </a:p>
          <a:p>
            <a:pPr marL="285750" indent="-285750">
              <a:buFont typeface="Arial"/>
              <a:buChar char="•"/>
            </a:pPr>
            <a:endParaRPr lang="en-CA" dirty="0"/>
          </a:p>
          <a:p>
            <a:pPr marL="285750" indent="-285750">
              <a:buFont typeface="Arial"/>
              <a:buChar char="•"/>
            </a:pPr>
            <a:r>
              <a:rPr lang="en-CA" dirty="0"/>
              <a:t>Location= how much, how big. Spread=how similar, how consistent.</a:t>
            </a:r>
          </a:p>
          <a:p>
            <a:pPr marL="285750" indent="-285750">
              <a:buFont typeface="Arial"/>
              <a:buChar char="•"/>
            </a:pPr>
            <a:endParaRPr lang="en-CA" dirty="0"/>
          </a:p>
          <a:p>
            <a:pPr marL="285750" indent="-285750">
              <a:buFont typeface="Arial"/>
              <a:buChar char="•"/>
            </a:pPr>
            <a:r>
              <a:rPr lang="en-CA" dirty="0"/>
              <a:t>They are independent of each other. Big does not mean consistent.</a:t>
            </a:r>
          </a:p>
          <a:p>
            <a:pPr marL="285750" indent="-285750">
              <a:buFont typeface="Arial"/>
              <a:buChar char="•"/>
            </a:pPr>
            <a:endParaRPr lang="en-CA" dirty="0"/>
          </a:p>
          <a:p>
            <a:pPr marL="285750" indent="-285750">
              <a:buFont typeface="Arial"/>
              <a:buChar char="•"/>
            </a:pPr>
            <a:r>
              <a:rPr lang="en-CA" dirty="0"/>
              <a:t>What would you rather own…Sushi A or Sushi B?</a:t>
            </a:r>
          </a:p>
        </p:txBody>
      </p:sp>
    </p:spTree>
    <p:extLst>
      <p:ext uri="{BB962C8B-B14F-4D97-AF65-F5344CB8AC3E}">
        <p14:creationId xmlns:p14="http://schemas.microsoft.com/office/powerpoint/2010/main" val="2591752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Ethics</a:t>
            </a:r>
            <a:endParaRPr lang="en-US" sz="2800" dirty="0"/>
          </a:p>
        </p:txBody>
      </p:sp>
      <p:sp>
        <p:nvSpPr>
          <p:cNvPr id="2" name="TextBox 1"/>
          <p:cNvSpPr txBox="1"/>
          <p:nvPr/>
        </p:nvSpPr>
        <p:spPr>
          <a:xfrm>
            <a:off x="640950" y="1448545"/>
            <a:ext cx="7788635" cy="2585323"/>
          </a:xfrm>
          <a:prstGeom prst="rect">
            <a:avLst/>
          </a:prstGeom>
          <a:noFill/>
        </p:spPr>
        <p:txBody>
          <a:bodyPr wrap="square" rtlCol="0">
            <a:spAutoFit/>
          </a:bodyPr>
          <a:lstStyle/>
          <a:p>
            <a:endParaRPr lang="en-CA" dirty="0"/>
          </a:p>
          <a:p>
            <a:pPr marL="285750" indent="-285750">
              <a:buFont typeface="Arial"/>
              <a:buChar char="•"/>
            </a:pPr>
            <a:r>
              <a:rPr lang="en-CA" dirty="0"/>
              <a:t>We could do multiple courses on ethics alone!</a:t>
            </a:r>
          </a:p>
          <a:p>
            <a:pPr marL="285750" indent="-285750">
              <a:buFont typeface="Arial"/>
              <a:buChar char="•"/>
            </a:pPr>
            <a:endParaRPr lang="en-CA" dirty="0"/>
          </a:p>
          <a:p>
            <a:pPr marL="285750" indent="-285750">
              <a:buFont typeface="Arial"/>
              <a:buChar char="•"/>
            </a:pPr>
            <a:r>
              <a:rPr lang="en-CA" dirty="0"/>
              <a:t>Here I would like to deal with just two issues:</a:t>
            </a:r>
          </a:p>
          <a:p>
            <a:endParaRPr lang="en-CA" dirty="0"/>
          </a:p>
          <a:p>
            <a:pPr marL="742950" lvl="1" indent="-285750">
              <a:buFont typeface="Arial"/>
              <a:buChar char="•"/>
            </a:pPr>
            <a:r>
              <a:rPr lang="en-CA" dirty="0"/>
              <a:t>Informed consent</a:t>
            </a:r>
          </a:p>
          <a:p>
            <a:pPr marL="742950" lvl="1" indent="-285750">
              <a:buFont typeface="Arial"/>
              <a:buChar char="•"/>
            </a:pPr>
            <a:endParaRPr lang="en-CA" dirty="0"/>
          </a:p>
          <a:p>
            <a:pPr marL="742950" lvl="1" indent="-285750">
              <a:buFont typeface="Arial"/>
              <a:buChar char="•"/>
            </a:pPr>
            <a:r>
              <a:rPr lang="en-CA" dirty="0"/>
              <a:t>Free expression of ideas/censorship</a:t>
            </a:r>
          </a:p>
          <a:p>
            <a:pPr marL="285750" indent="-285750">
              <a:buFont typeface="Arial"/>
              <a:buChar char="•"/>
            </a:pPr>
            <a:endParaRPr lang="en-CA" dirty="0"/>
          </a:p>
        </p:txBody>
      </p:sp>
    </p:spTree>
    <p:extLst>
      <p:ext uri="{BB962C8B-B14F-4D97-AF65-F5344CB8AC3E}">
        <p14:creationId xmlns:p14="http://schemas.microsoft.com/office/powerpoint/2010/main" val="1752787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Informed Consent</a:t>
            </a:r>
            <a:endParaRPr lang="en-US" sz="2800" dirty="0"/>
          </a:p>
        </p:txBody>
      </p:sp>
      <p:sp>
        <p:nvSpPr>
          <p:cNvPr id="2" name="TextBox 1"/>
          <p:cNvSpPr txBox="1"/>
          <p:nvPr/>
        </p:nvSpPr>
        <p:spPr>
          <a:xfrm>
            <a:off x="640950" y="1448545"/>
            <a:ext cx="7788635" cy="3970318"/>
          </a:xfrm>
          <a:prstGeom prst="rect">
            <a:avLst/>
          </a:prstGeom>
          <a:noFill/>
        </p:spPr>
        <p:txBody>
          <a:bodyPr wrap="square" rtlCol="0">
            <a:spAutoFit/>
          </a:bodyPr>
          <a:lstStyle/>
          <a:p>
            <a:endParaRPr lang="en-CA" dirty="0"/>
          </a:p>
          <a:p>
            <a:pPr marL="285750" indent="-285750">
              <a:buFont typeface="Arial"/>
              <a:buChar char="•"/>
            </a:pPr>
            <a:r>
              <a:rPr lang="en-CA" dirty="0"/>
              <a:t>Three ideas: </a:t>
            </a:r>
          </a:p>
          <a:p>
            <a:pPr marL="285750" indent="-285750">
              <a:buFont typeface="Arial"/>
              <a:buChar char="•"/>
            </a:pPr>
            <a:endParaRPr lang="en-CA" dirty="0"/>
          </a:p>
          <a:p>
            <a:pPr marL="800100" lvl="1" indent="-342900">
              <a:buFont typeface="+mj-lt"/>
              <a:buAutoNum type="arabicPeriod"/>
            </a:pPr>
            <a:r>
              <a:rPr lang="en-CA" dirty="0"/>
              <a:t>Subjects and patients must be FULLY </a:t>
            </a:r>
            <a:r>
              <a:rPr lang="en-CA" i="1" dirty="0"/>
              <a:t>informed</a:t>
            </a:r>
            <a:r>
              <a:rPr lang="en-CA" dirty="0"/>
              <a:t> of what is known about both the benefits and harms of any study or procedure.</a:t>
            </a:r>
          </a:p>
          <a:p>
            <a:pPr marL="800100" lvl="1" indent="-342900">
              <a:buFont typeface="+mj-lt"/>
              <a:buAutoNum type="arabicPeriod"/>
            </a:pPr>
            <a:endParaRPr lang="en-CA" dirty="0"/>
          </a:p>
          <a:p>
            <a:pPr marL="800100" lvl="1" indent="-342900">
              <a:buFont typeface="+mj-lt"/>
              <a:buAutoNum type="arabicPeriod"/>
            </a:pPr>
            <a:r>
              <a:rPr lang="en-CA" dirty="0"/>
              <a:t>Subjects and patients must give consent prior to participation and must be allowed to withdraw consent at any time during the procedure.</a:t>
            </a:r>
          </a:p>
          <a:p>
            <a:pPr marL="800100" lvl="1" indent="-342900">
              <a:buFont typeface="+mj-lt"/>
              <a:buAutoNum type="arabicPeriod"/>
            </a:pPr>
            <a:endParaRPr lang="en-CA" dirty="0"/>
          </a:p>
          <a:p>
            <a:pPr marL="800100" lvl="1" indent="-342900">
              <a:buFont typeface="+mj-lt"/>
              <a:buAutoNum type="arabicPeriod"/>
            </a:pPr>
            <a:r>
              <a:rPr lang="en-CA" dirty="0"/>
              <a:t>Subjects and patients must not be persuaded, manipulated, coerced or forced to participate in any research project or to undergo any medical procedure.</a:t>
            </a:r>
          </a:p>
        </p:txBody>
      </p:sp>
    </p:spTree>
    <p:extLst>
      <p:ext uri="{BB962C8B-B14F-4D97-AF65-F5344CB8AC3E}">
        <p14:creationId xmlns:p14="http://schemas.microsoft.com/office/powerpoint/2010/main" val="1066841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146342" y="447498"/>
            <a:ext cx="6777850" cy="523220"/>
          </a:xfrm>
          <a:prstGeom prst="rect">
            <a:avLst/>
          </a:prstGeom>
          <a:noFill/>
        </p:spPr>
        <p:txBody>
          <a:bodyPr wrap="square" rtlCol="0">
            <a:spAutoFit/>
          </a:bodyPr>
          <a:lstStyle/>
          <a:p>
            <a:pPr algn="ctr"/>
            <a:r>
              <a:rPr lang="en-CA" sz="2800" dirty="0"/>
              <a:t>UNESCO Declaration of Human Rights</a:t>
            </a:r>
            <a:endParaRPr lang="en-US" sz="2800" dirty="0"/>
          </a:p>
        </p:txBody>
      </p:sp>
      <p:sp>
        <p:nvSpPr>
          <p:cNvPr id="2" name="TextBox 1"/>
          <p:cNvSpPr txBox="1"/>
          <p:nvPr/>
        </p:nvSpPr>
        <p:spPr>
          <a:xfrm>
            <a:off x="677682" y="970718"/>
            <a:ext cx="7788635" cy="4893647"/>
          </a:xfrm>
          <a:prstGeom prst="rect">
            <a:avLst/>
          </a:prstGeom>
          <a:noFill/>
        </p:spPr>
        <p:txBody>
          <a:bodyPr wrap="square" rtlCol="0">
            <a:spAutoFit/>
          </a:bodyPr>
          <a:lstStyle/>
          <a:p>
            <a:endParaRPr lang="en-CA" dirty="0"/>
          </a:p>
          <a:p>
            <a:pPr algn="ctr"/>
            <a:r>
              <a:rPr lang="en-CA" b="1" i="0" u="none" strike="noStrike" dirty="0">
                <a:solidFill>
                  <a:srgbClr val="333333"/>
                </a:solidFill>
                <a:effectLst/>
                <a:latin typeface="Open Sans" panose="020F0502020204030204" pitchFamily="34" charset="0"/>
              </a:rPr>
              <a:t>Article 5</a:t>
            </a:r>
            <a:endParaRPr lang="en-CA" b="0" i="0" u="none" strike="noStrike" dirty="0">
              <a:solidFill>
                <a:srgbClr val="333333"/>
              </a:solidFill>
              <a:effectLst/>
              <a:latin typeface="Open Sans" panose="020F0502020204030204" pitchFamily="34" charset="0"/>
            </a:endParaRPr>
          </a:p>
          <a:p>
            <a:pPr algn="ctr"/>
            <a:r>
              <a:rPr lang="en-CA" b="1" i="0" u="none" strike="noStrike" dirty="0">
                <a:solidFill>
                  <a:srgbClr val="333333"/>
                </a:solidFill>
                <a:effectLst/>
                <a:latin typeface="Open Sans" panose="020F0502020204030204" pitchFamily="34" charset="0"/>
              </a:rPr>
              <a:t>Autonomy and individual responsibility</a:t>
            </a:r>
          </a:p>
          <a:p>
            <a:pPr algn="ctr"/>
            <a:endParaRPr lang="en-CA" b="0" i="0" u="none" strike="noStrike" dirty="0">
              <a:solidFill>
                <a:srgbClr val="333333"/>
              </a:solidFill>
              <a:effectLst/>
              <a:latin typeface="Open Sans" panose="020F0502020204030204" pitchFamily="34" charset="0"/>
            </a:endParaRPr>
          </a:p>
          <a:p>
            <a:pPr algn="just"/>
            <a:r>
              <a:rPr lang="en-CA" sz="1400" b="0" i="0" u="none" strike="noStrike" dirty="0">
                <a:solidFill>
                  <a:srgbClr val="333333"/>
                </a:solidFill>
                <a:effectLst/>
                <a:latin typeface="Open Sans" panose="020F0502020204030204" pitchFamily="34" charset="0"/>
              </a:rPr>
              <a:t>The autonomy of persons to make decisions, while taking responsibility for those decisions and respecting the autonomy of others, is to be respected.  </a:t>
            </a:r>
          </a:p>
          <a:p>
            <a:pPr algn="ctr"/>
            <a:endParaRPr lang="en-CA" b="1" i="0" u="none" strike="noStrike" dirty="0">
              <a:solidFill>
                <a:srgbClr val="333333"/>
              </a:solidFill>
              <a:effectLst/>
              <a:latin typeface="Open Sans" panose="020F0502020204030204" pitchFamily="34" charset="0"/>
            </a:endParaRPr>
          </a:p>
          <a:p>
            <a:pPr algn="ctr"/>
            <a:r>
              <a:rPr lang="en-CA" b="1" i="0" u="none" strike="noStrike" dirty="0">
                <a:solidFill>
                  <a:srgbClr val="333333"/>
                </a:solidFill>
                <a:effectLst/>
                <a:latin typeface="Open Sans" panose="020F0502020204030204" pitchFamily="34" charset="0"/>
              </a:rPr>
              <a:t>Article 6</a:t>
            </a:r>
            <a:endParaRPr lang="en-CA" b="0" i="0" u="none" strike="noStrike" dirty="0">
              <a:solidFill>
                <a:srgbClr val="333333"/>
              </a:solidFill>
              <a:effectLst/>
              <a:latin typeface="Open Sans" panose="020F0502020204030204" pitchFamily="34" charset="0"/>
            </a:endParaRPr>
          </a:p>
          <a:p>
            <a:pPr algn="ctr"/>
            <a:r>
              <a:rPr lang="en-CA" b="1" i="0" u="none" strike="noStrike" dirty="0">
                <a:solidFill>
                  <a:srgbClr val="333333"/>
                </a:solidFill>
                <a:effectLst/>
                <a:latin typeface="Open Sans" panose="020F0502020204030204" pitchFamily="34" charset="0"/>
              </a:rPr>
              <a:t>Consent</a:t>
            </a:r>
          </a:p>
          <a:p>
            <a:pPr algn="ctr"/>
            <a:endParaRPr lang="en-CA" b="0" i="0" u="none" strike="noStrike" dirty="0">
              <a:solidFill>
                <a:srgbClr val="333333"/>
              </a:solidFill>
              <a:effectLst/>
              <a:latin typeface="Open Sans" panose="020F0502020204030204" pitchFamily="34" charset="0"/>
            </a:endParaRPr>
          </a:p>
          <a:p>
            <a:pPr algn="just"/>
            <a:r>
              <a:rPr lang="en-CA" sz="1400" b="0" i="0" u="none" strike="noStrike" dirty="0">
                <a:solidFill>
                  <a:srgbClr val="333333"/>
                </a:solidFill>
                <a:effectLst/>
                <a:latin typeface="Open Sans" panose="020F0502020204030204" pitchFamily="34" charset="0"/>
              </a:rPr>
              <a:t>1. Any </a:t>
            </a:r>
            <a:r>
              <a:rPr lang="en-CA" sz="1400" b="0" i="1" u="none" strike="noStrike" dirty="0">
                <a:solidFill>
                  <a:srgbClr val="FF0000"/>
                </a:solidFill>
                <a:effectLst/>
                <a:latin typeface="Open Sans" panose="020F0502020204030204" pitchFamily="34" charset="0"/>
              </a:rPr>
              <a:t>preventive</a:t>
            </a:r>
            <a:r>
              <a:rPr lang="en-CA" sz="1400" b="0" i="0" u="none" strike="noStrike" dirty="0">
                <a:solidFill>
                  <a:srgbClr val="333333"/>
                </a:solidFill>
                <a:effectLst/>
                <a:latin typeface="Open Sans" panose="020F0502020204030204" pitchFamily="34" charset="0"/>
              </a:rPr>
              <a:t>, diagnostic and therapeutic </a:t>
            </a:r>
            <a:r>
              <a:rPr lang="en-CA" sz="1400" b="0" i="1" u="none" strike="noStrike" dirty="0">
                <a:solidFill>
                  <a:srgbClr val="FF0000"/>
                </a:solidFill>
                <a:effectLst/>
                <a:latin typeface="Open Sans" panose="020F0502020204030204" pitchFamily="34" charset="0"/>
              </a:rPr>
              <a:t>medical intervention</a:t>
            </a:r>
            <a:r>
              <a:rPr lang="en-CA" sz="1400" b="0" i="0" u="none" strike="noStrike" dirty="0">
                <a:solidFill>
                  <a:srgbClr val="333333"/>
                </a:solidFill>
                <a:effectLst/>
                <a:latin typeface="Open Sans" panose="020F0502020204030204" pitchFamily="34" charset="0"/>
              </a:rPr>
              <a:t> is only to be carried out with the </a:t>
            </a:r>
            <a:r>
              <a:rPr lang="en-CA" sz="1400" b="0" i="1" u="none" strike="noStrike" dirty="0">
                <a:solidFill>
                  <a:srgbClr val="FF0000"/>
                </a:solidFill>
                <a:effectLst/>
                <a:latin typeface="Open Sans" panose="020F0502020204030204" pitchFamily="34" charset="0"/>
              </a:rPr>
              <a:t>prior, </a:t>
            </a:r>
            <a:r>
              <a:rPr lang="en-CA" sz="1400" b="1" i="1" u="none" strike="noStrike" dirty="0">
                <a:solidFill>
                  <a:srgbClr val="FF0000"/>
                </a:solidFill>
                <a:effectLst/>
                <a:latin typeface="Open Sans" panose="020F0502020204030204" pitchFamily="34" charset="0"/>
              </a:rPr>
              <a:t>free</a:t>
            </a:r>
            <a:r>
              <a:rPr lang="en-CA" sz="1400" b="0" i="1" u="none" strike="noStrike" dirty="0">
                <a:solidFill>
                  <a:srgbClr val="FF0000"/>
                </a:solidFill>
                <a:effectLst/>
                <a:latin typeface="Open Sans" panose="020F0502020204030204" pitchFamily="34" charset="0"/>
              </a:rPr>
              <a:t> and informed consent of the person concerned</a:t>
            </a:r>
            <a:r>
              <a:rPr lang="en-CA" sz="1400" b="0" i="0" u="none" strike="noStrike" dirty="0">
                <a:solidFill>
                  <a:srgbClr val="333333"/>
                </a:solidFill>
                <a:effectLst/>
                <a:latin typeface="Open Sans" panose="020F0502020204030204" pitchFamily="34" charset="0"/>
              </a:rPr>
              <a:t>, based on adequate information. The consent should, where appropriate, be express and may be withdrawn by the person concerned at any time and for any reason without </a:t>
            </a:r>
            <a:r>
              <a:rPr lang="en-CA" sz="1400" b="0" i="1" u="none" strike="noStrike" dirty="0">
                <a:solidFill>
                  <a:srgbClr val="FF0000"/>
                </a:solidFill>
                <a:effectLst/>
                <a:latin typeface="Open Sans" panose="020F0502020204030204" pitchFamily="34" charset="0"/>
              </a:rPr>
              <a:t>disadvantage</a:t>
            </a:r>
            <a:r>
              <a:rPr lang="en-CA" sz="1400" b="0" i="0" u="none" strike="noStrike" dirty="0">
                <a:solidFill>
                  <a:srgbClr val="333333"/>
                </a:solidFill>
                <a:effectLst/>
                <a:latin typeface="Open Sans" panose="020F0502020204030204" pitchFamily="34" charset="0"/>
              </a:rPr>
              <a:t> or </a:t>
            </a:r>
            <a:r>
              <a:rPr lang="en-CA" sz="1400" b="0" i="1" u="none" strike="noStrike" dirty="0">
                <a:solidFill>
                  <a:srgbClr val="FF0000"/>
                </a:solidFill>
                <a:effectLst/>
                <a:latin typeface="Open Sans" panose="020F0502020204030204" pitchFamily="34" charset="0"/>
              </a:rPr>
              <a:t>prejudice</a:t>
            </a:r>
            <a:r>
              <a:rPr lang="en-CA" sz="1400" b="0" i="0" u="none" strike="noStrike" dirty="0">
                <a:solidFill>
                  <a:srgbClr val="333333"/>
                </a:solidFill>
                <a:effectLst/>
                <a:latin typeface="Open Sans" panose="020F0502020204030204" pitchFamily="34" charset="0"/>
              </a:rPr>
              <a:t>. </a:t>
            </a:r>
          </a:p>
          <a:p>
            <a:pPr algn="just"/>
            <a:endParaRPr lang="en-CA" sz="1400" b="0" i="0" u="none" strike="noStrike" dirty="0">
              <a:solidFill>
                <a:srgbClr val="333333"/>
              </a:solidFill>
              <a:effectLst/>
              <a:latin typeface="Open Sans" panose="020F0502020204030204" pitchFamily="34" charset="0"/>
            </a:endParaRPr>
          </a:p>
          <a:p>
            <a:pPr algn="just"/>
            <a:r>
              <a:rPr lang="en-CA" sz="1400" b="0" i="0" u="none" strike="noStrike" dirty="0">
                <a:solidFill>
                  <a:srgbClr val="333333"/>
                </a:solidFill>
                <a:effectLst/>
                <a:latin typeface="Open Sans" panose="020F0502020204030204" pitchFamily="34" charset="0"/>
              </a:rPr>
              <a:t>2. Scientific research should only be carried out with the prior, free, express and informed consent of the person concerned. </a:t>
            </a:r>
          </a:p>
          <a:p>
            <a:pPr algn="just"/>
            <a:endParaRPr lang="en-CA" sz="1400" b="0" i="0" u="none" strike="noStrike" dirty="0">
              <a:solidFill>
                <a:srgbClr val="333333"/>
              </a:solidFill>
              <a:effectLst/>
              <a:latin typeface="Open Sans" panose="020F0502020204030204" pitchFamily="34" charset="0"/>
            </a:endParaRPr>
          </a:p>
          <a:p>
            <a:pPr algn="just"/>
            <a:r>
              <a:rPr lang="en-CA" sz="1400" b="0" i="0" u="none" strike="noStrike" dirty="0">
                <a:solidFill>
                  <a:srgbClr val="333333"/>
                </a:solidFill>
                <a:effectLst/>
                <a:latin typeface="Open Sans" panose="020F0502020204030204" pitchFamily="34" charset="0"/>
              </a:rPr>
              <a:t>3. </a:t>
            </a:r>
            <a:r>
              <a:rPr lang="en-CA" sz="1400" b="0" i="1" u="none" strike="noStrike" dirty="0">
                <a:solidFill>
                  <a:srgbClr val="FF0000"/>
                </a:solidFill>
                <a:effectLst/>
                <a:latin typeface="Open Sans" panose="020F0502020204030204" pitchFamily="34" charset="0"/>
              </a:rPr>
              <a:t>In no case </a:t>
            </a:r>
            <a:r>
              <a:rPr lang="en-CA" sz="1400" b="0" i="0" u="none" strike="noStrike" dirty="0">
                <a:solidFill>
                  <a:srgbClr val="333333"/>
                </a:solidFill>
                <a:effectLst/>
                <a:latin typeface="Open Sans" panose="020F0502020204030204" pitchFamily="34" charset="0"/>
              </a:rPr>
              <a:t>should a collective community agreement or </a:t>
            </a:r>
            <a:r>
              <a:rPr lang="en-CA" sz="1400" b="0" i="1" u="none" strike="noStrike" dirty="0">
                <a:solidFill>
                  <a:srgbClr val="FF0000"/>
                </a:solidFill>
                <a:effectLst/>
                <a:latin typeface="Open Sans" panose="020F0502020204030204" pitchFamily="34" charset="0"/>
              </a:rPr>
              <a:t>the consent of a community leader or other authority substitute for an individual’s informed consent</a:t>
            </a:r>
            <a:r>
              <a:rPr lang="en-CA" sz="1400" b="0" i="0" u="none" strike="noStrike" dirty="0">
                <a:solidFill>
                  <a:srgbClr val="333333"/>
                </a:solidFill>
                <a:effectLst/>
                <a:latin typeface="Open Sans" panose="020F0502020204030204" pitchFamily="34" charset="0"/>
              </a:rPr>
              <a:t>. </a:t>
            </a:r>
          </a:p>
        </p:txBody>
      </p:sp>
    </p:spTree>
    <p:extLst>
      <p:ext uri="{BB962C8B-B14F-4D97-AF65-F5344CB8AC3E}">
        <p14:creationId xmlns:p14="http://schemas.microsoft.com/office/powerpoint/2010/main" val="1415374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pPr algn="ctr"/>
            <a:r>
              <a:rPr lang="en-CA" sz="2800" dirty="0"/>
              <a:t>Censorship</a:t>
            </a:r>
            <a:endParaRPr lang="en-US" sz="2800" dirty="0"/>
          </a:p>
        </p:txBody>
      </p:sp>
      <p:sp>
        <p:nvSpPr>
          <p:cNvPr id="2" name="TextBox 1"/>
          <p:cNvSpPr txBox="1"/>
          <p:nvPr/>
        </p:nvSpPr>
        <p:spPr>
          <a:xfrm>
            <a:off x="677682" y="1037899"/>
            <a:ext cx="7788635" cy="5355312"/>
          </a:xfrm>
          <a:prstGeom prst="rect">
            <a:avLst/>
          </a:prstGeom>
          <a:noFill/>
        </p:spPr>
        <p:txBody>
          <a:bodyPr wrap="square" rtlCol="0">
            <a:spAutoFit/>
          </a:bodyPr>
          <a:lstStyle/>
          <a:p>
            <a:endParaRPr lang="en-CA" dirty="0"/>
          </a:p>
          <a:p>
            <a:pPr marL="285750" indent="-285750">
              <a:buFont typeface="Arial"/>
              <a:buChar char="•"/>
            </a:pPr>
            <a:r>
              <a:rPr lang="en-CA" dirty="0"/>
              <a:t>A fundamental idea in science….The evidence is ALL of the evidence. It follows that one or a few research studies within an area are NOT THE EVIDENCE.</a:t>
            </a:r>
          </a:p>
          <a:p>
            <a:pPr marL="285750" indent="-285750">
              <a:buFont typeface="Arial"/>
              <a:buChar char="•"/>
            </a:pPr>
            <a:endParaRPr lang="en-CA" dirty="0"/>
          </a:p>
          <a:p>
            <a:pPr marL="285750" indent="-285750">
              <a:buFont typeface="Arial"/>
              <a:buChar char="•"/>
            </a:pPr>
            <a:r>
              <a:rPr lang="en-CA" dirty="0"/>
              <a:t>They are only a part of the evidence. All of the evidence is often called…</a:t>
            </a:r>
          </a:p>
          <a:p>
            <a:pPr marL="285750" indent="-285750">
              <a:buFont typeface="Arial"/>
              <a:buChar char="•"/>
            </a:pPr>
            <a:endParaRPr lang="en-CA" dirty="0"/>
          </a:p>
          <a:p>
            <a:pPr algn="ctr"/>
            <a:r>
              <a:rPr lang="en-CA" dirty="0"/>
              <a:t>THE BODY OF EVIDENCE</a:t>
            </a:r>
          </a:p>
          <a:p>
            <a:pPr marL="285750" indent="-285750">
              <a:buFont typeface="Arial"/>
              <a:buChar char="•"/>
            </a:pPr>
            <a:endParaRPr lang="en-CA" dirty="0"/>
          </a:p>
          <a:p>
            <a:pPr marL="285750" indent="-285750">
              <a:buFont typeface="Arial"/>
              <a:buChar char="•"/>
            </a:pPr>
            <a:r>
              <a:rPr lang="en-CA" dirty="0"/>
              <a:t>The basis for all interpretations of a field of study in science must be based on the body of evidence, not part of the evidence.</a:t>
            </a:r>
          </a:p>
          <a:p>
            <a:pPr marL="285750" indent="-285750">
              <a:buFont typeface="Arial"/>
              <a:buChar char="•"/>
            </a:pPr>
            <a:endParaRPr lang="en-CA" dirty="0"/>
          </a:p>
          <a:p>
            <a:pPr marL="285750" indent="-285750">
              <a:buFont typeface="Arial"/>
              <a:buChar char="•"/>
            </a:pPr>
            <a:r>
              <a:rPr lang="en-CA" dirty="0"/>
              <a:t>This is why censorship can not be tolerated. Interpretations will depend upon the parts of the evidence that are available. If some parts of the evidence are censored for whatever reason (financial conflicts of interest, political purposes, etc.), then it is impossible to assess the </a:t>
            </a:r>
            <a:r>
              <a:rPr lang="en-CA" i="1" dirty="0"/>
              <a:t>body of evidence </a:t>
            </a:r>
            <a:r>
              <a:rPr lang="en-CA" dirty="0"/>
              <a:t>and so impossible to assess </a:t>
            </a:r>
            <a:r>
              <a:rPr lang="en-CA" i="1" dirty="0"/>
              <a:t>the evidence</a:t>
            </a:r>
            <a:r>
              <a:rPr lang="en-CA" dirty="0"/>
              <a:t>.</a:t>
            </a:r>
          </a:p>
        </p:txBody>
      </p:sp>
    </p:spTree>
    <p:extLst>
      <p:ext uri="{BB962C8B-B14F-4D97-AF65-F5344CB8AC3E}">
        <p14:creationId xmlns:p14="http://schemas.microsoft.com/office/powerpoint/2010/main" val="2192237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780275" y="415968"/>
            <a:ext cx="7583447" cy="523220"/>
          </a:xfrm>
          <a:prstGeom prst="rect">
            <a:avLst/>
          </a:prstGeom>
          <a:noFill/>
        </p:spPr>
        <p:txBody>
          <a:bodyPr wrap="square" rtlCol="0">
            <a:spAutoFit/>
          </a:bodyPr>
          <a:lstStyle/>
          <a:p>
            <a:pPr algn="ctr"/>
            <a:r>
              <a:rPr lang="en-CA" sz="2800" dirty="0"/>
              <a:t>UNESCO Declaration of Human Rights</a:t>
            </a:r>
            <a:endParaRPr lang="en-US" sz="2800" dirty="0"/>
          </a:p>
        </p:txBody>
      </p:sp>
      <p:sp>
        <p:nvSpPr>
          <p:cNvPr id="2" name="TextBox 1"/>
          <p:cNvSpPr txBox="1"/>
          <p:nvPr/>
        </p:nvSpPr>
        <p:spPr>
          <a:xfrm>
            <a:off x="677680" y="1531885"/>
            <a:ext cx="7788635" cy="2646878"/>
          </a:xfrm>
          <a:prstGeom prst="rect">
            <a:avLst/>
          </a:prstGeom>
          <a:noFill/>
        </p:spPr>
        <p:txBody>
          <a:bodyPr wrap="square" rtlCol="0">
            <a:spAutoFit/>
          </a:bodyPr>
          <a:lstStyle/>
          <a:p>
            <a:endParaRPr lang="en-CA" dirty="0"/>
          </a:p>
          <a:p>
            <a:pPr algn="ctr"/>
            <a:r>
              <a:rPr lang="en-CA" b="1" i="0" u="none" strike="noStrike" dirty="0">
                <a:solidFill>
                  <a:srgbClr val="333333"/>
                </a:solidFill>
                <a:effectLst/>
                <a:latin typeface="Arial" panose="020B0604020202020204" pitchFamily="34" charset="0"/>
              </a:rPr>
              <a:t>Article 19</a:t>
            </a:r>
          </a:p>
          <a:p>
            <a:pPr algn="ctr"/>
            <a:r>
              <a:rPr lang="en-CA" b="1" i="0" u="none" strike="noStrike" dirty="0">
                <a:solidFill>
                  <a:srgbClr val="333333"/>
                </a:solidFill>
                <a:effectLst/>
                <a:latin typeface="Arial" panose="020B0604020202020204" pitchFamily="34" charset="0"/>
              </a:rPr>
              <a:t>Right to Freedom of Opinion and Expression </a:t>
            </a:r>
            <a:br>
              <a:rPr lang="en-CA" dirty="0"/>
            </a:br>
            <a:endParaRPr lang="en-CA" sz="1400" dirty="0"/>
          </a:p>
          <a:p>
            <a:r>
              <a:rPr lang="en-CA" sz="1400" b="0" i="0" u="none" strike="noStrike" dirty="0">
                <a:solidFill>
                  <a:srgbClr val="333333"/>
                </a:solidFill>
                <a:effectLst/>
                <a:latin typeface="Arial" panose="020B0604020202020204" pitchFamily="34" charset="0"/>
              </a:rPr>
              <a:t>The right to communicate is a fundamental human right that underpins the very essence of democracy, and it is a key factor in the fulfillment of other rights. States are prohibited from restricting speech and beliefs, and have an obligation in protecting the right to freedom of opinion and expression.</a:t>
            </a:r>
          </a:p>
          <a:p>
            <a:br>
              <a:rPr lang="en-CA" sz="1400" dirty="0"/>
            </a:br>
            <a:r>
              <a:rPr lang="en-CA" sz="1400" b="0" i="0" u="none" strike="noStrike" dirty="0">
                <a:solidFill>
                  <a:srgbClr val="333333"/>
                </a:solidFill>
                <a:effectLst/>
                <a:latin typeface="Arial" panose="020B0604020202020204" pitchFamily="34" charset="0"/>
              </a:rPr>
              <a:t>It “includes the right to hold opinions without interference and to seek, receive and impart information and ideas through </a:t>
            </a:r>
            <a:r>
              <a:rPr lang="en-CA" sz="1400" b="0" i="1" u="none" strike="noStrike" dirty="0">
                <a:solidFill>
                  <a:srgbClr val="FF0000"/>
                </a:solidFill>
                <a:effectLst/>
                <a:latin typeface="Arial" panose="020B0604020202020204" pitchFamily="34" charset="0"/>
              </a:rPr>
              <a:t>any media </a:t>
            </a:r>
            <a:r>
              <a:rPr lang="en-CA" sz="1400" b="0" i="0" u="none" strike="noStrike" dirty="0">
                <a:solidFill>
                  <a:srgbClr val="333333"/>
                </a:solidFill>
                <a:effectLst/>
                <a:latin typeface="Arial" panose="020B0604020202020204" pitchFamily="34" charset="0"/>
              </a:rPr>
              <a:t>and regardless of frontiers.”</a:t>
            </a:r>
            <a:endParaRPr lang="en-CA" sz="1400" dirty="0"/>
          </a:p>
        </p:txBody>
      </p:sp>
    </p:spTree>
    <p:extLst>
      <p:ext uri="{BB962C8B-B14F-4D97-AF65-F5344CB8AC3E}">
        <p14:creationId xmlns:p14="http://schemas.microsoft.com/office/powerpoint/2010/main" val="4010702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899458" y="454973"/>
            <a:ext cx="3911812" cy="523220"/>
          </a:xfrm>
          <a:prstGeom prst="rect">
            <a:avLst/>
          </a:prstGeom>
          <a:noFill/>
        </p:spPr>
        <p:txBody>
          <a:bodyPr wrap="square" rtlCol="0">
            <a:spAutoFit/>
          </a:bodyPr>
          <a:lstStyle/>
          <a:p>
            <a:r>
              <a:rPr lang="en-CA" sz="2800" dirty="0"/>
              <a:t>Let’s Do An Exercise</a:t>
            </a:r>
            <a:endParaRPr lang="en-US" sz="2800" dirty="0"/>
          </a:p>
        </p:txBody>
      </p:sp>
      <p:sp>
        <p:nvSpPr>
          <p:cNvPr id="2" name="TextBox 1"/>
          <p:cNvSpPr txBox="1"/>
          <p:nvPr/>
        </p:nvSpPr>
        <p:spPr>
          <a:xfrm>
            <a:off x="628878" y="1387527"/>
            <a:ext cx="7886243" cy="3877985"/>
          </a:xfrm>
          <a:prstGeom prst="rect">
            <a:avLst/>
          </a:prstGeom>
          <a:noFill/>
        </p:spPr>
        <p:txBody>
          <a:bodyPr wrap="square" rtlCol="0">
            <a:spAutoFit/>
          </a:bodyPr>
          <a:lstStyle/>
          <a:p>
            <a:pPr lvl="1" algn="ctr"/>
            <a:r>
              <a:rPr lang="en-CA" dirty="0"/>
              <a:t>Discussion Question 1</a:t>
            </a:r>
          </a:p>
          <a:p>
            <a:pPr lvl="1"/>
            <a:endParaRPr lang="en-CA" dirty="0"/>
          </a:p>
          <a:p>
            <a:pPr algn="l"/>
            <a:r>
              <a:rPr lang="en-CA" sz="1400" b="0" i="0" u="none" strike="noStrike" dirty="0">
                <a:solidFill>
                  <a:srgbClr val="000000"/>
                </a:solidFill>
                <a:effectLst/>
              </a:rPr>
              <a:t>On what basis did you form your views about the severity of COVID-19 and the efficacy of measures used to slow the spread of the SARS-COV-2 virus? Comment on how dangerous you thought it was, so the likelihood of hospitalization and and/or death. Discuss why you thought what you did about the severity of COVID-19. Was your view based on the body of evidence? What was the evidence? To what extent was your view based in non-evidentiary factors that contribute to dogmatism. So for instance, fear, anxiety, personal experience, anecdotal stories or accounts, media reports, political messages and announcements, etc. </a:t>
            </a:r>
          </a:p>
          <a:p>
            <a:pPr algn="l"/>
            <a:endParaRPr lang="en-CA" sz="1400" dirty="0">
              <a:solidFill>
                <a:srgbClr val="000000"/>
              </a:solidFill>
            </a:endParaRPr>
          </a:p>
          <a:p>
            <a:pPr algn="l"/>
            <a:r>
              <a:rPr lang="en-CA" sz="1400" b="0" i="0" u="none" strike="noStrike" dirty="0">
                <a:solidFill>
                  <a:srgbClr val="000000"/>
                </a:solidFill>
                <a:effectLst/>
              </a:rPr>
              <a:t>Do the same for measures designed to reduce the risk of the disease to others. So for example, masks, lockdowns, travel mandates, restaurant restrictions and closures, vaccines, vaccine mandates, etc.</a:t>
            </a:r>
          </a:p>
          <a:p>
            <a:pPr algn="l"/>
            <a:endParaRPr lang="en-CA" sz="1400" b="0" i="0" u="none" strike="noStrike" dirty="0">
              <a:solidFill>
                <a:srgbClr val="000000"/>
              </a:solidFill>
              <a:effectLst/>
            </a:endParaRPr>
          </a:p>
          <a:p>
            <a:pPr algn="l"/>
            <a:r>
              <a:rPr lang="en-CA" sz="1400" b="0" i="0" u="none" strike="noStrike" dirty="0">
                <a:solidFill>
                  <a:srgbClr val="000000"/>
                </a:solidFill>
                <a:effectLst/>
              </a:rPr>
              <a:t>Discuss how the formation of your view relates to the principles of science discussed in chapter 2 and in this lecture and whether or not you formed your view in an ethical, scientific manner. </a:t>
            </a:r>
            <a:endParaRPr lang="en-CA" dirty="0"/>
          </a:p>
        </p:txBody>
      </p:sp>
    </p:spTree>
    <p:extLst>
      <p:ext uri="{BB962C8B-B14F-4D97-AF65-F5344CB8AC3E}">
        <p14:creationId xmlns:p14="http://schemas.microsoft.com/office/powerpoint/2010/main" val="30933451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Breeze.thmx</Template>
  <TotalTime>17540</TotalTime>
  <Words>2879</Words>
  <Application>Microsoft Macintosh PowerPoint</Application>
  <PresentationFormat>On-screen Show (4:3)</PresentationFormat>
  <Paragraphs>340</Paragraphs>
  <Slides>34</Slides>
  <Notes>1</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News Gothic MT</vt:lpstr>
      <vt:lpstr>Open Sans</vt:lpstr>
      <vt:lpstr>Wingdings 2</vt:lpstr>
      <vt:lpstr>Breeze</vt:lpstr>
      <vt:lpstr>Psychology 1200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Jackson, Jeremy</cp:lastModifiedBy>
  <cp:revision>64</cp:revision>
  <dcterms:created xsi:type="dcterms:W3CDTF">2020-01-13T19:19:05Z</dcterms:created>
  <dcterms:modified xsi:type="dcterms:W3CDTF">2022-10-14T20:43:57Z</dcterms:modified>
</cp:coreProperties>
</file>