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6" r:id="rId2"/>
    <p:sldId id="257" r:id="rId3"/>
    <p:sldId id="312" r:id="rId4"/>
    <p:sldId id="289" r:id="rId5"/>
    <p:sldId id="313" r:id="rId6"/>
    <p:sldId id="314" r:id="rId7"/>
    <p:sldId id="315" r:id="rId8"/>
    <p:sldId id="316" r:id="rId9"/>
    <p:sldId id="317" r:id="rId10"/>
    <p:sldId id="318" r:id="rId11"/>
    <p:sldId id="322" r:id="rId12"/>
    <p:sldId id="290" r:id="rId13"/>
    <p:sldId id="319" r:id="rId14"/>
    <p:sldId id="320" r:id="rId15"/>
    <p:sldId id="321"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BC87B-7B5B-B945-B9F3-94AD1CC811BE}" type="datetimeFigureOut">
              <a:rPr lang="en-US" smtClean="0"/>
              <a:t>10/18/22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333D4-8B22-E941-B97F-FEF62FEAC2BF}" type="slidenum">
              <a:rPr lang="en-US" smtClean="0"/>
              <a:t>‹#›</a:t>
            </a:fld>
            <a:endParaRPr lang="en-US"/>
          </a:p>
        </p:txBody>
      </p:sp>
    </p:spTree>
    <p:extLst>
      <p:ext uri="{BB962C8B-B14F-4D97-AF65-F5344CB8AC3E}">
        <p14:creationId xmlns:p14="http://schemas.microsoft.com/office/powerpoint/2010/main" val="3376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10/18/22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10/18/22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10/18/22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10/18/22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10/18/22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10/18/22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10/18/22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10/18/22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rdrKCilEhC0?feature=oembed"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0TjahdOHSXk?feature=oembed"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r5ysa1JleTc?feature=oembed"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PA3JShG0Bw?feature=oembed" TargetMode="Externa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w_ybzC2wP7Q?feature=oembed" TargetMode="Externa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DT7Yx5kxYco?feature=oembed" TargetMode="Externa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dlr4ct3fzx4?feature=oembed" TargetMode="Externa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1200</a:t>
            </a:r>
          </a:p>
        </p:txBody>
      </p:sp>
      <p:sp>
        <p:nvSpPr>
          <p:cNvPr id="3" name="Subtitle 2"/>
          <p:cNvSpPr>
            <a:spLocks noGrp="1"/>
          </p:cNvSpPr>
          <p:nvPr>
            <p:ph type="subTitle" idx="1"/>
          </p:nvPr>
        </p:nvSpPr>
        <p:spPr>
          <a:xfrm>
            <a:off x="1322921" y="3509028"/>
            <a:ext cx="6498159" cy="916641"/>
          </a:xfrm>
        </p:spPr>
        <p:txBody>
          <a:bodyPr/>
          <a:lstStyle/>
          <a:p>
            <a:r>
              <a:rPr lang="en-US" dirty="0"/>
              <a:t>Lecture 2</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Social Psychology</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Can you have an independent thought or idea?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Is there anything you believe that is not entirely due to your surroundings, your social situation or social context?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From the day you are born, parents, media, advertising, teachers, politicians, friends, etc., influence you constantly.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is VERY important to understand that all these influencers have some interest in controlling you and your behavior.</a:t>
            </a:r>
          </a:p>
          <a:p>
            <a:pPr marL="285750" indent="-285750">
              <a:buFont typeface="Arial" panose="020B0604020202020204" pitchFamily="34" charset="0"/>
              <a:buChar char="•"/>
            </a:pPr>
            <a:endParaRPr lang="en-US" dirty="0"/>
          </a:p>
          <a:p>
            <a:pPr algn="ctr"/>
            <a:endParaRPr lang="en-US" dirty="0"/>
          </a:p>
          <a:p>
            <a:pPr algn="ctr"/>
            <a:r>
              <a:rPr lang="en-US" dirty="0"/>
              <a:t>“Everything we do, we do it for you”</a:t>
            </a:r>
          </a:p>
          <a:p>
            <a:pPr algn="ctr"/>
            <a:endParaRPr lang="en-US" dirty="0"/>
          </a:p>
          <a:p>
            <a:pPr algn="ctr"/>
            <a:endParaRPr lang="en-US" dirty="0"/>
          </a:p>
          <a:p>
            <a:pPr marL="285750" indent="-285750">
              <a:buFont typeface="Arial" panose="020B0604020202020204" pitchFamily="34" charset="0"/>
              <a:buChar char="•"/>
            </a:pPr>
            <a:r>
              <a:rPr lang="en-US" dirty="0"/>
              <a:t>Is this a naïve platitude or a way to influence and control you…the consumer? How much control do we have?</a:t>
            </a:r>
          </a:p>
        </p:txBody>
      </p:sp>
    </p:spTree>
    <p:extLst>
      <p:ext uri="{BB962C8B-B14F-4D97-AF65-F5344CB8AC3E}">
        <p14:creationId xmlns:p14="http://schemas.microsoft.com/office/powerpoint/2010/main" val="394864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Obedience: The </a:t>
            </a:r>
            <a:r>
              <a:rPr lang="en-US" sz="2800"/>
              <a:t>Milgram Studies</a:t>
            </a:r>
            <a:endParaRPr lang="en-US" sz="2800" dirty="0"/>
          </a:p>
        </p:txBody>
      </p:sp>
      <p:sp>
        <p:nvSpPr>
          <p:cNvPr id="9" name="TextBox 8"/>
          <p:cNvSpPr txBox="1"/>
          <p:nvPr/>
        </p:nvSpPr>
        <p:spPr>
          <a:xfrm>
            <a:off x="995027" y="1344275"/>
            <a:ext cx="7170196" cy="923330"/>
          </a:xfrm>
          <a:prstGeom prst="rect">
            <a:avLst/>
          </a:prstGeom>
          <a:noFill/>
        </p:spPr>
        <p:txBody>
          <a:bodyPr wrap="square" rtlCol="0">
            <a:spAutoFit/>
          </a:bodyPr>
          <a:lstStyle/>
          <a:p>
            <a:pPr marL="285750" indent="-285750">
              <a:buFont typeface="Arial" panose="020B0604020202020204" pitchFamily="34" charset="0"/>
              <a:buChar char="•"/>
            </a:pPr>
            <a:r>
              <a:rPr lang="en-US" dirty="0"/>
              <a:t>How obedient are you?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2" name="Online Media 1">
            <a:hlinkClick r:id="" action="ppaction://media"/>
            <a:extLst>
              <a:ext uri="{FF2B5EF4-FFF2-40B4-BE49-F238E27FC236}">
                <a16:creationId xmlns:a16="http://schemas.microsoft.com/office/drawing/2014/main" id="{A02F5D47-C9B5-6DC6-9D75-A1BADC0367DB}"/>
              </a:ext>
            </a:extLst>
          </p:cNvPr>
          <p:cNvPicPr>
            <a:picLocks noRot="1" noChangeAspect="1"/>
          </p:cNvPicPr>
          <p:nvPr>
            <a:videoFile r:link="rId1"/>
          </p:nvPr>
        </p:nvPicPr>
        <p:blipFill>
          <a:blip r:embed="rId4"/>
          <a:stretch>
            <a:fillRect/>
          </a:stretch>
        </p:blipFill>
        <p:spPr>
          <a:xfrm>
            <a:off x="2221186" y="2159876"/>
            <a:ext cx="4701628" cy="3526221"/>
          </a:xfrm>
          <a:prstGeom prst="rect">
            <a:avLst/>
          </a:prstGeom>
        </p:spPr>
      </p:pic>
    </p:spTree>
    <p:extLst>
      <p:ext uri="{BB962C8B-B14F-4D97-AF65-F5344CB8AC3E}">
        <p14:creationId xmlns:p14="http://schemas.microsoft.com/office/powerpoint/2010/main" val="357959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Obedience, </a:t>
            </a:r>
            <a:r>
              <a:rPr lang="en-US" sz="2800" dirty="0" err="1"/>
              <a:t>Con’t</a:t>
            </a:r>
            <a:endParaRPr lang="en-US" sz="2800" dirty="0"/>
          </a:p>
        </p:txBody>
      </p:sp>
      <p:sp>
        <p:nvSpPr>
          <p:cNvPr id="9" name="TextBox 8"/>
          <p:cNvSpPr txBox="1"/>
          <p:nvPr/>
        </p:nvSpPr>
        <p:spPr>
          <a:xfrm>
            <a:off x="810022" y="1354785"/>
            <a:ext cx="7956331" cy="4801314"/>
          </a:xfrm>
          <a:prstGeom prst="rect">
            <a:avLst/>
          </a:prstGeom>
          <a:noFill/>
        </p:spPr>
        <p:txBody>
          <a:bodyPr wrap="square" rtlCol="0">
            <a:spAutoFit/>
          </a:bodyPr>
          <a:lstStyle/>
          <a:p>
            <a:pPr marL="285750" indent="-285750" algn="l">
              <a:buFont typeface="Arial" panose="020B0604020202020204" pitchFamily="34" charset="0"/>
              <a:buChar char="•"/>
            </a:pPr>
            <a:r>
              <a:rPr lang="en-CA" b="0" i="0" u="none" strike="noStrike" dirty="0">
                <a:effectLst/>
                <a:latin typeface="+mj-lt"/>
              </a:rPr>
              <a:t>What was so surprising about these studies was that </a:t>
            </a:r>
            <a:r>
              <a:rPr lang="en-CA" b="1" i="1" u="none" strike="noStrike" dirty="0">
                <a:effectLst/>
                <a:latin typeface="+mj-lt"/>
              </a:rPr>
              <a:t>ordinary people</a:t>
            </a:r>
            <a:r>
              <a:rPr lang="en-CA" b="0" i="0" u="none" strike="noStrike" dirty="0">
                <a:effectLst/>
                <a:latin typeface="+mj-lt"/>
              </a:rPr>
              <a:t> were willing to give such high levels of shock. </a:t>
            </a:r>
          </a:p>
          <a:p>
            <a:pPr algn="l"/>
            <a:endParaRPr lang="en-CA" dirty="0">
              <a:latin typeface="+mj-lt"/>
            </a:endParaRPr>
          </a:p>
          <a:p>
            <a:pPr marL="285750" indent="-285750" algn="l">
              <a:buFont typeface="Arial" panose="020B0604020202020204" pitchFamily="34" charset="0"/>
              <a:buChar char="•"/>
            </a:pPr>
            <a:r>
              <a:rPr lang="en-CA" u="none" strike="noStrike" dirty="0">
                <a:effectLst/>
                <a:latin typeface="+mj-lt"/>
              </a:rPr>
              <a:t>This experiment showed the levels of obedience that could be created even with very little coercion or pressure. </a:t>
            </a:r>
          </a:p>
          <a:p>
            <a:pPr marL="285750" indent="-285750" algn="l">
              <a:buFont typeface="Arial" panose="020B0604020202020204" pitchFamily="34" charset="0"/>
              <a:buChar char="•"/>
            </a:pPr>
            <a:endParaRPr lang="en-CA" u="none" strike="noStrike" dirty="0">
              <a:effectLst/>
              <a:latin typeface="+mj-lt"/>
            </a:endParaRPr>
          </a:p>
          <a:p>
            <a:pPr marL="285750" indent="-285750" algn="l">
              <a:buFont typeface="Arial" panose="020B0604020202020204" pitchFamily="34" charset="0"/>
              <a:buChar char="•"/>
            </a:pPr>
            <a:r>
              <a:rPr lang="en-CA" u="none" strike="noStrike" dirty="0">
                <a:effectLst/>
                <a:latin typeface="+mj-lt"/>
              </a:rPr>
              <a:t>This result is critical to the very basic premise of social psychology because it illustrates the importance of social context, as opposed to individual factors such as moral character, personality, freedom of will, etc. </a:t>
            </a:r>
          </a:p>
          <a:p>
            <a:pPr algn="l"/>
            <a:endParaRPr lang="en-CA" b="0" i="0" u="none" strike="noStrike" dirty="0">
              <a:effectLst/>
              <a:latin typeface="+mj-lt"/>
            </a:endParaRPr>
          </a:p>
          <a:p>
            <a:pPr marL="285750" indent="-285750" algn="l">
              <a:buFont typeface="Arial" panose="020B0604020202020204" pitchFamily="34" charset="0"/>
              <a:buChar char="•"/>
            </a:pPr>
            <a:r>
              <a:rPr lang="en-CA" dirty="0">
                <a:latin typeface="+mj-lt"/>
              </a:rPr>
              <a:t>This is one reason we should be very careful about informed consent…it is very easy to manipulate people!</a:t>
            </a:r>
          </a:p>
          <a:p>
            <a:pPr marL="285750" indent="-285750" algn="l">
              <a:buFont typeface="Arial" panose="020B0604020202020204" pitchFamily="34" charset="0"/>
              <a:buChar char="•"/>
            </a:pPr>
            <a:endParaRPr lang="en-CA" b="0" i="0" u="none" strike="noStrike" dirty="0">
              <a:effectLst/>
              <a:latin typeface="+mj-lt"/>
            </a:endParaRPr>
          </a:p>
          <a:p>
            <a:pPr marL="285750" indent="-285750" algn="l">
              <a:buFont typeface="Arial" panose="020B0604020202020204" pitchFamily="34" charset="0"/>
              <a:buChar char="•"/>
            </a:pPr>
            <a:r>
              <a:rPr lang="en-CA" b="0" i="0" u="none" strike="noStrike" dirty="0">
                <a:effectLst/>
                <a:latin typeface="+mj-lt"/>
              </a:rPr>
              <a:t>Now watch this video on some rather disturbing implications of Nazi methods to achieve conformity...be warned ok...this is, for some people, hard to watch...</a:t>
            </a:r>
          </a:p>
        </p:txBody>
      </p:sp>
    </p:spTree>
    <p:extLst>
      <p:ext uri="{BB962C8B-B14F-4D97-AF65-F5344CB8AC3E}">
        <p14:creationId xmlns:p14="http://schemas.microsoft.com/office/powerpoint/2010/main" val="214116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Obedience, </a:t>
            </a:r>
            <a:r>
              <a:rPr lang="en-US" sz="2800" dirty="0" err="1"/>
              <a:t>Con’t</a:t>
            </a:r>
            <a:endParaRPr lang="en-US" sz="2800" dirty="0"/>
          </a:p>
        </p:txBody>
      </p:sp>
      <p:pic>
        <p:nvPicPr>
          <p:cNvPr id="2" name="Online Media 1">
            <a:hlinkClick r:id="" action="ppaction://media"/>
            <a:extLst>
              <a:ext uri="{FF2B5EF4-FFF2-40B4-BE49-F238E27FC236}">
                <a16:creationId xmlns:a16="http://schemas.microsoft.com/office/drawing/2014/main" id="{7FDB3108-C2CE-7278-3D66-0FD8110DF537}"/>
              </a:ext>
            </a:extLst>
          </p:cNvPr>
          <p:cNvPicPr>
            <a:picLocks noRot="1" noChangeAspect="1"/>
          </p:cNvPicPr>
          <p:nvPr>
            <a:videoFile r:link="rId1"/>
          </p:nvPr>
        </p:nvPicPr>
        <p:blipFill>
          <a:blip r:embed="rId4"/>
          <a:stretch>
            <a:fillRect/>
          </a:stretch>
        </p:blipFill>
        <p:spPr>
          <a:xfrm>
            <a:off x="1545021" y="1718757"/>
            <a:ext cx="6698156" cy="3784458"/>
          </a:xfrm>
          <a:prstGeom prst="rect">
            <a:avLst/>
          </a:prstGeom>
        </p:spPr>
      </p:pic>
    </p:spTree>
    <p:extLst>
      <p:ext uri="{BB962C8B-B14F-4D97-AF65-F5344CB8AC3E}">
        <p14:creationId xmlns:p14="http://schemas.microsoft.com/office/powerpoint/2010/main" val="369045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Solomon Asch: Conformity</a:t>
            </a:r>
          </a:p>
        </p:txBody>
      </p:sp>
      <p:pic>
        <p:nvPicPr>
          <p:cNvPr id="3" name="Online Media 2">
            <a:hlinkClick r:id="" action="ppaction://media"/>
            <a:extLst>
              <a:ext uri="{FF2B5EF4-FFF2-40B4-BE49-F238E27FC236}">
                <a16:creationId xmlns:a16="http://schemas.microsoft.com/office/drawing/2014/main" id="{EEFEB229-9DED-97FD-2DB8-006175A69BFD}"/>
              </a:ext>
            </a:extLst>
          </p:cNvPr>
          <p:cNvPicPr>
            <a:picLocks noRot="1" noChangeAspect="1"/>
          </p:cNvPicPr>
          <p:nvPr>
            <a:videoFile r:link="rId1"/>
          </p:nvPr>
        </p:nvPicPr>
        <p:blipFill>
          <a:blip r:embed="rId4"/>
          <a:stretch>
            <a:fillRect/>
          </a:stretch>
        </p:blipFill>
        <p:spPr>
          <a:xfrm>
            <a:off x="1502979" y="1634424"/>
            <a:ext cx="6138041" cy="4603531"/>
          </a:xfrm>
          <a:prstGeom prst="rect">
            <a:avLst/>
          </a:prstGeom>
        </p:spPr>
      </p:pic>
    </p:spTree>
    <p:extLst>
      <p:ext uri="{BB962C8B-B14F-4D97-AF65-F5344CB8AC3E}">
        <p14:creationId xmlns:p14="http://schemas.microsoft.com/office/powerpoint/2010/main" val="110264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How Do We Make People Conform?</a:t>
            </a:r>
          </a:p>
        </p:txBody>
      </p:sp>
      <p:sp>
        <p:nvSpPr>
          <p:cNvPr id="9" name="TextBox 8"/>
          <p:cNvSpPr txBox="1"/>
          <p:nvPr/>
        </p:nvSpPr>
        <p:spPr>
          <a:xfrm>
            <a:off x="593834" y="1743669"/>
            <a:ext cx="7956331" cy="3693319"/>
          </a:xfrm>
          <a:prstGeom prst="rect">
            <a:avLst/>
          </a:prstGeom>
          <a:noFill/>
        </p:spPr>
        <p:txBody>
          <a:bodyPr wrap="square" rtlCol="0">
            <a:spAutoFit/>
          </a:bodyPr>
          <a:lstStyle/>
          <a:p>
            <a:pPr algn="l"/>
            <a:r>
              <a:rPr lang="en-CA" b="0" i="0" u="none" strike="noStrike" dirty="0">
                <a:effectLst/>
                <a:latin typeface="+mj-lt"/>
              </a:rPr>
              <a:t>The most important factors to maximize conformity are:</a:t>
            </a:r>
          </a:p>
          <a:p>
            <a:endParaRPr lang="en-CA" b="1" i="1" dirty="0">
              <a:effectLst/>
              <a:latin typeface="+mj-lt"/>
            </a:endParaRPr>
          </a:p>
          <a:p>
            <a:pPr lvl="1"/>
            <a:r>
              <a:rPr lang="en-CA" b="1" i="1" dirty="0">
                <a:effectLst/>
                <a:latin typeface="+mj-lt"/>
              </a:rPr>
              <a:t>Inadequacy</a:t>
            </a:r>
            <a:r>
              <a:rPr lang="en-CA" dirty="0">
                <a:effectLst/>
                <a:latin typeface="+mj-lt"/>
              </a:rPr>
              <a:t> - Your boss says "Normally, we would require someone for this job that has a university degree. In your case, we overlooked that requirement to give you the job. By the way, is there any chance you can work late tonight to finish the proposal"?</a:t>
            </a:r>
          </a:p>
          <a:p>
            <a:pPr lvl="1"/>
            <a:endParaRPr lang="en-CA" dirty="0">
              <a:effectLst/>
              <a:latin typeface="+mj-lt"/>
            </a:endParaRPr>
          </a:p>
          <a:p>
            <a:pPr lvl="1"/>
            <a:r>
              <a:rPr lang="en-CA" b="1" i="1" dirty="0">
                <a:effectLst/>
                <a:latin typeface="+mj-lt"/>
              </a:rPr>
              <a:t>Inferiority</a:t>
            </a:r>
            <a:r>
              <a:rPr lang="en-CA" dirty="0">
                <a:effectLst/>
                <a:latin typeface="+mj-lt"/>
              </a:rPr>
              <a:t> - Good people protect others by wearing masks and getting vaccinated. Bad people don’t care about the safety of others. So, only bad people would not wear a mask and get vaccinated.</a:t>
            </a:r>
          </a:p>
          <a:p>
            <a:pPr lvl="1"/>
            <a:endParaRPr lang="en-CA" dirty="0">
              <a:latin typeface="+mj-lt"/>
            </a:endParaRPr>
          </a:p>
          <a:p>
            <a:pPr lvl="1"/>
            <a:r>
              <a:rPr lang="en-CA" b="1" i="1" dirty="0">
                <a:effectLst/>
                <a:latin typeface="+mj-lt"/>
              </a:rPr>
              <a:t>Insecurity</a:t>
            </a:r>
            <a:r>
              <a:rPr lang="en-CA" dirty="0">
                <a:effectLst/>
                <a:latin typeface="+mj-lt"/>
              </a:rPr>
              <a:t> - Fear of the unknown promotes insecurity. To make people conform more easily, the use of fear is a well-known method.</a:t>
            </a:r>
            <a:endParaRPr lang="en-US" dirty="0"/>
          </a:p>
        </p:txBody>
      </p:sp>
    </p:spTree>
    <p:extLst>
      <p:ext uri="{BB962C8B-B14F-4D97-AF65-F5344CB8AC3E}">
        <p14:creationId xmlns:p14="http://schemas.microsoft.com/office/powerpoint/2010/main" val="2265840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How Do We Make People Conform?</a:t>
            </a:r>
          </a:p>
        </p:txBody>
      </p:sp>
      <p:sp>
        <p:nvSpPr>
          <p:cNvPr id="9" name="TextBox 8"/>
          <p:cNvSpPr txBox="1"/>
          <p:nvPr/>
        </p:nvSpPr>
        <p:spPr>
          <a:xfrm>
            <a:off x="601959" y="1586015"/>
            <a:ext cx="7956331" cy="4247317"/>
          </a:xfrm>
          <a:prstGeom prst="rect">
            <a:avLst/>
          </a:prstGeom>
          <a:noFill/>
        </p:spPr>
        <p:txBody>
          <a:bodyPr wrap="square" rtlCol="0">
            <a:spAutoFit/>
          </a:bodyPr>
          <a:lstStyle/>
          <a:p>
            <a:pPr algn="l"/>
            <a:r>
              <a:rPr lang="en-CA" b="0" i="0" u="none" strike="noStrike" dirty="0">
                <a:effectLst/>
                <a:latin typeface="+mj-lt"/>
              </a:rPr>
              <a:t>The most important factors to maximize conformity are:</a:t>
            </a:r>
          </a:p>
          <a:p>
            <a:endParaRPr lang="en-CA" b="1" i="1" dirty="0">
              <a:effectLst/>
              <a:latin typeface="+mj-lt"/>
            </a:endParaRPr>
          </a:p>
          <a:p>
            <a:pPr lvl="1"/>
            <a:r>
              <a:rPr lang="en-CA" b="1" i="0" u="none" strike="noStrike" dirty="0">
                <a:effectLst/>
                <a:latin typeface="+mj-lt"/>
              </a:rPr>
              <a:t>Group size </a:t>
            </a:r>
            <a:r>
              <a:rPr lang="en-CA" b="0" i="0" u="none" strike="noStrike" dirty="0">
                <a:effectLst/>
                <a:latin typeface="+mj-lt"/>
              </a:rPr>
              <a:t>- The more people that are conforming, the more likely it is that an individual will conform. </a:t>
            </a:r>
            <a:r>
              <a:rPr lang="en-CA" dirty="0">
                <a:effectLst/>
                <a:latin typeface="+mj-lt"/>
              </a:rPr>
              <a:t>A good example of this case can be seen in the popular show "American Hot Rod". The boss never asked an individual to work over the weekend. He always called all the employees together in a group and asked "Who will work this weekend"? </a:t>
            </a:r>
          </a:p>
          <a:p>
            <a:pPr lvl="1"/>
            <a:endParaRPr lang="en-CA" b="0" i="0" u="none" strike="noStrike" dirty="0">
              <a:solidFill>
                <a:srgbClr val="999999"/>
              </a:solidFill>
              <a:effectLst/>
              <a:latin typeface="+mj-lt"/>
            </a:endParaRPr>
          </a:p>
          <a:p>
            <a:pPr lvl="1"/>
            <a:r>
              <a:rPr lang="en-CA" b="1" i="0" u="none" strike="noStrike" dirty="0">
                <a:effectLst/>
                <a:latin typeface="+mj-lt"/>
              </a:rPr>
              <a:t>Members of the group hold similar opinions </a:t>
            </a:r>
            <a:r>
              <a:rPr lang="en-CA" b="0" i="0" u="none" strike="noStrike" dirty="0">
                <a:effectLst/>
                <a:latin typeface="+mj-lt"/>
              </a:rPr>
              <a:t>- </a:t>
            </a:r>
            <a:r>
              <a:rPr lang="en-CA" dirty="0">
                <a:effectLst/>
                <a:latin typeface="+mj-lt"/>
              </a:rPr>
              <a:t>Now, it is a common view that executives are selected because they are intelligent, creative, imaginative people that are capable of developing new business ideas. This may be true to some degree, but there is also a</a:t>
            </a:r>
            <a:r>
              <a:rPr lang="en-CA" b="1" i="1" dirty="0">
                <a:solidFill>
                  <a:srgbClr val="FF8000"/>
                </a:solidFill>
                <a:effectLst/>
                <a:latin typeface="+mj-lt"/>
              </a:rPr>
              <a:t> very strong tendency to select executives that will agree with the objectives of the CEO and board.</a:t>
            </a:r>
            <a:r>
              <a:rPr lang="en-CA" dirty="0">
                <a:effectLst/>
                <a:latin typeface="+mj-lt"/>
              </a:rPr>
              <a:t> </a:t>
            </a:r>
          </a:p>
        </p:txBody>
      </p:sp>
    </p:spTree>
    <p:extLst>
      <p:ext uri="{BB962C8B-B14F-4D97-AF65-F5344CB8AC3E}">
        <p14:creationId xmlns:p14="http://schemas.microsoft.com/office/powerpoint/2010/main" val="1702249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How Do We Make People Conform?</a:t>
            </a:r>
          </a:p>
        </p:txBody>
      </p:sp>
      <p:sp>
        <p:nvSpPr>
          <p:cNvPr id="9" name="TextBox 8"/>
          <p:cNvSpPr txBox="1"/>
          <p:nvPr/>
        </p:nvSpPr>
        <p:spPr>
          <a:xfrm>
            <a:off x="601959" y="1586015"/>
            <a:ext cx="7956331" cy="4247317"/>
          </a:xfrm>
          <a:prstGeom prst="rect">
            <a:avLst/>
          </a:prstGeom>
          <a:noFill/>
        </p:spPr>
        <p:txBody>
          <a:bodyPr wrap="square" rtlCol="0">
            <a:spAutoFit/>
          </a:bodyPr>
          <a:lstStyle/>
          <a:p>
            <a:pPr algn="l"/>
            <a:r>
              <a:rPr lang="en-CA" b="0" i="0" u="none" strike="noStrike" dirty="0">
                <a:effectLst/>
                <a:latin typeface="+mj-lt"/>
              </a:rPr>
              <a:t>The most important factors to maximize conformity are:</a:t>
            </a:r>
          </a:p>
          <a:p>
            <a:endParaRPr lang="en-CA" b="1" i="1" dirty="0">
              <a:effectLst/>
              <a:latin typeface="+mj-lt"/>
            </a:endParaRPr>
          </a:p>
          <a:p>
            <a:pPr lvl="1"/>
            <a:r>
              <a:rPr lang="en-CA" b="1" i="0" u="none" strike="noStrike" dirty="0">
                <a:effectLst/>
                <a:latin typeface="+mj-lt"/>
              </a:rPr>
              <a:t>Group Identity</a:t>
            </a:r>
            <a:r>
              <a:rPr lang="en-CA" b="0" i="0" u="none" strike="noStrike" dirty="0">
                <a:effectLst/>
                <a:latin typeface="+mj-lt"/>
              </a:rPr>
              <a:t>- We all want to "be like" or "identify with" other people. The more you are like someone, the more you fit in and the more likely you will be to be liked and successful. This is why the kind of suit one wears is often as important as the quality of their work. </a:t>
            </a:r>
          </a:p>
          <a:p>
            <a:pPr lvl="1"/>
            <a:endParaRPr lang="en-CA" b="0" i="0" u="none" strike="noStrike" dirty="0">
              <a:effectLst/>
              <a:latin typeface="+mj-lt"/>
            </a:endParaRPr>
          </a:p>
          <a:p>
            <a:pPr lvl="1"/>
            <a:r>
              <a:rPr lang="en-CA" b="1" dirty="0">
                <a:latin typeface="+mj-lt"/>
              </a:rPr>
              <a:t>Lack of Anonymity </a:t>
            </a:r>
            <a:r>
              <a:rPr lang="en-CA" b="0" i="0" u="none" strike="noStrike" dirty="0">
                <a:effectLst/>
                <a:latin typeface="+mj-lt"/>
              </a:rPr>
              <a:t>- When others know what our opinion is, we want our opinion to conform to the majority view.</a:t>
            </a:r>
          </a:p>
          <a:p>
            <a:pPr lvl="1"/>
            <a:endParaRPr lang="en-CA" b="0" i="0" u="none" strike="noStrike" dirty="0">
              <a:solidFill>
                <a:srgbClr val="999999"/>
              </a:solidFill>
              <a:effectLst/>
              <a:latin typeface="Arial" panose="020B0604020202020204" pitchFamily="34" charset="0"/>
            </a:endParaRPr>
          </a:p>
          <a:p>
            <a:pPr lvl="1"/>
            <a:r>
              <a:rPr lang="en-CA" b="1" i="0" u="none" strike="noStrike" dirty="0">
                <a:effectLst/>
                <a:latin typeface="Arial" panose="020B0604020202020204" pitchFamily="34" charset="0"/>
              </a:rPr>
              <a:t>Culture of Respect </a:t>
            </a:r>
            <a:r>
              <a:rPr lang="en-CA" b="0" i="0" u="none" strike="noStrike" dirty="0">
                <a:effectLst/>
                <a:latin typeface="Arial" panose="020B0604020202020204" pitchFamily="34" charset="0"/>
              </a:rPr>
              <a:t>- </a:t>
            </a:r>
            <a:r>
              <a:rPr lang="en-CA" b="0" i="0" u="none" strike="noStrike" dirty="0">
                <a:effectLst/>
                <a:latin typeface="+mj-lt"/>
              </a:rPr>
              <a:t>We are constantly told to be a "team-player". In part, this means that we must agree with the views of other team members even if we think they are wrong.</a:t>
            </a:r>
          </a:p>
          <a:p>
            <a:pPr algn="l"/>
            <a:endParaRPr lang="en-CA" b="0" i="0" u="none" strike="noStrike" dirty="0">
              <a:solidFill>
                <a:srgbClr val="999999"/>
              </a:solidFill>
              <a:effectLst/>
              <a:latin typeface="Arial" panose="020B0604020202020204" pitchFamily="34" charset="0"/>
            </a:endParaRPr>
          </a:p>
        </p:txBody>
      </p:sp>
    </p:spTree>
    <p:extLst>
      <p:ext uri="{BB962C8B-B14F-4D97-AF65-F5344CB8AC3E}">
        <p14:creationId xmlns:p14="http://schemas.microsoft.com/office/powerpoint/2010/main" val="2295010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How Do We Make People Conform?</a:t>
            </a:r>
          </a:p>
        </p:txBody>
      </p:sp>
      <p:sp>
        <p:nvSpPr>
          <p:cNvPr id="9" name="TextBox 8"/>
          <p:cNvSpPr txBox="1"/>
          <p:nvPr/>
        </p:nvSpPr>
        <p:spPr>
          <a:xfrm>
            <a:off x="601959" y="1586015"/>
            <a:ext cx="7956331" cy="4247317"/>
          </a:xfrm>
          <a:prstGeom prst="rect">
            <a:avLst/>
          </a:prstGeom>
          <a:noFill/>
        </p:spPr>
        <p:txBody>
          <a:bodyPr wrap="square" rtlCol="0">
            <a:spAutoFit/>
          </a:bodyPr>
          <a:lstStyle/>
          <a:p>
            <a:pPr algn="l"/>
            <a:r>
              <a:rPr lang="en-CA" b="0" i="0" u="none" strike="noStrike" dirty="0">
                <a:effectLst/>
                <a:latin typeface="+mj-lt"/>
              </a:rPr>
              <a:t>The most important factors to maximize conformity are:</a:t>
            </a:r>
          </a:p>
          <a:p>
            <a:endParaRPr lang="en-CA" b="1" i="1" dirty="0">
              <a:effectLst/>
              <a:latin typeface="+mj-lt"/>
            </a:endParaRPr>
          </a:p>
          <a:p>
            <a:pPr lvl="1"/>
            <a:r>
              <a:rPr lang="en-CA" b="1" i="0" u="none" strike="noStrike" dirty="0">
                <a:effectLst/>
                <a:latin typeface="+mj-lt"/>
              </a:rPr>
              <a:t>Status</a:t>
            </a:r>
            <a:r>
              <a:rPr lang="en-CA" b="0" i="0" u="none" strike="noStrike" dirty="0">
                <a:effectLst/>
                <a:latin typeface="+mj-lt"/>
              </a:rPr>
              <a:t> – We tend to want to be like those with social status. We tend to believe people with status more than those without it.</a:t>
            </a:r>
          </a:p>
          <a:p>
            <a:pPr lvl="1"/>
            <a:endParaRPr lang="en-CA" b="0" i="0" u="none" strike="noStrike" dirty="0">
              <a:effectLst/>
              <a:latin typeface="+mj-lt"/>
            </a:endParaRPr>
          </a:p>
          <a:p>
            <a:pPr lvl="1"/>
            <a:endParaRPr lang="en-CA" dirty="0">
              <a:latin typeface="+mj-lt"/>
            </a:endParaRPr>
          </a:p>
          <a:p>
            <a:pPr lvl="1"/>
            <a:r>
              <a:rPr lang="en-CA" b="1" i="0" u="none" strike="noStrike" dirty="0">
                <a:effectLst/>
                <a:latin typeface="+mj-lt"/>
              </a:rPr>
              <a:t>Foot in the Door </a:t>
            </a:r>
            <a:r>
              <a:rPr lang="en-CA" b="0" i="0" u="none" strike="noStrike" dirty="0">
                <a:effectLst/>
                <a:latin typeface="+mj-lt"/>
              </a:rPr>
              <a:t>- We don't ask for conformity to the ultimate objective right away. We ask for small steps along the way. Once we gain conformity to the first small step, we ask for the next step and so on. Watch this one, it's a common and very effective method.</a:t>
            </a:r>
          </a:p>
          <a:p>
            <a:pPr lvl="1"/>
            <a:endParaRPr lang="en-CA" dirty="0">
              <a:latin typeface="+mj-lt"/>
            </a:endParaRPr>
          </a:p>
          <a:p>
            <a:pPr lvl="1"/>
            <a:r>
              <a:rPr lang="en-CA" b="1" i="0" u="none" strike="noStrike" dirty="0">
                <a:effectLst/>
                <a:latin typeface="+mj-lt"/>
              </a:rPr>
              <a:t>The Halo Effect</a:t>
            </a:r>
            <a:r>
              <a:rPr lang="en-CA" b="0" i="0" u="none" strike="noStrike" dirty="0">
                <a:effectLst/>
                <a:latin typeface="+mj-lt"/>
              </a:rPr>
              <a:t> – We tend to assume that one desirable trait or characteristic carries over to other traits and characteristics.</a:t>
            </a:r>
          </a:p>
          <a:p>
            <a:pPr lvl="1"/>
            <a:endParaRPr lang="en-CA" b="0" i="0" u="none" strike="noStrike" dirty="0">
              <a:effectLst/>
              <a:latin typeface="+mj-lt"/>
            </a:endParaRPr>
          </a:p>
          <a:p>
            <a:pPr algn="l"/>
            <a:endParaRPr lang="en-CA" b="0" i="0" u="none" strike="noStrike" dirty="0">
              <a:solidFill>
                <a:srgbClr val="999999"/>
              </a:solidFill>
              <a:effectLst/>
              <a:latin typeface="Arial" panose="020B0604020202020204" pitchFamily="34" charset="0"/>
            </a:endParaRPr>
          </a:p>
        </p:txBody>
      </p:sp>
    </p:spTree>
    <p:extLst>
      <p:ext uri="{BB962C8B-B14F-4D97-AF65-F5344CB8AC3E}">
        <p14:creationId xmlns:p14="http://schemas.microsoft.com/office/powerpoint/2010/main" val="2728450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The Halo Effect</a:t>
            </a:r>
          </a:p>
        </p:txBody>
      </p:sp>
      <p:sp>
        <p:nvSpPr>
          <p:cNvPr id="9" name="TextBox 8"/>
          <p:cNvSpPr txBox="1"/>
          <p:nvPr/>
        </p:nvSpPr>
        <p:spPr>
          <a:xfrm>
            <a:off x="601959" y="1586015"/>
            <a:ext cx="7956331" cy="646331"/>
          </a:xfrm>
          <a:prstGeom prst="rect">
            <a:avLst/>
          </a:prstGeom>
          <a:noFill/>
        </p:spPr>
        <p:txBody>
          <a:bodyPr wrap="square" rtlCol="0">
            <a:spAutoFit/>
          </a:bodyPr>
          <a:lstStyle/>
          <a:p>
            <a:pPr algn="l"/>
            <a:endParaRPr lang="en-CA" b="0" i="0" u="none" strike="noStrike" dirty="0">
              <a:effectLst/>
              <a:latin typeface="+mj-lt"/>
            </a:endParaRPr>
          </a:p>
          <a:p>
            <a:pPr algn="l"/>
            <a:endParaRPr lang="en-CA" b="0" i="0" u="none" strike="noStrike" dirty="0">
              <a:solidFill>
                <a:srgbClr val="999999"/>
              </a:solidFill>
              <a:effectLst/>
              <a:latin typeface="Arial" panose="020B0604020202020204" pitchFamily="34" charset="0"/>
            </a:endParaRPr>
          </a:p>
        </p:txBody>
      </p:sp>
      <p:pic>
        <p:nvPicPr>
          <p:cNvPr id="2" name="Online Media 1">
            <a:hlinkClick r:id="" action="ppaction://media"/>
            <a:extLst>
              <a:ext uri="{FF2B5EF4-FFF2-40B4-BE49-F238E27FC236}">
                <a16:creationId xmlns:a16="http://schemas.microsoft.com/office/drawing/2014/main" id="{6CBAD8F2-FE06-A428-AD12-1F8A5E511A30}"/>
              </a:ext>
            </a:extLst>
          </p:cNvPr>
          <p:cNvPicPr>
            <a:picLocks noRot="1" noChangeAspect="1"/>
          </p:cNvPicPr>
          <p:nvPr>
            <a:videoFile r:link="rId1"/>
          </p:nvPr>
        </p:nvPicPr>
        <p:blipFill>
          <a:blip r:embed="rId4"/>
          <a:stretch>
            <a:fillRect/>
          </a:stretch>
        </p:blipFill>
        <p:spPr>
          <a:xfrm>
            <a:off x="1468239" y="1958130"/>
            <a:ext cx="6207521" cy="3507249"/>
          </a:xfrm>
          <a:prstGeom prst="rect">
            <a:avLst/>
          </a:prstGeom>
        </p:spPr>
      </p:pic>
    </p:spTree>
    <p:extLst>
      <p:ext uri="{BB962C8B-B14F-4D97-AF65-F5344CB8AC3E}">
        <p14:creationId xmlns:p14="http://schemas.microsoft.com/office/powerpoint/2010/main" val="3775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01897" y="451880"/>
            <a:ext cx="7540206" cy="954107"/>
          </a:xfrm>
          <a:prstGeom prst="rect">
            <a:avLst/>
          </a:prstGeom>
          <a:noFill/>
        </p:spPr>
        <p:txBody>
          <a:bodyPr wrap="square" rtlCol="0">
            <a:spAutoFit/>
          </a:bodyPr>
          <a:lstStyle/>
          <a:p>
            <a:pPr algn="ctr"/>
            <a:r>
              <a:rPr lang="en-US" sz="2800" dirty="0"/>
              <a:t>An Interesting Video About The Use of Fear to “Nudge” People Towards Conformity</a:t>
            </a:r>
          </a:p>
        </p:txBody>
      </p:sp>
      <p:pic>
        <p:nvPicPr>
          <p:cNvPr id="2" name="Online Media 1">
            <a:hlinkClick r:id="" action="ppaction://media"/>
            <a:extLst>
              <a:ext uri="{FF2B5EF4-FFF2-40B4-BE49-F238E27FC236}">
                <a16:creationId xmlns:a16="http://schemas.microsoft.com/office/drawing/2014/main" id="{698BD671-078D-A0BE-848E-7678CCD580C8}"/>
              </a:ext>
            </a:extLst>
          </p:cNvPr>
          <p:cNvPicPr>
            <a:picLocks noRot="1" noChangeAspect="1"/>
          </p:cNvPicPr>
          <p:nvPr>
            <a:videoFile r:link="rId1"/>
          </p:nvPr>
        </p:nvPicPr>
        <p:blipFill>
          <a:blip r:embed="rId4"/>
          <a:stretch>
            <a:fillRect/>
          </a:stretch>
        </p:blipFill>
        <p:spPr>
          <a:xfrm>
            <a:off x="1970689" y="1983827"/>
            <a:ext cx="5202621" cy="3901966"/>
          </a:xfrm>
          <a:prstGeom prst="rect">
            <a:avLst/>
          </a:prstGeom>
        </p:spPr>
      </p:pic>
    </p:spTree>
    <p:extLst>
      <p:ext uri="{BB962C8B-B14F-4D97-AF65-F5344CB8AC3E}">
        <p14:creationId xmlns:p14="http://schemas.microsoft.com/office/powerpoint/2010/main" val="203392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Group Interaction?</a:t>
            </a:r>
          </a:p>
        </p:txBody>
      </p:sp>
      <p:sp>
        <p:nvSpPr>
          <p:cNvPr id="9" name="TextBox 8"/>
          <p:cNvSpPr txBox="1"/>
          <p:nvPr/>
        </p:nvSpPr>
        <p:spPr>
          <a:xfrm>
            <a:off x="601959" y="1586015"/>
            <a:ext cx="7956331" cy="4524315"/>
          </a:xfrm>
          <a:prstGeom prst="rect">
            <a:avLst/>
          </a:prstGeom>
          <a:noFill/>
        </p:spPr>
        <p:txBody>
          <a:bodyPr wrap="square" rtlCol="0">
            <a:spAutoFit/>
          </a:bodyPr>
          <a:lstStyle/>
          <a:p>
            <a:pPr algn="l"/>
            <a:r>
              <a:rPr lang="en-CA" b="0" i="0" u="none" strike="noStrike" dirty="0">
                <a:effectLst/>
                <a:latin typeface="+mj-lt"/>
              </a:rPr>
              <a:t>Group dynamics play a very important role in </a:t>
            </a:r>
            <a:r>
              <a:rPr lang="en-CA" b="1" i="1" u="none" strike="noStrike" dirty="0">
                <a:effectLst/>
                <a:latin typeface="+mj-lt"/>
              </a:rPr>
              <a:t>group</a:t>
            </a:r>
            <a:r>
              <a:rPr lang="en-CA" b="0" i="0" u="none" strike="noStrike" dirty="0">
                <a:effectLst/>
                <a:latin typeface="+mj-lt"/>
              </a:rPr>
              <a:t> conformity and obedience.</a:t>
            </a:r>
          </a:p>
          <a:p>
            <a:endParaRPr lang="en-CA" b="1" i="1" dirty="0">
              <a:effectLst/>
              <a:latin typeface="+mj-lt"/>
            </a:endParaRPr>
          </a:p>
          <a:p>
            <a:pPr lvl="1"/>
            <a:r>
              <a:rPr lang="en-CA" b="1" i="1" u="none" strike="noStrike" dirty="0">
                <a:effectLst/>
                <a:latin typeface="+mj-lt"/>
              </a:rPr>
              <a:t>Group Polarization</a:t>
            </a:r>
            <a:r>
              <a:rPr lang="en-CA" b="0" i="0" u="none" strike="noStrike" dirty="0">
                <a:effectLst/>
                <a:latin typeface="+mj-lt"/>
              </a:rPr>
              <a:t> - </a:t>
            </a:r>
            <a:r>
              <a:rPr lang="en-CA" u="none" strike="noStrike" dirty="0">
                <a:effectLst/>
                <a:latin typeface="+mj-lt"/>
              </a:rPr>
              <a:t>Attitudes of individuals within a given social, cultural, or ideological group tend towards attitudes of the group. </a:t>
            </a:r>
            <a:r>
              <a:rPr lang="en-CA" b="0" u="none" strike="noStrike" dirty="0">
                <a:effectLst/>
                <a:latin typeface="+mj-lt"/>
              </a:rPr>
              <a:t>The attitudes of liberals tend towards the liberal friends that they associate with. </a:t>
            </a:r>
          </a:p>
          <a:p>
            <a:pPr lvl="1"/>
            <a:endParaRPr lang="en-CA" dirty="0">
              <a:latin typeface="+mj-lt"/>
            </a:endParaRPr>
          </a:p>
          <a:p>
            <a:pPr lvl="1"/>
            <a:endParaRPr lang="en-CA" dirty="0">
              <a:latin typeface="+mj-lt"/>
            </a:endParaRPr>
          </a:p>
          <a:p>
            <a:pPr lvl="1"/>
            <a:r>
              <a:rPr lang="en-CA" b="1" u="none" strike="noStrike" dirty="0">
                <a:effectLst/>
                <a:latin typeface="+mj-lt"/>
              </a:rPr>
              <a:t>Group Think </a:t>
            </a:r>
            <a:r>
              <a:rPr lang="en-CA" u="none" strike="noStrike" dirty="0">
                <a:effectLst/>
                <a:latin typeface="+mj-lt"/>
              </a:rPr>
              <a:t>- Desire for harmony in a group minimizes chances that individual's will express their own views.</a:t>
            </a:r>
          </a:p>
          <a:p>
            <a:pPr lvl="1"/>
            <a:endParaRPr lang="en-CA" dirty="0">
              <a:latin typeface="+mj-lt"/>
            </a:endParaRPr>
          </a:p>
          <a:p>
            <a:pPr lvl="1"/>
            <a:endParaRPr lang="en-CA" u="none" strike="noStrike" dirty="0">
              <a:effectLst/>
              <a:latin typeface="+mj-lt"/>
            </a:endParaRPr>
          </a:p>
          <a:p>
            <a:pPr lvl="1"/>
            <a:r>
              <a:rPr lang="en-CA" b="0" i="0" u="none" strike="noStrike" dirty="0">
                <a:effectLst/>
                <a:latin typeface="+mj-lt"/>
              </a:rPr>
              <a:t>The problem is that, within groups, there is much, much more disagreement than we tend to think. Those that disagree stay quiet.</a:t>
            </a:r>
          </a:p>
          <a:p>
            <a:pPr lvl="1"/>
            <a:endParaRPr lang="en-CA" u="none" strike="noStrike" dirty="0">
              <a:effectLst/>
              <a:latin typeface="+mj-lt"/>
            </a:endParaRPr>
          </a:p>
        </p:txBody>
      </p:sp>
    </p:spTree>
    <p:extLst>
      <p:ext uri="{BB962C8B-B14F-4D97-AF65-F5344CB8AC3E}">
        <p14:creationId xmlns:p14="http://schemas.microsoft.com/office/powerpoint/2010/main" val="83973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Group Interaction: The Classic Example</a:t>
            </a:r>
          </a:p>
        </p:txBody>
      </p:sp>
      <p:sp>
        <p:nvSpPr>
          <p:cNvPr id="9" name="TextBox 8"/>
          <p:cNvSpPr txBox="1"/>
          <p:nvPr/>
        </p:nvSpPr>
        <p:spPr>
          <a:xfrm>
            <a:off x="601959" y="1586015"/>
            <a:ext cx="7956331" cy="2031325"/>
          </a:xfrm>
          <a:prstGeom prst="rect">
            <a:avLst/>
          </a:prstGeom>
          <a:noFill/>
        </p:spPr>
        <p:txBody>
          <a:bodyPr wrap="square" rtlCol="0">
            <a:spAutoFit/>
          </a:bodyPr>
          <a:lstStyle/>
          <a:p>
            <a:pPr algn="l"/>
            <a:r>
              <a:rPr lang="en-CA" b="0" i="0" u="none" strike="noStrike" dirty="0">
                <a:effectLst/>
                <a:latin typeface="+mj-lt"/>
              </a:rPr>
              <a:t>The Challenger disaster…watch this and identify the various aspects of conformity and obedience that lead to the disaster.</a:t>
            </a:r>
          </a:p>
          <a:p>
            <a:pPr algn="l"/>
            <a:endParaRPr lang="en-CA" dirty="0">
              <a:latin typeface="+mj-lt"/>
            </a:endParaRPr>
          </a:p>
          <a:p>
            <a:pPr algn="l"/>
            <a:endParaRPr lang="en-CA" b="0" i="0" u="none" strike="noStrike" dirty="0">
              <a:effectLst/>
              <a:latin typeface="+mj-lt"/>
            </a:endParaRPr>
          </a:p>
          <a:p>
            <a:pPr algn="l"/>
            <a:endParaRPr lang="en-CA" b="0" i="0" u="none" strike="noStrike" dirty="0">
              <a:effectLst/>
              <a:latin typeface="+mj-lt"/>
            </a:endParaRPr>
          </a:p>
          <a:p>
            <a:endParaRPr lang="en-CA" b="1" i="1" dirty="0">
              <a:effectLst/>
              <a:latin typeface="+mj-lt"/>
            </a:endParaRPr>
          </a:p>
          <a:p>
            <a:pPr lvl="1"/>
            <a:endParaRPr lang="en-CA" u="none" strike="noStrike" dirty="0">
              <a:effectLst/>
              <a:latin typeface="+mj-lt"/>
            </a:endParaRPr>
          </a:p>
        </p:txBody>
      </p:sp>
      <p:pic>
        <p:nvPicPr>
          <p:cNvPr id="2" name="Online Media 1">
            <a:hlinkClick r:id="" action="ppaction://media"/>
            <a:extLst>
              <a:ext uri="{FF2B5EF4-FFF2-40B4-BE49-F238E27FC236}">
                <a16:creationId xmlns:a16="http://schemas.microsoft.com/office/drawing/2014/main" id="{5C15A8DB-3C22-DD23-49D4-EA47247A61FB}"/>
              </a:ext>
            </a:extLst>
          </p:cNvPr>
          <p:cNvPicPr>
            <a:picLocks noRot="1" noChangeAspect="1"/>
          </p:cNvPicPr>
          <p:nvPr>
            <a:videoFile r:link="rId1"/>
          </p:nvPr>
        </p:nvPicPr>
        <p:blipFill>
          <a:blip r:embed="rId4"/>
          <a:stretch>
            <a:fillRect/>
          </a:stretch>
        </p:blipFill>
        <p:spPr>
          <a:xfrm>
            <a:off x="1519278" y="2625404"/>
            <a:ext cx="6105444" cy="3449576"/>
          </a:xfrm>
          <a:prstGeom prst="rect">
            <a:avLst/>
          </a:prstGeom>
        </p:spPr>
      </p:pic>
    </p:spTree>
    <p:extLst>
      <p:ext uri="{BB962C8B-B14F-4D97-AF65-F5344CB8AC3E}">
        <p14:creationId xmlns:p14="http://schemas.microsoft.com/office/powerpoint/2010/main" val="51637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Nudge Theory! What Do You Think?</a:t>
            </a:r>
          </a:p>
        </p:txBody>
      </p:sp>
      <p:sp>
        <p:nvSpPr>
          <p:cNvPr id="9" name="TextBox 8"/>
          <p:cNvSpPr txBox="1"/>
          <p:nvPr/>
        </p:nvSpPr>
        <p:spPr>
          <a:xfrm>
            <a:off x="601959" y="1321935"/>
            <a:ext cx="7956331" cy="646331"/>
          </a:xfrm>
          <a:prstGeom prst="rect">
            <a:avLst/>
          </a:prstGeom>
          <a:noFill/>
        </p:spPr>
        <p:txBody>
          <a:bodyPr wrap="square" rtlCol="0">
            <a:spAutoFit/>
          </a:bodyPr>
          <a:lstStyle/>
          <a:p>
            <a:pPr algn="l"/>
            <a:r>
              <a:rPr lang="en-CA" dirty="0">
                <a:latin typeface="+mj-lt"/>
              </a:rPr>
              <a:t>Discussion question 2 focuses on Nudge Theory…watch this and then we will look at discussion question 2.</a:t>
            </a:r>
            <a:endParaRPr lang="en-CA" u="none" strike="noStrike" dirty="0">
              <a:effectLst/>
              <a:latin typeface="+mj-lt"/>
            </a:endParaRPr>
          </a:p>
        </p:txBody>
      </p:sp>
      <p:pic>
        <p:nvPicPr>
          <p:cNvPr id="3" name="Online Media 2">
            <a:hlinkClick r:id="" action="ppaction://media"/>
            <a:extLst>
              <a:ext uri="{FF2B5EF4-FFF2-40B4-BE49-F238E27FC236}">
                <a16:creationId xmlns:a16="http://schemas.microsoft.com/office/drawing/2014/main" id="{1896F67C-1F92-F464-8959-77D3AAB02ABC}"/>
              </a:ext>
            </a:extLst>
          </p:cNvPr>
          <p:cNvPicPr>
            <a:picLocks noRot="1" noChangeAspect="1"/>
          </p:cNvPicPr>
          <p:nvPr>
            <a:videoFile r:link="rId1"/>
          </p:nvPr>
        </p:nvPicPr>
        <p:blipFill>
          <a:blip r:embed="rId4"/>
          <a:stretch>
            <a:fillRect/>
          </a:stretch>
        </p:blipFill>
        <p:spPr>
          <a:xfrm>
            <a:off x="1137954" y="2357483"/>
            <a:ext cx="6868092" cy="3880472"/>
          </a:xfrm>
          <a:prstGeom prst="rect">
            <a:avLst/>
          </a:prstGeom>
        </p:spPr>
      </p:pic>
    </p:spTree>
    <p:extLst>
      <p:ext uri="{BB962C8B-B14F-4D97-AF65-F5344CB8AC3E}">
        <p14:creationId xmlns:p14="http://schemas.microsoft.com/office/powerpoint/2010/main" val="251313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899458" y="454973"/>
            <a:ext cx="3911812" cy="523220"/>
          </a:xfrm>
          <a:prstGeom prst="rect">
            <a:avLst/>
          </a:prstGeom>
          <a:noFill/>
        </p:spPr>
        <p:txBody>
          <a:bodyPr wrap="square" rtlCol="0">
            <a:spAutoFit/>
          </a:bodyPr>
          <a:lstStyle/>
          <a:p>
            <a:r>
              <a:rPr lang="en-CA" sz="2800" dirty="0"/>
              <a:t>Discussion Question 2</a:t>
            </a:r>
            <a:endParaRPr lang="en-US" sz="2800" dirty="0"/>
          </a:p>
        </p:txBody>
      </p:sp>
      <p:sp>
        <p:nvSpPr>
          <p:cNvPr id="2" name="TextBox 1"/>
          <p:cNvSpPr txBox="1"/>
          <p:nvPr/>
        </p:nvSpPr>
        <p:spPr>
          <a:xfrm>
            <a:off x="662152" y="1261402"/>
            <a:ext cx="7977352" cy="5078313"/>
          </a:xfrm>
          <a:prstGeom prst="rect">
            <a:avLst/>
          </a:prstGeom>
          <a:noFill/>
        </p:spPr>
        <p:txBody>
          <a:bodyPr wrap="square" rtlCol="0">
            <a:spAutoFit/>
          </a:bodyPr>
          <a:lstStyle/>
          <a:p>
            <a:pPr algn="l"/>
            <a:r>
              <a:rPr lang="en-CA" b="0" i="0" u="none" strike="noStrike" dirty="0">
                <a:solidFill>
                  <a:srgbClr val="000000"/>
                </a:solidFill>
                <a:effectLst/>
                <a:latin typeface="+mj-lt"/>
              </a:rPr>
              <a:t>Research “Nudge Theory” on your own and try to relate it to the principles of obedience and conformity that we have covered in this lecture.</a:t>
            </a:r>
          </a:p>
          <a:p>
            <a:pPr algn="l"/>
            <a:endParaRPr lang="en-CA" dirty="0">
              <a:solidFill>
                <a:srgbClr val="000000"/>
              </a:solidFill>
              <a:latin typeface="+mj-lt"/>
            </a:endParaRPr>
          </a:p>
          <a:p>
            <a:pPr algn="l"/>
            <a:r>
              <a:rPr lang="en-CA" dirty="0">
                <a:solidFill>
                  <a:srgbClr val="000000"/>
                </a:solidFill>
                <a:latin typeface="+mj-lt"/>
              </a:rPr>
              <a:t>What is a nudge? Who nudges? Why do we nudge? What does the conformity and obedience research tell us about what will and will not work when trying to nudge someone?</a:t>
            </a:r>
          </a:p>
          <a:p>
            <a:pPr algn="l"/>
            <a:endParaRPr lang="en-CA" dirty="0">
              <a:solidFill>
                <a:srgbClr val="000000"/>
              </a:solidFill>
              <a:latin typeface="+mj-lt"/>
            </a:endParaRPr>
          </a:p>
          <a:p>
            <a:pPr algn="l"/>
            <a:r>
              <a:rPr lang="en-CA" dirty="0">
                <a:latin typeface="+mj-lt"/>
              </a:rPr>
              <a:t>I am here to help you translate psychological theory in to reality. That is, to understand the real-world implications and consequences of applying psychological theory in a friendship, marriage, family, community, business, or society.</a:t>
            </a:r>
          </a:p>
          <a:p>
            <a:pPr algn="l"/>
            <a:endParaRPr lang="en-CA" dirty="0">
              <a:latin typeface="+mj-lt"/>
            </a:endParaRPr>
          </a:p>
          <a:p>
            <a:pPr algn="l"/>
            <a:r>
              <a:rPr lang="en-CA" dirty="0">
                <a:latin typeface="+mj-lt"/>
              </a:rPr>
              <a:t>How would you react if your husband were a psychologist and he used nudge theory to get you to do something he wanted you to do…that is, to do what is right! Explore the idea and the ethical implications of the idea. Let’s try to learn something about the relationship between psychology and society ok.  Have fun!</a:t>
            </a:r>
          </a:p>
        </p:txBody>
      </p:sp>
    </p:spTree>
    <p:extLst>
      <p:ext uri="{BB962C8B-B14F-4D97-AF65-F5344CB8AC3E}">
        <p14:creationId xmlns:p14="http://schemas.microsoft.com/office/powerpoint/2010/main" val="30933451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Breeze.thmx</Template>
  <TotalTime>17985</TotalTime>
  <Words>1159</Words>
  <Application>Microsoft Macintosh PowerPoint</Application>
  <PresentationFormat>On-screen Show (4:3)</PresentationFormat>
  <Paragraphs>88</Paragraphs>
  <Slides>16</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News Gothic MT</vt:lpstr>
      <vt:lpstr>Wingdings 2</vt:lpstr>
      <vt:lpstr>Breeze</vt:lpstr>
      <vt:lpstr>Psychology 1200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69</cp:revision>
  <dcterms:created xsi:type="dcterms:W3CDTF">2020-01-13T19:19:05Z</dcterms:created>
  <dcterms:modified xsi:type="dcterms:W3CDTF">2022-10-18T21:14:45Z</dcterms:modified>
</cp:coreProperties>
</file>