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66" r:id="rId15"/>
    <p:sldId id="26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69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BC87B-7B5B-B945-B9F3-94AD1CC811BE}" type="datetimeFigureOut">
              <a:rPr lang="en-US" smtClean="0"/>
              <a:t>11/7/22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333D4-8B22-E941-B97F-FEF62FEAC2BF}" type="slidenum">
              <a:rPr lang="en-US" smtClean="0"/>
              <a:t>‹#›</a:t>
            </a:fld>
            <a:endParaRPr lang="en-US"/>
          </a:p>
        </p:txBody>
      </p:sp>
    </p:spTree>
    <p:extLst>
      <p:ext uri="{BB962C8B-B14F-4D97-AF65-F5344CB8AC3E}">
        <p14:creationId xmlns:p14="http://schemas.microsoft.com/office/powerpoint/2010/main" val="3376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Content Placeholder 2"/>
          <p:cNvSpPr>
            <a:spLocks noGrp="1"/>
          </p:cNvSpPr>
          <p:nvPr>
            <p:ph idx="1"/>
          </p:nvPr>
        </p:nvSpPr>
        <p:spPr/>
        <p:txBody>
          <a:bodyPr/>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Date Placeholder 4"/>
          <p:cNvSpPr>
            <a:spLocks noGrp="1"/>
          </p:cNvSpPr>
          <p:nvPr>
            <p:ph type="dt" sz="half" idx="10"/>
          </p:nvPr>
        </p:nvSpPr>
        <p:spPr/>
        <p:txBody>
          <a:bodyPr/>
          <a:lstStyle/>
          <a:p>
            <a:fld id="{E696713F-0E9B-3E4F-86A6-1B0D89D02CBE}"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7" name="Date Placeholder 6"/>
          <p:cNvSpPr>
            <a:spLocks noGrp="1"/>
          </p:cNvSpPr>
          <p:nvPr>
            <p:ph type="dt" sz="half" idx="10"/>
          </p:nvPr>
        </p:nvSpPr>
        <p:spPr/>
        <p:txBody>
          <a:bodyPr/>
          <a:lstStyle/>
          <a:p>
            <a:fld id="{E696713F-0E9B-3E4F-86A6-1B0D89D02CBE}"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Date Placeholder 2"/>
          <p:cNvSpPr>
            <a:spLocks noGrp="1"/>
          </p:cNvSpPr>
          <p:nvPr>
            <p:ph type="dt" sz="half" idx="10"/>
          </p:nvPr>
        </p:nvSpPr>
        <p:spPr/>
        <p:txBody>
          <a:bodyPr/>
          <a:lstStyle/>
          <a:p>
            <a:fld id="{E696713F-0E9B-3E4F-86A6-1B0D89D02CBE}"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6713F-0E9B-3E4F-86A6-1B0D89D02CBE}"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696713F-0E9B-3E4F-86A6-1B0D89D02CBE}"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0ED91-E500-C74B-A504-B84B476C360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10"/>
          </p:nvPr>
        </p:nvSpPr>
        <p:spPr/>
        <p:txBody>
          <a:bodyPr/>
          <a:lstStyle/>
          <a:p>
            <a:fld id="{E696713F-0E9B-3E4F-86A6-1B0D89D02CBE}"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0ED91-E500-C74B-A504-B84B476C3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696713F-0E9B-3E4F-86A6-1B0D89D02CBE}" type="datetimeFigureOut">
              <a:rPr lang="en-US" smtClean="0"/>
              <a:t>11/7/22</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F0ED91-E500-C74B-A504-B84B476C36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9xTz3QjcloI?feature=oembed" TargetMode="Externa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RAlI0pbMQiM?feature=oembed"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Psychology 1200</a:t>
            </a:r>
          </a:p>
        </p:txBody>
      </p:sp>
      <p:sp>
        <p:nvSpPr>
          <p:cNvPr id="3" name="Subtitle 2"/>
          <p:cNvSpPr>
            <a:spLocks noGrp="1"/>
          </p:cNvSpPr>
          <p:nvPr>
            <p:ph type="subTitle" idx="1"/>
          </p:nvPr>
        </p:nvSpPr>
        <p:spPr>
          <a:xfrm>
            <a:off x="1322921" y="3509028"/>
            <a:ext cx="6498159" cy="916641"/>
          </a:xfrm>
        </p:spPr>
        <p:txBody>
          <a:bodyPr>
            <a:normAutofit lnSpcReduction="10000"/>
          </a:bodyPr>
          <a:lstStyle/>
          <a:p>
            <a:r>
              <a:rPr lang="en-US" dirty="0"/>
              <a:t>Lecture 3</a:t>
            </a:r>
          </a:p>
          <a:p>
            <a:endParaRPr lang="en-US" dirty="0"/>
          </a:p>
          <a:p>
            <a:r>
              <a:rPr lang="en-US" dirty="0"/>
              <a:t>Measurement and Intelligence</a:t>
            </a:r>
          </a:p>
        </p:txBody>
      </p:sp>
    </p:spTree>
    <p:extLst>
      <p:ext uri="{BB962C8B-B14F-4D97-AF65-F5344CB8AC3E}">
        <p14:creationId xmlns:p14="http://schemas.microsoft.com/office/powerpoint/2010/main" val="98374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Measurement</a:t>
            </a:r>
          </a:p>
        </p:txBody>
      </p:sp>
      <p:sp>
        <p:nvSpPr>
          <p:cNvPr id="9" name="TextBox 8"/>
          <p:cNvSpPr txBox="1"/>
          <p:nvPr/>
        </p:nvSpPr>
        <p:spPr>
          <a:xfrm>
            <a:off x="995027" y="1344275"/>
            <a:ext cx="717019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The measurement problem in psychology…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algn="ctr"/>
            <a:r>
              <a:rPr lang="en-US" dirty="0"/>
              <a:t>How do we justify the test, t, is a measure of construct C?</a:t>
            </a:r>
          </a:p>
          <a:p>
            <a:pPr algn="ctr"/>
            <a:endParaRPr lang="en-US" dirty="0"/>
          </a:p>
          <a:p>
            <a:pPr algn="ctr"/>
            <a:endParaRPr lang="en-US" dirty="0"/>
          </a:p>
          <a:p>
            <a:pPr marL="285750" indent="-285750">
              <a:buFont typeface="Arial" panose="020B0604020202020204" pitchFamily="34" charset="0"/>
              <a:buChar char="•"/>
            </a:pPr>
            <a:r>
              <a:rPr lang="en-US" dirty="0"/>
              <a:t>How do we justify that an IQ test is a measure of intelligence?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 you ever think about…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algn="ctr"/>
            <a:r>
              <a:rPr lang="en-US" dirty="0"/>
              <a:t>How do we justify that a ruler is a measure of height?</a:t>
            </a:r>
          </a:p>
          <a:p>
            <a:pPr algn="ct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Why not?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4864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Measurement</a:t>
            </a:r>
          </a:p>
        </p:txBody>
      </p:sp>
      <p:sp>
        <p:nvSpPr>
          <p:cNvPr id="9" name="TextBox 8"/>
          <p:cNvSpPr txBox="1"/>
          <p:nvPr/>
        </p:nvSpPr>
        <p:spPr>
          <a:xfrm>
            <a:off x="995027" y="1344275"/>
            <a:ext cx="717019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The justification is given in a manner that you will probably find odd and unfamiliar.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are 4 possibilities:</a:t>
            </a:r>
          </a:p>
          <a:p>
            <a:pPr marL="285750" indent="-285750">
              <a:buFont typeface="Arial" panose="020B0604020202020204" pitchFamily="34" charset="0"/>
              <a:buChar char="•"/>
            </a:pPr>
            <a:endParaRPr lang="en-US" dirty="0"/>
          </a:p>
          <a:p>
            <a:pPr marL="800100" lvl="1" indent="-342900">
              <a:buFont typeface="+mj-lt"/>
              <a:buAutoNum type="arabicPeriod"/>
            </a:pPr>
            <a:r>
              <a:rPr lang="en-US" dirty="0"/>
              <a:t>Intelligence is what it says it is in the dictionary.</a:t>
            </a:r>
          </a:p>
          <a:p>
            <a:pPr marL="800100" lvl="1" indent="-342900">
              <a:buFont typeface="+mj-lt"/>
              <a:buAutoNum type="arabicPeriod"/>
            </a:pPr>
            <a:r>
              <a:rPr lang="en-US" dirty="0"/>
              <a:t>My theory is that intelligence is…this is my reason for that view….</a:t>
            </a:r>
          </a:p>
          <a:p>
            <a:pPr marL="800100" lvl="1" indent="-342900">
              <a:buFont typeface="+mj-lt"/>
              <a:buAutoNum type="arabicPeriod"/>
            </a:pPr>
            <a:r>
              <a:rPr lang="en-US" dirty="0"/>
              <a:t>Intelligence is IQ or g.</a:t>
            </a:r>
          </a:p>
          <a:p>
            <a:pPr marL="800100" lvl="1" indent="-342900">
              <a:buFont typeface="+mj-lt"/>
              <a:buAutoNum type="arabicPeriod"/>
            </a:pPr>
            <a:r>
              <a:rPr lang="en-US" dirty="0"/>
              <a:t>My theory is that intelligence is…this is the evidence for that view….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Which method do we use in psychology?</a:t>
            </a:r>
          </a:p>
        </p:txBody>
      </p:sp>
    </p:spTree>
    <p:extLst>
      <p:ext uri="{BB962C8B-B14F-4D97-AF65-F5344CB8AC3E}">
        <p14:creationId xmlns:p14="http://schemas.microsoft.com/office/powerpoint/2010/main" val="323488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err="1"/>
              <a:t>Operationism</a:t>
            </a:r>
            <a:endParaRPr lang="en-US" sz="2800" dirty="0"/>
          </a:p>
        </p:txBody>
      </p:sp>
      <p:sp>
        <p:nvSpPr>
          <p:cNvPr id="9" name="TextBox 8"/>
          <p:cNvSpPr txBox="1"/>
          <p:nvPr/>
        </p:nvSpPr>
        <p:spPr>
          <a:xfrm>
            <a:off x="995027" y="1344275"/>
            <a:ext cx="7170196" cy="4524315"/>
          </a:xfrm>
          <a:prstGeom prst="rect">
            <a:avLst/>
          </a:prstGeom>
          <a:noFill/>
        </p:spPr>
        <p:txBody>
          <a:bodyPr wrap="square" rtlCol="0">
            <a:spAutoFit/>
          </a:bodyPr>
          <a:lstStyle/>
          <a:p>
            <a:pPr marL="285750" indent="-285750">
              <a:buFont typeface="Arial" panose="020B0604020202020204" pitchFamily="34" charset="0"/>
              <a:buChar char="•"/>
            </a:pPr>
            <a:r>
              <a:rPr lang="en-US" dirty="0"/>
              <a:t>What something is, is given by the technical definition of it (method 3).</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make up technical definitions. They have 4 features:</a:t>
            </a:r>
          </a:p>
          <a:p>
            <a:pPr marL="800100" lvl="1" indent="-342900">
              <a:buFont typeface="+mj-lt"/>
              <a:buAutoNum type="arabicPeriod"/>
            </a:pPr>
            <a:r>
              <a:rPr lang="en-US" dirty="0"/>
              <a:t>Clear</a:t>
            </a:r>
          </a:p>
          <a:p>
            <a:pPr marL="800100" lvl="1" indent="-342900">
              <a:buFont typeface="+mj-lt"/>
              <a:buAutoNum type="arabicPeriod"/>
            </a:pPr>
            <a:r>
              <a:rPr lang="en-US" dirty="0"/>
              <a:t>Unique</a:t>
            </a:r>
          </a:p>
          <a:p>
            <a:pPr marL="800100" lvl="1" indent="-342900">
              <a:buFont typeface="+mj-lt"/>
              <a:buAutoNum type="arabicPeriod"/>
            </a:pPr>
            <a:r>
              <a:rPr lang="en-US" dirty="0"/>
              <a:t>Public &amp; shared</a:t>
            </a:r>
          </a:p>
          <a:p>
            <a:pPr marL="800100" lvl="1" indent="-342900">
              <a:buFont typeface="+mj-lt"/>
              <a:buAutoNum type="arabicPeriod"/>
            </a:pPr>
            <a:r>
              <a:rPr lang="en-US" dirty="0"/>
              <a:t>Fairly stable over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example…we are not interested in water, that is not technically defined. We make up H2O and define it technically.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are not interested in intelligence, that is not technically defined. We make up IQ or g and define it technically.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15283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IQ</a:t>
            </a:r>
          </a:p>
        </p:txBody>
      </p:sp>
      <p:sp>
        <p:nvSpPr>
          <p:cNvPr id="9" name="TextBox 8"/>
          <p:cNvSpPr txBox="1"/>
          <p:nvPr/>
        </p:nvSpPr>
        <p:spPr>
          <a:xfrm>
            <a:off x="995027" y="1344275"/>
            <a:ext cx="7170196" cy="5078313"/>
          </a:xfrm>
          <a:prstGeom prst="rect">
            <a:avLst/>
          </a:prstGeom>
          <a:noFill/>
        </p:spPr>
        <p:txBody>
          <a:bodyPr wrap="square" rtlCol="0">
            <a:spAutoFit/>
          </a:bodyPr>
          <a:lstStyle/>
          <a:p>
            <a:pPr marL="285750" indent="-285750">
              <a:buFont typeface="Arial" panose="020B0604020202020204" pitchFamily="34" charset="0"/>
              <a:buChar char="•"/>
            </a:pPr>
            <a:r>
              <a:rPr lang="en-US" dirty="0"/>
              <a:t>Two definitions: Stern and modern.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Stern (ratio IQ): </a:t>
            </a:r>
          </a:p>
          <a:p>
            <a:pPr marL="285750" indent="-285750">
              <a:buFont typeface="Arial" panose="020B0604020202020204" pitchFamily="34" charset="0"/>
              <a:buChar char="•"/>
            </a:pPr>
            <a:endParaRPr lang="en-US" dirty="0"/>
          </a:p>
          <a:p>
            <a:pPr algn="ctr"/>
            <a:r>
              <a:rPr lang="en-US" b="1" dirty="0">
                <a:solidFill>
                  <a:srgbClr val="FF0000"/>
                </a:solidFill>
              </a:rPr>
              <a:t>IQ=MA/CAx100.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Modern (deviation IQ):</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algn="ctr"/>
            <a:r>
              <a:rPr lang="en-CA" b="1" i="1" u="none" strike="noStrike" dirty="0">
                <a:solidFill>
                  <a:srgbClr val="FF0000"/>
                </a:solidFill>
                <a:effectLst/>
                <a:latin typeface="Arial" panose="020B0604020202020204" pitchFamily="34" charset="0"/>
              </a:rPr>
              <a:t>IQ = 15{(x-</a:t>
            </a:r>
            <a:r>
              <a:rPr lang="el-GR" b="1" i="1" u="none" strike="noStrike" dirty="0">
                <a:solidFill>
                  <a:srgbClr val="FF0000"/>
                </a:solidFill>
                <a:effectLst/>
                <a:latin typeface="Arial" panose="020B0604020202020204" pitchFamily="34" charset="0"/>
              </a:rPr>
              <a:t>μ)/σ} + 100 </a:t>
            </a:r>
            <a:endParaRPr lang="el-GR" b="1" i="0" u="none" strike="noStrike" dirty="0">
              <a:solidFill>
                <a:srgbClr val="999999"/>
              </a:solidFill>
              <a:effectLst/>
              <a:latin typeface="Arial" panose="020B0604020202020204" pitchFamily="34" charset="0"/>
            </a:endParaRPr>
          </a:p>
          <a:p>
            <a:endParaRPr lang="en-CA" b="1" i="1" dirty="0">
              <a:solidFill>
                <a:srgbClr val="FF0000"/>
              </a:solidFill>
              <a:effectLst/>
            </a:endParaRPr>
          </a:p>
          <a:p>
            <a:r>
              <a:rPr lang="en-CA" b="1" i="1" dirty="0">
                <a:solidFill>
                  <a:srgbClr val="FF0000"/>
                </a:solidFill>
                <a:effectLst/>
              </a:rPr>
              <a:t>Where:</a:t>
            </a:r>
          </a:p>
          <a:p>
            <a:pPr lvl="1"/>
            <a:r>
              <a:rPr lang="el-GR" b="1" i="1" dirty="0">
                <a:solidFill>
                  <a:srgbClr val="FF0000"/>
                </a:solidFill>
                <a:effectLst/>
              </a:rPr>
              <a:t>μ = </a:t>
            </a:r>
            <a:r>
              <a:rPr lang="en-CA" b="1" i="1" dirty="0">
                <a:solidFill>
                  <a:srgbClr val="FF0000"/>
                </a:solidFill>
                <a:effectLst/>
              </a:rPr>
              <a:t>the mean of the norm group </a:t>
            </a:r>
          </a:p>
          <a:p>
            <a:pPr lvl="1"/>
            <a:r>
              <a:rPr lang="el-GR" b="1" i="1" dirty="0">
                <a:solidFill>
                  <a:srgbClr val="FF0000"/>
                </a:solidFill>
                <a:effectLst/>
              </a:rPr>
              <a:t>σ = </a:t>
            </a:r>
            <a:r>
              <a:rPr lang="en-CA" b="1" i="1" dirty="0">
                <a:solidFill>
                  <a:srgbClr val="FF0000"/>
                </a:solidFill>
                <a:effectLst/>
              </a:rPr>
              <a:t>the standard deviation of the norm group </a:t>
            </a:r>
          </a:p>
          <a:p>
            <a:pPr lvl="1"/>
            <a:r>
              <a:rPr lang="en-CA" b="1" i="1" dirty="0">
                <a:solidFill>
                  <a:srgbClr val="FF0000"/>
                </a:solidFill>
                <a:effectLst/>
              </a:rPr>
              <a:t>X = the individual’s score on the intelligence test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889790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Modern Method: Example</a:t>
            </a:r>
          </a:p>
        </p:txBody>
      </p:sp>
      <p:sp>
        <p:nvSpPr>
          <p:cNvPr id="9" name="TextBox 8"/>
          <p:cNvSpPr txBox="1"/>
          <p:nvPr/>
        </p:nvSpPr>
        <p:spPr>
          <a:xfrm>
            <a:off x="995027" y="1344275"/>
            <a:ext cx="7170196" cy="646331"/>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5" name="Picture 4" descr="Chart, histogram&#10;&#10;Description automatically generated">
            <a:extLst>
              <a:ext uri="{FF2B5EF4-FFF2-40B4-BE49-F238E27FC236}">
                <a16:creationId xmlns:a16="http://schemas.microsoft.com/office/drawing/2014/main" id="{7BC2B564-F713-C910-6C72-87A325C31F9A}"/>
              </a:ext>
            </a:extLst>
          </p:cNvPr>
          <p:cNvPicPr>
            <a:picLocks noChangeAspect="1"/>
          </p:cNvPicPr>
          <p:nvPr/>
        </p:nvPicPr>
        <p:blipFill>
          <a:blip r:embed="rId3"/>
          <a:stretch>
            <a:fillRect/>
          </a:stretch>
        </p:blipFill>
        <p:spPr>
          <a:xfrm>
            <a:off x="1835809" y="1455634"/>
            <a:ext cx="5790008" cy="4670545"/>
          </a:xfrm>
          <a:prstGeom prst="rect">
            <a:avLst/>
          </a:prstGeom>
        </p:spPr>
      </p:pic>
    </p:spTree>
    <p:extLst>
      <p:ext uri="{BB962C8B-B14F-4D97-AF65-F5344CB8AC3E}">
        <p14:creationId xmlns:p14="http://schemas.microsoft.com/office/powerpoint/2010/main" val="391884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Modern Method: Example</a:t>
            </a:r>
          </a:p>
        </p:txBody>
      </p:sp>
      <p:sp>
        <p:nvSpPr>
          <p:cNvPr id="9" name="TextBox 8"/>
          <p:cNvSpPr txBox="1"/>
          <p:nvPr/>
        </p:nvSpPr>
        <p:spPr>
          <a:xfrm>
            <a:off x="995027" y="1344275"/>
            <a:ext cx="7170196" cy="4247317"/>
          </a:xfrm>
          <a:prstGeom prst="rect">
            <a:avLst/>
          </a:prstGeom>
          <a:noFill/>
        </p:spPr>
        <p:txBody>
          <a:bodyPr wrap="square" rtlCol="0">
            <a:spAutoFit/>
          </a:bodyPr>
          <a:lstStyle/>
          <a:p>
            <a:pPr marL="285750" indent="-285750">
              <a:buFont typeface="Arial" panose="020B0604020202020204" pitchFamily="34" charset="0"/>
              <a:buChar char="•"/>
            </a:pPr>
            <a:r>
              <a:rPr lang="en-CA" dirty="0">
                <a:effectLst/>
                <a:latin typeface="Arial" panose="020B0604020202020204" pitchFamily="34" charset="0"/>
              </a:rPr>
              <a:t>Now imagine that an individual Canadian male writes the test and gets 64% correct. We see from the formula that their IQ would be: </a:t>
            </a:r>
          </a:p>
          <a:p>
            <a:pPr algn="ctr"/>
            <a:r>
              <a:rPr lang="en-CA" b="1" i="1" u="none" strike="noStrike" dirty="0">
                <a:solidFill>
                  <a:srgbClr val="FF0000"/>
                </a:solidFill>
                <a:effectLst/>
                <a:latin typeface="Arial" panose="020B0604020202020204" pitchFamily="34" charset="0"/>
              </a:rPr>
              <a:t>IQ = 15{(64-64)/3} + 100 </a:t>
            </a:r>
            <a:endParaRPr lang="en-CA" b="0" i="0" u="none" strike="noStrike" dirty="0">
              <a:solidFill>
                <a:srgbClr val="999999"/>
              </a:solidFill>
              <a:effectLst/>
              <a:latin typeface="Arial" panose="020B0604020202020204" pitchFamily="34" charset="0"/>
            </a:endParaRPr>
          </a:p>
          <a:p>
            <a:pPr algn="l"/>
            <a:endParaRPr lang="en-CA" dirty="0">
              <a:effectLst/>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The result is 100. So when an adult scores the same as the norm group their IQ is 100. This is why the average IQ is 100....it is DEFINED to be this way. </a:t>
            </a:r>
          </a:p>
          <a:p>
            <a:pPr algn="l"/>
            <a:endParaRPr lang="en-CA" dirty="0">
              <a:effectLst/>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Now imagine that an individual Canadian male writes the test and scores 67%. Their IQ would be:</a:t>
            </a:r>
          </a:p>
          <a:p>
            <a:pPr marL="285750" indent="-285750" algn="l">
              <a:buFont typeface="Arial" panose="020B0604020202020204" pitchFamily="34" charset="0"/>
              <a:buChar char="•"/>
            </a:pPr>
            <a:endParaRPr lang="en-CA" dirty="0">
              <a:effectLst/>
              <a:latin typeface="Arial" panose="020B0604020202020204" pitchFamily="34" charset="0"/>
            </a:endParaRPr>
          </a:p>
          <a:p>
            <a:pPr algn="ctr"/>
            <a:r>
              <a:rPr lang="en-CA" b="1" i="1" dirty="0">
                <a:solidFill>
                  <a:srgbClr val="FF0000"/>
                </a:solidFill>
                <a:effectLst/>
                <a:latin typeface="Arial" panose="020B0604020202020204" pitchFamily="34" charset="0"/>
              </a:rPr>
              <a:t>IQ = 15{(67-64)/3} + 100 </a:t>
            </a:r>
            <a:endParaRPr lang="en-CA" dirty="0">
              <a:effectLst/>
              <a:latin typeface="Arial" panose="020B0604020202020204" pitchFamily="34" charset="0"/>
            </a:endParaRPr>
          </a:p>
          <a:p>
            <a:pPr algn="l"/>
            <a:endParaRPr lang="en-CA" dirty="0">
              <a:effectLst/>
              <a:latin typeface="Arial" panose="020B0604020202020204" pitchFamily="34" charset="0"/>
            </a:endParaRPr>
          </a:p>
          <a:p>
            <a:pPr algn="l"/>
            <a:r>
              <a:rPr lang="en-CA" dirty="0">
                <a:effectLst/>
                <a:latin typeface="Arial" panose="020B0604020202020204" pitchFamily="34" charset="0"/>
              </a:rPr>
              <a:t>The result is 115. </a:t>
            </a:r>
            <a:endParaRPr lang="en-US" dirty="0"/>
          </a:p>
        </p:txBody>
      </p:sp>
    </p:spTree>
    <p:extLst>
      <p:ext uri="{BB962C8B-B14F-4D97-AF65-F5344CB8AC3E}">
        <p14:creationId xmlns:p14="http://schemas.microsoft.com/office/powerpoint/2010/main" val="3634187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Modern Method: IQ</a:t>
            </a:r>
          </a:p>
        </p:txBody>
      </p:sp>
      <p:sp>
        <p:nvSpPr>
          <p:cNvPr id="9" name="TextBox 8"/>
          <p:cNvSpPr txBox="1"/>
          <p:nvPr/>
        </p:nvSpPr>
        <p:spPr>
          <a:xfrm>
            <a:off x="986902" y="1720840"/>
            <a:ext cx="7170196" cy="4247317"/>
          </a:xfrm>
          <a:prstGeom prst="rect">
            <a:avLst/>
          </a:prstGeom>
          <a:noFill/>
        </p:spPr>
        <p:txBody>
          <a:bodyPr wrap="square" rtlCol="0">
            <a:spAutoFit/>
          </a:bodyPr>
          <a:lstStyle/>
          <a:p>
            <a:pPr marL="285750" indent="-285750">
              <a:buFont typeface="Arial" panose="020B0604020202020204" pitchFamily="34" charset="0"/>
              <a:buChar char="•"/>
            </a:pPr>
            <a:r>
              <a:rPr lang="en-CA" dirty="0">
                <a:effectLst/>
                <a:latin typeface="Arial" panose="020B0604020202020204" pitchFamily="34" charset="0"/>
              </a:rPr>
              <a:t>Is the definition clear?</a:t>
            </a:r>
            <a:endParaRPr lang="en-CA" b="0" i="0" u="none" strike="noStrike" dirty="0">
              <a:solidFill>
                <a:srgbClr val="999999"/>
              </a:solidFill>
              <a:effectLst/>
              <a:latin typeface="Arial" panose="020B0604020202020204" pitchFamily="34" charset="0"/>
            </a:endParaRPr>
          </a:p>
          <a:p>
            <a:pPr algn="l"/>
            <a:endParaRPr lang="en-CA" dirty="0">
              <a:effectLst/>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Is it public and shared?</a:t>
            </a:r>
          </a:p>
          <a:p>
            <a:pPr algn="l"/>
            <a:endParaRPr lang="en-CA" dirty="0">
              <a:effectLst/>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Is it relatively stable over time?</a:t>
            </a:r>
          </a:p>
          <a:p>
            <a:pPr marL="285750" indent="-285750" algn="l">
              <a:buFont typeface="Arial" panose="020B0604020202020204" pitchFamily="34" charset="0"/>
              <a:buChar char="•"/>
            </a:pPr>
            <a:endParaRPr lang="en-CA" dirty="0">
              <a:latin typeface="Arial" panose="020B0604020202020204" pitchFamily="34" charset="0"/>
            </a:endParaRPr>
          </a:p>
          <a:p>
            <a:pPr marL="285750" indent="-285750" algn="l">
              <a:buFont typeface="Arial" panose="020B0604020202020204" pitchFamily="34" charset="0"/>
              <a:buChar char="•"/>
            </a:pPr>
            <a:r>
              <a:rPr lang="en-CA" dirty="0">
                <a:latin typeface="Arial" panose="020B0604020202020204" pitchFamily="34" charset="0"/>
              </a:rPr>
              <a:t>Is it unique?</a:t>
            </a:r>
          </a:p>
          <a:p>
            <a:pPr marL="285750" indent="-285750" algn="l">
              <a:buFont typeface="Arial" panose="020B0604020202020204" pitchFamily="34" charset="0"/>
              <a:buChar char="•"/>
            </a:pPr>
            <a:endParaRPr lang="en-CA" dirty="0">
              <a:latin typeface="Arial" panose="020B0604020202020204" pitchFamily="34" charset="0"/>
            </a:endParaRPr>
          </a:p>
          <a:p>
            <a:pPr lvl="1"/>
            <a:r>
              <a:rPr lang="en-CA" dirty="0">
                <a:latin typeface="Arial" panose="020B0604020202020204" pitchFamily="34" charset="0"/>
              </a:rPr>
              <a:t>There are well over 20 accepted IQ tests currently in use</a:t>
            </a:r>
          </a:p>
          <a:p>
            <a:pPr lvl="1"/>
            <a:endParaRPr lang="en-CA" dirty="0">
              <a:latin typeface="Arial" panose="020B0604020202020204" pitchFamily="34" charset="0"/>
            </a:endParaRPr>
          </a:p>
          <a:p>
            <a:pPr lvl="1"/>
            <a:r>
              <a:rPr lang="en-CA" dirty="0">
                <a:latin typeface="Arial" panose="020B0604020202020204" pitchFamily="34" charset="0"/>
              </a:rPr>
              <a:t>The norm group is not defined for any individual</a:t>
            </a:r>
          </a:p>
          <a:p>
            <a:pPr lvl="1"/>
            <a:endParaRPr lang="en-CA" dirty="0">
              <a:latin typeface="Arial" panose="020B0604020202020204" pitchFamily="34" charset="0"/>
            </a:endParaRPr>
          </a:p>
          <a:p>
            <a:pPr marL="285750" indent="-285750">
              <a:buFont typeface="Arial" panose="020B0604020202020204" pitchFamily="34" charset="0"/>
              <a:buChar char="•"/>
            </a:pPr>
            <a:r>
              <a:rPr lang="en-CA" dirty="0">
                <a:latin typeface="Arial" panose="020B0604020202020204" pitchFamily="34" charset="0"/>
              </a:rPr>
              <a:t>Conclusion: According to operationism, the definition of IQ is not ideal…we all have multiple IQ’s….by definition.</a:t>
            </a:r>
          </a:p>
          <a:p>
            <a:pPr lvl="1"/>
            <a:endParaRPr lang="en-US" dirty="0"/>
          </a:p>
        </p:txBody>
      </p:sp>
    </p:spTree>
    <p:extLst>
      <p:ext uri="{BB962C8B-B14F-4D97-AF65-F5344CB8AC3E}">
        <p14:creationId xmlns:p14="http://schemas.microsoft.com/office/powerpoint/2010/main" val="1667768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Modern Method: Reliability</a:t>
            </a:r>
          </a:p>
        </p:txBody>
      </p:sp>
      <p:sp>
        <p:nvSpPr>
          <p:cNvPr id="9" name="TextBox 8"/>
          <p:cNvSpPr txBox="1"/>
          <p:nvPr/>
        </p:nvSpPr>
        <p:spPr>
          <a:xfrm>
            <a:off x="986902" y="1720840"/>
            <a:ext cx="7170196" cy="1477328"/>
          </a:xfrm>
          <a:prstGeom prst="rect">
            <a:avLst/>
          </a:prstGeom>
          <a:noFill/>
        </p:spPr>
        <p:txBody>
          <a:bodyPr wrap="square" rtlCol="0">
            <a:spAutoFit/>
          </a:bodyPr>
          <a:lstStyle/>
          <a:p>
            <a:pPr marL="285750" indent="-285750">
              <a:buFont typeface="Arial" panose="020B0604020202020204" pitchFamily="34" charset="0"/>
              <a:buChar char="•"/>
            </a:pPr>
            <a:r>
              <a:rPr lang="en-CA" dirty="0">
                <a:effectLst/>
                <a:latin typeface="Arial" panose="020B0604020202020204" pitchFamily="34" charset="0"/>
              </a:rPr>
              <a:t>Validity vs reliability</a:t>
            </a:r>
            <a:endParaRPr lang="en-CA" b="0" i="0" u="none" strike="noStrike" dirty="0">
              <a:solidFill>
                <a:srgbClr val="999999"/>
              </a:solidFill>
              <a:effectLst/>
              <a:latin typeface="Arial" panose="020B0604020202020204" pitchFamily="34" charset="0"/>
            </a:endParaRPr>
          </a:p>
          <a:p>
            <a:pPr algn="l"/>
            <a:endParaRPr lang="en-CA" dirty="0">
              <a:effectLst/>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Reliability of IQ tests between .75 and .9</a:t>
            </a:r>
          </a:p>
          <a:p>
            <a:pPr marL="285750" indent="-285750" algn="l">
              <a:buFont typeface="Arial" panose="020B0604020202020204" pitchFamily="34" charset="0"/>
              <a:buChar char="•"/>
            </a:pPr>
            <a:endParaRPr lang="en-CA" dirty="0">
              <a:latin typeface="Arial" panose="020B0604020202020204" pitchFamily="34" charset="0"/>
            </a:endParaRPr>
          </a:p>
          <a:p>
            <a:pPr marL="285750" indent="-285750" algn="l">
              <a:buFont typeface="Arial" panose="020B0604020202020204" pitchFamily="34" charset="0"/>
              <a:buChar char="•"/>
            </a:pPr>
            <a:r>
              <a:rPr lang="en-CA" dirty="0">
                <a:effectLst/>
                <a:latin typeface="Arial" panose="020B0604020202020204" pitchFamily="34" charset="0"/>
              </a:rPr>
              <a:t>Reliability of physical measures…your height</a:t>
            </a:r>
            <a:endParaRPr lang="en-US" dirty="0"/>
          </a:p>
        </p:txBody>
      </p:sp>
    </p:spTree>
    <p:extLst>
      <p:ext uri="{BB962C8B-B14F-4D97-AF65-F5344CB8AC3E}">
        <p14:creationId xmlns:p14="http://schemas.microsoft.com/office/powerpoint/2010/main" val="1860804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10022" y="620045"/>
            <a:ext cx="7540206" cy="523220"/>
          </a:xfrm>
          <a:prstGeom prst="rect">
            <a:avLst/>
          </a:prstGeom>
          <a:noFill/>
        </p:spPr>
        <p:txBody>
          <a:bodyPr wrap="square" rtlCol="0">
            <a:spAutoFit/>
          </a:bodyPr>
          <a:lstStyle/>
          <a:p>
            <a:pPr algn="ctr"/>
            <a:r>
              <a:rPr lang="en-US" sz="2800" dirty="0"/>
              <a:t>Enough About IQ…On to Intelligence</a:t>
            </a:r>
          </a:p>
        </p:txBody>
      </p:sp>
      <p:sp>
        <p:nvSpPr>
          <p:cNvPr id="9" name="TextBox 8"/>
          <p:cNvSpPr txBox="1"/>
          <p:nvPr/>
        </p:nvSpPr>
        <p:spPr>
          <a:xfrm>
            <a:off x="986902" y="1720840"/>
            <a:ext cx="7170196" cy="3139321"/>
          </a:xfrm>
          <a:prstGeom prst="rect">
            <a:avLst/>
          </a:prstGeom>
          <a:noFill/>
        </p:spPr>
        <p:txBody>
          <a:bodyPr wrap="square" rtlCol="0">
            <a:spAutoFit/>
          </a:bodyPr>
          <a:lstStyle/>
          <a:p>
            <a:pPr marL="285750" indent="-285750">
              <a:buFont typeface="Arial" panose="020B0604020202020204" pitchFamily="34" charset="0"/>
              <a:buChar char="•"/>
            </a:pPr>
            <a:r>
              <a:rPr lang="en-CA" dirty="0">
                <a:effectLst/>
                <a:latin typeface="Arial" panose="020B0604020202020204" pitchFamily="34" charset="0"/>
              </a:rPr>
              <a:t>In operationism IQ is NOT intelligence!</a:t>
            </a:r>
          </a:p>
          <a:p>
            <a:pPr marL="285750" indent="-285750">
              <a:buFont typeface="Arial" panose="020B0604020202020204" pitchFamily="34" charset="0"/>
              <a:buChar char="•"/>
            </a:pPr>
            <a:endParaRPr lang="en-CA" dirty="0">
              <a:latin typeface="Arial" panose="020B0604020202020204" pitchFamily="34" charset="0"/>
            </a:endParaRPr>
          </a:p>
          <a:p>
            <a:pPr marL="285750" indent="-285750">
              <a:buFont typeface="Arial" panose="020B0604020202020204" pitchFamily="34" charset="0"/>
              <a:buChar char="•"/>
            </a:pPr>
            <a:r>
              <a:rPr lang="en-CA" dirty="0">
                <a:latin typeface="Arial" panose="020B0604020202020204" pitchFamily="34" charset="0"/>
              </a:rPr>
              <a:t>But we ARE interested in intelligence…what to do?</a:t>
            </a:r>
          </a:p>
          <a:p>
            <a:pPr marL="285750" indent="-285750">
              <a:buFont typeface="Arial" panose="020B0604020202020204" pitchFamily="34" charset="0"/>
              <a:buChar char="•"/>
            </a:pPr>
            <a:endParaRPr lang="en-CA" dirty="0">
              <a:latin typeface="Arial" panose="020B0604020202020204" pitchFamily="34" charset="0"/>
            </a:endParaRPr>
          </a:p>
          <a:p>
            <a:pPr marL="285750" indent="-285750">
              <a:buFont typeface="Arial" panose="020B0604020202020204" pitchFamily="34" charset="0"/>
              <a:buChar char="•"/>
            </a:pPr>
            <a:r>
              <a:rPr lang="en-CA" dirty="0">
                <a:latin typeface="Arial" panose="020B0604020202020204" pitchFamily="34" charset="0"/>
              </a:rPr>
              <a:t>In construct validity (method 4), intelligence is what the evidence tells us it is (called the data driven method in the text).</a:t>
            </a:r>
          </a:p>
          <a:p>
            <a:pPr marL="285750" indent="-285750">
              <a:buFont typeface="Arial" panose="020B0604020202020204" pitchFamily="34" charset="0"/>
              <a:buChar char="•"/>
            </a:pPr>
            <a:endParaRPr lang="en-CA" dirty="0">
              <a:latin typeface="Arial" panose="020B0604020202020204" pitchFamily="34" charset="0"/>
            </a:endParaRPr>
          </a:p>
          <a:p>
            <a:pPr marL="285750" indent="-285750">
              <a:buFont typeface="Arial" panose="020B0604020202020204" pitchFamily="34" charset="0"/>
              <a:buChar char="•"/>
            </a:pPr>
            <a:r>
              <a:rPr lang="en-CA" dirty="0">
                <a:latin typeface="Arial" panose="020B0604020202020204" pitchFamily="34" charset="0"/>
              </a:rPr>
              <a:t>Guiding principle:</a:t>
            </a:r>
          </a:p>
          <a:p>
            <a:pPr marL="285750" indent="-285750">
              <a:buFont typeface="Arial" panose="020B0604020202020204" pitchFamily="34" charset="0"/>
              <a:buChar char="•"/>
            </a:pPr>
            <a:endParaRPr lang="en-CA" dirty="0">
              <a:latin typeface="Arial" panose="020B0604020202020204" pitchFamily="34" charset="0"/>
            </a:endParaRPr>
          </a:p>
          <a:p>
            <a:pPr algn="ctr"/>
            <a:r>
              <a:rPr lang="en-CA" i="1" dirty="0">
                <a:solidFill>
                  <a:srgbClr val="FF0000"/>
                </a:solidFill>
                <a:latin typeface="Arial" panose="020B0604020202020204" pitchFamily="34" charset="0"/>
              </a:rPr>
              <a:t>What something correlates with tells us what it is.</a:t>
            </a:r>
            <a:endParaRPr lang="en-CA" dirty="0">
              <a:latin typeface="Arial" panose="020B0604020202020204" pitchFamily="34"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49343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01897" y="441369"/>
            <a:ext cx="7540206" cy="523220"/>
          </a:xfrm>
          <a:prstGeom prst="rect">
            <a:avLst/>
          </a:prstGeom>
          <a:noFill/>
        </p:spPr>
        <p:txBody>
          <a:bodyPr wrap="square" rtlCol="0">
            <a:spAutoFit/>
          </a:bodyPr>
          <a:lstStyle/>
          <a:p>
            <a:pPr algn="ctr"/>
            <a:r>
              <a:rPr lang="en-US" sz="2800" dirty="0"/>
              <a:t>The Method of CV Theory</a:t>
            </a:r>
          </a:p>
        </p:txBody>
      </p:sp>
      <p:sp>
        <p:nvSpPr>
          <p:cNvPr id="9" name="TextBox 8"/>
          <p:cNvSpPr txBox="1"/>
          <p:nvPr/>
        </p:nvSpPr>
        <p:spPr>
          <a:xfrm>
            <a:off x="711486" y="1437555"/>
            <a:ext cx="8096184" cy="3816429"/>
          </a:xfrm>
          <a:prstGeom prst="rect">
            <a:avLst/>
          </a:prstGeom>
          <a:noFill/>
        </p:spPr>
        <p:txBody>
          <a:bodyPr wrap="square" rtlCol="0">
            <a:spAutoFit/>
          </a:bodyPr>
          <a:lstStyle/>
          <a:p>
            <a:pPr marL="228600" indent="-228600" algn="l">
              <a:buClr>
                <a:schemeClr val="tx1"/>
              </a:buClr>
              <a:buAutoNum type="arabicParenR"/>
            </a:pPr>
            <a:r>
              <a:rPr lang="en-CA" sz="1400" dirty="0">
                <a:solidFill>
                  <a:srgbClr val="000000"/>
                </a:solidFill>
              </a:rPr>
              <a:t>Develop a </a:t>
            </a:r>
            <a:r>
              <a:rPr lang="en-CA" sz="1400" i="1" dirty="0">
                <a:solidFill>
                  <a:srgbClr val="FF0000"/>
                </a:solidFill>
              </a:rPr>
              <a:t>THEORY</a:t>
            </a:r>
            <a:r>
              <a:rPr lang="en-CA" sz="1400" dirty="0">
                <a:solidFill>
                  <a:srgbClr val="000000"/>
                </a:solidFill>
              </a:rPr>
              <a:t> about what a construct is:</a:t>
            </a:r>
          </a:p>
          <a:p>
            <a:pPr algn="ctr">
              <a:buClr>
                <a:schemeClr val="tx1"/>
              </a:buClr>
            </a:pPr>
            <a:r>
              <a:rPr lang="en-CA" sz="1400" dirty="0">
                <a:solidFill>
                  <a:srgbClr val="000000"/>
                </a:solidFill>
              </a:rPr>
              <a:t> </a:t>
            </a:r>
          </a:p>
          <a:p>
            <a:pPr algn="ctr">
              <a:buClr>
                <a:schemeClr val="tx1"/>
              </a:buClr>
            </a:pPr>
            <a:r>
              <a:rPr lang="en-CA" sz="1400" dirty="0">
                <a:solidFill>
                  <a:srgbClr val="000000"/>
                </a:solidFill>
              </a:rPr>
              <a:t>Intelligence is a multidimensional ability</a:t>
            </a:r>
          </a:p>
          <a:p>
            <a:pPr>
              <a:buClr>
                <a:schemeClr val="tx1"/>
              </a:buClr>
            </a:pPr>
            <a:endParaRPr lang="en-CA" sz="1400" dirty="0">
              <a:solidFill>
                <a:srgbClr val="000000"/>
              </a:solidFill>
            </a:endParaRPr>
          </a:p>
          <a:p>
            <a:pPr>
              <a:buClr>
                <a:schemeClr val="tx1"/>
              </a:buClr>
            </a:pPr>
            <a:r>
              <a:rPr lang="en-CA" sz="1400" dirty="0">
                <a:solidFill>
                  <a:srgbClr val="000000"/>
                </a:solidFill>
              </a:rPr>
              <a:t>2) Based on this </a:t>
            </a:r>
            <a:r>
              <a:rPr lang="en-CA" sz="1400" i="1" dirty="0">
                <a:solidFill>
                  <a:srgbClr val="FF0000"/>
                </a:solidFill>
              </a:rPr>
              <a:t>theory</a:t>
            </a:r>
            <a:r>
              <a:rPr lang="en-CA" sz="1400" dirty="0">
                <a:solidFill>
                  <a:srgbClr val="000000"/>
                </a:solidFill>
              </a:rPr>
              <a:t>, hypothesize that abilities like memory, language use, problem solving, understanding others, creativity, math, physical coordination, etc., should correlate with each other.</a:t>
            </a:r>
          </a:p>
          <a:p>
            <a:pPr>
              <a:buClr>
                <a:schemeClr val="tx1"/>
              </a:buClr>
            </a:pPr>
            <a:endParaRPr lang="en-CA" sz="1400" dirty="0">
              <a:solidFill>
                <a:srgbClr val="000000"/>
              </a:solidFill>
            </a:endParaRPr>
          </a:p>
          <a:p>
            <a:pPr>
              <a:buClr>
                <a:schemeClr val="tx1"/>
              </a:buClr>
            </a:pPr>
            <a:r>
              <a:rPr lang="en-CA" sz="1400" dirty="0">
                <a:solidFill>
                  <a:srgbClr val="000000"/>
                </a:solidFill>
              </a:rPr>
              <a:t>3) Develop an assessment of all of these abilities.</a:t>
            </a:r>
          </a:p>
          <a:p>
            <a:pPr>
              <a:buClr>
                <a:schemeClr val="tx1"/>
              </a:buClr>
            </a:pPr>
            <a:endParaRPr lang="en-CA" sz="1400" dirty="0">
              <a:solidFill>
                <a:srgbClr val="000000"/>
              </a:solidFill>
            </a:endParaRPr>
          </a:p>
          <a:p>
            <a:pPr>
              <a:buClr>
                <a:schemeClr val="tx1"/>
              </a:buClr>
            </a:pPr>
            <a:r>
              <a:rPr lang="en-CA" sz="1400" dirty="0">
                <a:solidFill>
                  <a:srgbClr val="000000"/>
                </a:solidFill>
              </a:rPr>
              <a:t>4) Give this assessment to a large number of subjects.</a:t>
            </a:r>
          </a:p>
          <a:p>
            <a:pPr>
              <a:buClr>
                <a:schemeClr val="tx1"/>
              </a:buClr>
            </a:pPr>
            <a:endParaRPr lang="en-CA" sz="1400" dirty="0">
              <a:solidFill>
                <a:srgbClr val="000000"/>
              </a:solidFill>
            </a:endParaRPr>
          </a:p>
          <a:p>
            <a:pPr>
              <a:buClr>
                <a:schemeClr val="tx1"/>
              </a:buClr>
            </a:pPr>
            <a:r>
              <a:rPr lang="en-CA" sz="1400" dirty="0">
                <a:solidFill>
                  <a:srgbClr val="000000"/>
                </a:solidFill>
              </a:rPr>
              <a:t>5) If the assessments of individual abilities correlate with each other, conclude that our </a:t>
            </a:r>
            <a:r>
              <a:rPr lang="en-CA" sz="1400" i="1" dirty="0">
                <a:solidFill>
                  <a:srgbClr val="FF0000"/>
                </a:solidFill>
              </a:rPr>
              <a:t>THEORY</a:t>
            </a:r>
            <a:r>
              <a:rPr lang="en-CA" sz="1400" dirty="0">
                <a:solidFill>
                  <a:srgbClr val="000000"/>
                </a:solidFill>
              </a:rPr>
              <a:t> that intelligence is a multidimensional ability.</a:t>
            </a:r>
          </a:p>
          <a:p>
            <a:pPr>
              <a:buClr>
                <a:schemeClr val="tx1"/>
              </a:buClr>
            </a:pPr>
            <a:endParaRPr lang="en-CA" sz="1400" dirty="0">
              <a:solidFill>
                <a:srgbClr val="000000"/>
              </a:solidFill>
            </a:endParaRPr>
          </a:p>
          <a:p>
            <a:pPr>
              <a:buClr>
                <a:schemeClr val="tx1"/>
              </a:buClr>
            </a:pPr>
            <a:endParaRPr lang="en-CA" sz="1400" dirty="0">
              <a:solidFill>
                <a:srgbClr val="000000"/>
              </a:solidFill>
            </a:endParaRPr>
          </a:p>
          <a:p>
            <a:pPr algn="ctr">
              <a:buClr>
                <a:schemeClr val="tx1"/>
              </a:buClr>
            </a:pPr>
            <a:r>
              <a:rPr lang="en-CA" sz="1400" b="1" i="1" dirty="0">
                <a:solidFill>
                  <a:srgbClr val="FF0000"/>
                </a:solidFill>
              </a:rPr>
              <a:t>IMPORTANT: We have a definition of IQ and THEORIES OF INTELLIGENCE</a:t>
            </a:r>
            <a:r>
              <a:rPr lang="en-CA" sz="1400" dirty="0">
                <a:solidFill>
                  <a:srgbClr val="000000"/>
                </a:solidFill>
              </a:rPr>
              <a:t>.</a:t>
            </a:r>
            <a:endParaRPr lang="en-US" dirty="0"/>
          </a:p>
        </p:txBody>
      </p:sp>
    </p:spTree>
    <p:extLst>
      <p:ext uri="{BB962C8B-B14F-4D97-AF65-F5344CB8AC3E}">
        <p14:creationId xmlns:p14="http://schemas.microsoft.com/office/powerpoint/2010/main" val="2618876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01897" y="441369"/>
            <a:ext cx="7540206" cy="523220"/>
          </a:xfrm>
          <a:prstGeom prst="rect">
            <a:avLst/>
          </a:prstGeom>
          <a:noFill/>
        </p:spPr>
        <p:txBody>
          <a:bodyPr wrap="square" rtlCol="0">
            <a:spAutoFit/>
          </a:bodyPr>
          <a:lstStyle/>
          <a:p>
            <a:pPr algn="ctr"/>
            <a:r>
              <a:rPr lang="en-US" sz="2800" dirty="0"/>
              <a:t>The Principles of Construct Validation</a:t>
            </a:r>
          </a:p>
        </p:txBody>
      </p:sp>
      <p:sp>
        <p:nvSpPr>
          <p:cNvPr id="9" name="TextBox 8"/>
          <p:cNvSpPr txBox="1"/>
          <p:nvPr/>
        </p:nvSpPr>
        <p:spPr>
          <a:xfrm>
            <a:off x="679955" y="1225689"/>
            <a:ext cx="8096184" cy="5355312"/>
          </a:xfrm>
          <a:prstGeom prst="rect">
            <a:avLst/>
          </a:prstGeom>
          <a:noFill/>
        </p:spPr>
        <p:txBody>
          <a:bodyPr wrap="square" rtlCol="0">
            <a:spAutoFit/>
          </a:bodyPr>
          <a:lstStyle/>
          <a:p>
            <a:pPr marL="514350" indent="-514350" algn="l">
              <a:buClr>
                <a:schemeClr val="tx1"/>
              </a:buClr>
              <a:buAutoNum type="arabicParenR"/>
            </a:pPr>
            <a:r>
              <a:rPr lang="en-CA" sz="1800" dirty="0">
                <a:solidFill>
                  <a:srgbClr val="000000"/>
                </a:solidFill>
              </a:rPr>
              <a:t>The more evidence we gather, the more validated the test or construct becomes.</a:t>
            </a:r>
          </a:p>
          <a:p>
            <a:pPr marL="514350" indent="-514350" algn="l">
              <a:buClr>
                <a:schemeClr val="tx1"/>
              </a:buClr>
              <a:buAutoNum type="arabicParenR"/>
            </a:pPr>
            <a:r>
              <a:rPr lang="en-CA" sz="1800" dirty="0">
                <a:solidFill>
                  <a:srgbClr val="000000"/>
                </a:solidFill>
              </a:rPr>
              <a:t>There is no such thing as the end of validation</a:t>
            </a:r>
            <a:r>
              <a:rPr lang="mr-IN" sz="1800" dirty="0">
                <a:solidFill>
                  <a:srgbClr val="000000"/>
                </a:solidFill>
              </a:rPr>
              <a:t>…</a:t>
            </a:r>
            <a:r>
              <a:rPr lang="en-CA" sz="1800" dirty="0">
                <a:solidFill>
                  <a:srgbClr val="000000"/>
                </a:solidFill>
              </a:rPr>
              <a:t>we can always gather more evidence.</a:t>
            </a:r>
          </a:p>
          <a:p>
            <a:pPr marL="514350" indent="-514350" algn="l">
              <a:buClr>
                <a:schemeClr val="tx1"/>
              </a:buClr>
              <a:buAutoNum type="arabicParenR"/>
            </a:pPr>
            <a:r>
              <a:rPr lang="en-CA" sz="1800" dirty="0">
                <a:solidFill>
                  <a:srgbClr val="000000"/>
                </a:solidFill>
              </a:rPr>
              <a:t>Not all interpretations of the evidence will be the same. Therefore, </a:t>
            </a:r>
            <a:r>
              <a:rPr lang="en-CA" sz="1800" i="1" dirty="0">
                <a:solidFill>
                  <a:srgbClr val="FF0000"/>
                </a:solidFill>
              </a:rPr>
              <a:t>there will almost always be competing theories about what a test measures</a:t>
            </a:r>
            <a:r>
              <a:rPr lang="en-CA" sz="1800" dirty="0">
                <a:solidFill>
                  <a:srgbClr val="000000"/>
                </a:solidFill>
              </a:rPr>
              <a:t>. This is why we have “multiple theories of intelligence” or multiple “theories of addiction”. We do not agree on how to interpret the evidence.</a:t>
            </a:r>
          </a:p>
          <a:p>
            <a:pPr marL="514350" indent="-514350" algn="l">
              <a:buClr>
                <a:schemeClr val="tx1"/>
              </a:buClr>
              <a:buAutoNum type="arabicParenR"/>
            </a:pPr>
            <a:r>
              <a:rPr lang="en-CA" sz="1800" dirty="0">
                <a:solidFill>
                  <a:srgbClr val="000000"/>
                </a:solidFill>
              </a:rPr>
              <a:t>There is no such thing as an index of validation. There is no such thing as a measure of how valid a test is as a measure of a construct.</a:t>
            </a:r>
          </a:p>
          <a:p>
            <a:pPr marL="514350" indent="-514350" algn="l">
              <a:buClr>
                <a:schemeClr val="tx1"/>
              </a:buClr>
              <a:buFont typeface="Symbol" pitchFamily="18" charset="2"/>
              <a:buAutoNum type="arabicParenR"/>
            </a:pPr>
            <a:r>
              <a:rPr lang="en-CA" sz="1800" dirty="0">
                <a:solidFill>
                  <a:srgbClr val="000000"/>
                </a:solidFill>
              </a:rPr>
              <a:t>If the test correlates with what it should correlate (if it were a measure of what we claim it measures), we say the test </a:t>
            </a:r>
            <a:r>
              <a:rPr lang="en-CA" sz="1800" dirty="0">
                <a:solidFill>
                  <a:schemeClr val="tx1"/>
                </a:solidFill>
              </a:rPr>
              <a:t>has</a:t>
            </a:r>
            <a:r>
              <a:rPr lang="en-CA" sz="1800" i="1" dirty="0">
                <a:solidFill>
                  <a:srgbClr val="FF0000"/>
                </a:solidFill>
              </a:rPr>
              <a:t> convergent validity</a:t>
            </a:r>
            <a:r>
              <a:rPr lang="en-CA" sz="1800" dirty="0">
                <a:solidFill>
                  <a:srgbClr val="000000"/>
                </a:solidFill>
              </a:rPr>
              <a:t> as a measure of the construct we claim it measures.</a:t>
            </a:r>
          </a:p>
          <a:p>
            <a:pPr marL="514350" indent="-514350" algn="l">
              <a:buClr>
                <a:schemeClr val="tx1"/>
              </a:buClr>
              <a:buFont typeface="Symbol" pitchFamily="18" charset="2"/>
              <a:buAutoNum type="arabicParenR"/>
            </a:pPr>
            <a:r>
              <a:rPr lang="en-CA" sz="1800" dirty="0">
                <a:solidFill>
                  <a:srgbClr val="000000"/>
                </a:solidFill>
              </a:rPr>
              <a:t>If the test does not correlate with what it should not correlate (if it were a measure of what we claim it measures), we say the test has </a:t>
            </a:r>
            <a:r>
              <a:rPr lang="en-CA" sz="1800" i="1" dirty="0">
                <a:solidFill>
                  <a:srgbClr val="FF0000"/>
                </a:solidFill>
              </a:rPr>
              <a:t>discriminant validity</a:t>
            </a:r>
            <a:r>
              <a:rPr lang="en-CA" sz="1800" dirty="0">
                <a:solidFill>
                  <a:srgbClr val="000000"/>
                </a:solidFill>
              </a:rPr>
              <a:t> as a measure of the construct we claim it measures.</a:t>
            </a:r>
            <a:endParaRPr lang="en-US" dirty="0"/>
          </a:p>
        </p:txBody>
      </p:sp>
    </p:spTree>
    <p:extLst>
      <p:ext uri="{BB962C8B-B14F-4D97-AF65-F5344CB8AC3E}">
        <p14:creationId xmlns:p14="http://schemas.microsoft.com/office/powerpoint/2010/main" val="3480579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801897" y="441369"/>
            <a:ext cx="7540206" cy="523220"/>
          </a:xfrm>
          <a:prstGeom prst="rect">
            <a:avLst/>
          </a:prstGeom>
          <a:noFill/>
        </p:spPr>
        <p:txBody>
          <a:bodyPr wrap="square" rtlCol="0">
            <a:spAutoFit/>
          </a:bodyPr>
          <a:lstStyle/>
          <a:p>
            <a:pPr algn="ctr"/>
            <a:r>
              <a:rPr lang="en-US" sz="2800" dirty="0"/>
              <a:t>Critique</a:t>
            </a:r>
          </a:p>
        </p:txBody>
      </p:sp>
      <p:pic>
        <p:nvPicPr>
          <p:cNvPr id="2" name="Online Media 1">
            <a:hlinkClick r:id="" action="ppaction://media"/>
            <a:extLst>
              <a:ext uri="{FF2B5EF4-FFF2-40B4-BE49-F238E27FC236}">
                <a16:creationId xmlns:a16="http://schemas.microsoft.com/office/drawing/2014/main" id="{C4B569F9-69B1-F235-F4BF-CC5EE91AF54E}"/>
              </a:ext>
            </a:extLst>
          </p:cNvPr>
          <p:cNvPicPr>
            <a:picLocks noRot="1" noChangeAspect="1"/>
          </p:cNvPicPr>
          <p:nvPr>
            <a:videoFile r:link="rId1"/>
          </p:nvPr>
        </p:nvPicPr>
        <p:blipFill>
          <a:blip r:embed="rId4"/>
          <a:stretch>
            <a:fillRect/>
          </a:stretch>
        </p:blipFill>
        <p:spPr>
          <a:xfrm>
            <a:off x="1404632" y="1639437"/>
            <a:ext cx="6334736" cy="3579126"/>
          </a:xfrm>
          <a:prstGeom prst="rect">
            <a:avLst/>
          </a:prstGeom>
        </p:spPr>
      </p:pic>
    </p:spTree>
    <p:extLst>
      <p:ext uri="{BB962C8B-B14F-4D97-AF65-F5344CB8AC3E}">
        <p14:creationId xmlns:p14="http://schemas.microsoft.com/office/powerpoint/2010/main" val="104579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899458" y="454973"/>
            <a:ext cx="3911812" cy="523220"/>
          </a:xfrm>
          <a:prstGeom prst="rect">
            <a:avLst/>
          </a:prstGeom>
          <a:noFill/>
        </p:spPr>
        <p:txBody>
          <a:bodyPr wrap="square" rtlCol="0">
            <a:spAutoFit/>
          </a:bodyPr>
          <a:lstStyle/>
          <a:p>
            <a:r>
              <a:rPr lang="en-CA" sz="2800" dirty="0"/>
              <a:t>Discussion Question 3</a:t>
            </a:r>
            <a:endParaRPr lang="en-US" sz="2800" dirty="0"/>
          </a:p>
        </p:txBody>
      </p:sp>
      <p:sp>
        <p:nvSpPr>
          <p:cNvPr id="2" name="TextBox 1"/>
          <p:cNvSpPr txBox="1"/>
          <p:nvPr/>
        </p:nvSpPr>
        <p:spPr>
          <a:xfrm>
            <a:off x="887709" y="1177319"/>
            <a:ext cx="7730774" cy="5078313"/>
          </a:xfrm>
          <a:prstGeom prst="rect">
            <a:avLst/>
          </a:prstGeom>
          <a:noFill/>
        </p:spPr>
        <p:txBody>
          <a:bodyPr wrap="square" rtlCol="0">
            <a:spAutoFit/>
          </a:bodyPr>
          <a:lstStyle/>
          <a:p>
            <a:pPr algn="l"/>
            <a:r>
              <a:rPr lang="en-CA" b="0" i="0" u="none" strike="noStrike" dirty="0">
                <a:solidFill>
                  <a:srgbClr val="000000"/>
                </a:solidFill>
                <a:effectLst/>
                <a:latin typeface="+mj-lt"/>
              </a:rPr>
              <a:t>Critique the following video as I did in my critique of the video in lecture.</a:t>
            </a:r>
          </a:p>
          <a:p>
            <a:pPr algn="l"/>
            <a:endParaRPr lang="en-CA" dirty="0">
              <a:solidFill>
                <a:srgbClr val="000000"/>
              </a:solidFill>
              <a:latin typeface="+mj-lt"/>
            </a:endParaRPr>
          </a:p>
          <a:p>
            <a:pPr algn="l"/>
            <a:r>
              <a:rPr lang="en-CA" dirty="0">
                <a:solidFill>
                  <a:srgbClr val="000000"/>
                </a:solidFill>
                <a:latin typeface="+mj-lt"/>
              </a:rPr>
              <a:t>Critique does not mean here…”Be critical of” or “Criticize”. It means…evaluate the video from the point of view of the theory you have learned in lecture.</a:t>
            </a:r>
          </a:p>
          <a:p>
            <a:pPr algn="l"/>
            <a:endParaRPr lang="en-CA" dirty="0">
              <a:solidFill>
                <a:srgbClr val="000000"/>
              </a:solidFill>
              <a:latin typeface="+mj-lt"/>
            </a:endParaRPr>
          </a:p>
          <a:p>
            <a:pPr algn="l"/>
            <a:r>
              <a:rPr lang="en-CA" dirty="0">
                <a:solidFill>
                  <a:srgbClr val="000000"/>
                </a:solidFill>
                <a:latin typeface="+mj-lt"/>
              </a:rPr>
              <a:t>You are free to make any critique you wish. Look at the critiques of other students and engage in discussion about the validity of their positions.</a:t>
            </a:r>
          </a:p>
          <a:p>
            <a:pPr algn="l"/>
            <a:endParaRPr lang="en-CA" dirty="0">
              <a:solidFill>
                <a:srgbClr val="000000"/>
              </a:solidFill>
              <a:latin typeface="+mj-lt"/>
            </a:endParaRPr>
          </a:p>
          <a:p>
            <a:pPr algn="l"/>
            <a:r>
              <a:rPr lang="en-CA" dirty="0">
                <a:solidFill>
                  <a:srgbClr val="000000"/>
                </a:solidFill>
                <a:latin typeface="+mj-lt"/>
              </a:rPr>
              <a:t>DO NOT SAY THINGS LIKE….”I loved your critique Fred, it was really cool how you said…”. The exercise here is not to love or hate the things that Fred says ok. A critique of an argument is not a first person avowal of your feelings, whether valid or not, about the things someone said or did. The object is to evaluate, discuss, assess, challenge, provide a different point of view, question premises or conclusions, etc. Be polite but not ingratiating or superficial ok.</a:t>
            </a:r>
            <a:endParaRPr lang="en-CA" dirty="0">
              <a:latin typeface="+mj-lt"/>
            </a:endParaRPr>
          </a:p>
        </p:txBody>
      </p:sp>
    </p:spTree>
    <p:extLst>
      <p:ext uri="{BB962C8B-B14F-4D97-AF65-F5344CB8AC3E}">
        <p14:creationId xmlns:p14="http://schemas.microsoft.com/office/powerpoint/2010/main" val="3093345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7" name="TextBox 6"/>
          <p:cNvSpPr txBox="1"/>
          <p:nvPr/>
        </p:nvSpPr>
        <p:spPr>
          <a:xfrm>
            <a:off x="2899458" y="454973"/>
            <a:ext cx="3911812" cy="523220"/>
          </a:xfrm>
          <a:prstGeom prst="rect">
            <a:avLst/>
          </a:prstGeom>
          <a:noFill/>
        </p:spPr>
        <p:txBody>
          <a:bodyPr wrap="square" rtlCol="0">
            <a:spAutoFit/>
          </a:bodyPr>
          <a:lstStyle/>
          <a:p>
            <a:r>
              <a:rPr lang="en-CA" sz="2800" dirty="0"/>
              <a:t>Discussion Question 3</a:t>
            </a:r>
            <a:endParaRPr lang="en-US" sz="2800" dirty="0"/>
          </a:p>
        </p:txBody>
      </p:sp>
      <p:sp>
        <p:nvSpPr>
          <p:cNvPr id="2" name="TextBox 1"/>
          <p:cNvSpPr txBox="1"/>
          <p:nvPr/>
        </p:nvSpPr>
        <p:spPr>
          <a:xfrm>
            <a:off x="887709" y="1177319"/>
            <a:ext cx="7730774" cy="369332"/>
          </a:xfrm>
          <a:prstGeom prst="rect">
            <a:avLst/>
          </a:prstGeom>
          <a:noFill/>
        </p:spPr>
        <p:txBody>
          <a:bodyPr wrap="square" rtlCol="0">
            <a:spAutoFit/>
          </a:bodyPr>
          <a:lstStyle/>
          <a:p>
            <a:pPr algn="l"/>
            <a:r>
              <a:rPr lang="en-CA" b="0" i="0" u="none" strike="noStrike" dirty="0">
                <a:solidFill>
                  <a:srgbClr val="000000"/>
                </a:solidFill>
                <a:effectLst/>
                <a:latin typeface="+mj-lt"/>
              </a:rPr>
              <a:t>The video is below</a:t>
            </a:r>
            <a:r>
              <a:rPr lang="en-CA" b="0" i="0" u="none" strike="noStrike">
                <a:solidFill>
                  <a:srgbClr val="000000"/>
                </a:solidFill>
                <a:effectLst/>
                <a:latin typeface="+mj-lt"/>
              </a:rPr>
              <a:t>…enjoy!</a:t>
            </a:r>
            <a:endParaRPr lang="en-CA" dirty="0">
              <a:latin typeface="+mj-lt"/>
            </a:endParaRPr>
          </a:p>
        </p:txBody>
      </p:sp>
      <p:pic>
        <p:nvPicPr>
          <p:cNvPr id="3" name="Online Media 2">
            <a:hlinkClick r:id="" action="ppaction://media"/>
            <a:extLst>
              <a:ext uri="{FF2B5EF4-FFF2-40B4-BE49-F238E27FC236}">
                <a16:creationId xmlns:a16="http://schemas.microsoft.com/office/drawing/2014/main" id="{D4F2F202-00A6-3A3A-F51C-9D024FF40D20}"/>
              </a:ext>
            </a:extLst>
          </p:cNvPr>
          <p:cNvPicPr>
            <a:picLocks noRot="1" noChangeAspect="1"/>
          </p:cNvPicPr>
          <p:nvPr>
            <a:videoFile r:link="rId1"/>
          </p:nvPr>
        </p:nvPicPr>
        <p:blipFill>
          <a:blip r:embed="rId4"/>
          <a:stretch>
            <a:fillRect/>
          </a:stretch>
        </p:blipFill>
        <p:spPr>
          <a:xfrm>
            <a:off x="1923393" y="1932537"/>
            <a:ext cx="6085396" cy="3438249"/>
          </a:xfrm>
          <a:prstGeom prst="rect">
            <a:avLst/>
          </a:prstGeom>
        </p:spPr>
      </p:pic>
    </p:spTree>
    <p:extLst>
      <p:ext uri="{BB962C8B-B14F-4D97-AF65-F5344CB8AC3E}">
        <p14:creationId xmlns:p14="http://schemas.microsoft.com/office/powerpoint/2010/main" val="279900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Breeze.thmx</Template>
  <TotalTime>23863</TotalTime>
  <Words>1082</Words>
  <Application>Microsoft Macintosh PowerPoint</Application>
  <PresentationFormat>On-screen Show (4:3)</PresentationFormat>
  <Paragraphs>135</Paragraphs>
  <Slides>15</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News Gothic MT</vt:lpstr>
      <vt:lpstr>Symbol</vt:lpstr>
      <vt:lpstr>Wingdings 2</vt:lpstr>
      <vt:lpstr>Breeze</vt:lpstr>
      <vt:lpstr>Psychology 1200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Striebel</dc:creator>
  <cp:lastModifiedBy>Jackson, Jeremy</cp:lastModifiedBy>
  <cp:revision>84</cp:revision>
  <dcterms:created xsi:type="dcterms:W3CDTF">2020-01-13T19:19:05Z</dcterms:created>
  <dcterms:modified xsi:type="dcterms:W3CDTF">2022-11-07T20:58:54Z</dcterms:modified>
</cp:coreProperties>
</file>