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257" r:id="rId3"/>
    <p:sldId id="268" r:id="rId4"/>
    <p:sldId id="279" r:id="rId5"/>
    <p:sldId id="269" r:id="rId6"/>
    <p:sldId id="280" r:id="rId7"/>
    <p:sldId id="281" r:id="rId8"/>
    <p:sldId id="282" r:id="rId9"/>
    <p:sldId id="284" r:id="rId10"/>
    <p:sldId id="285" r:id="rId11"/>
    <p:sldId id="283" r:id="rId12"/>
    <p:sldId id="286" r:id="rId13"/>
    <p:sldId id="290" r:id="rId14"/>
    <p:sldId id="288" r:id="rId15"/>
    <p:sldId id="287" r:id="rId16"/>
    <p:sldId id="291" r:id="rId17"/>
    <p:sldId id="28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90"/>
    <p:restoredTop sz="94762"/>
  </p:normalViewPr>
  <p:slideViewPr>
    <p:cSldViewPr snapToGrid="0" snapToObjects="1">
      <p:cViewPr varScale="1">
        <p:scale>
          <a:sx n="121" d="100"/>
          <a:sy n="121" d="100"/>
        </p:scale>
        <p:origin x="1576"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BC87B-7B5B-B945-B9F3-94AD1CC811BE}" type="datetimeFigureOut">
              <a:rPr lang="en-US" smtClean="0"/>
              <a:t>12/5/22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333D4-8B22-E941-B97F-FEF62FEAC2BF}" type="slidenum">
              <a:rPr lang="en-US" smtClean="0"/>
              <a:t>‹#›</a:t>
            </a:fld>
            <a:endParaRPr lang="en-US"/>
          </a:p>
        </p:txBody>
      </p:sp>
    </p:spTree>
    <p:extLst>
      <p:ext uri="{BB962C8B-B14F-4D97-AF65-F5344CB8AC3E}">
        <p14:creationId xmlns:p14="http://schemas.microsoft.com/office/powerpoint/2010/main" val="33766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12/5/22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12/5/22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12/5/22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12/5/22</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rW79ZwDPKsY?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D8OxdGV_7lo?feature=oembed" TargetMode="Externa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ideo" Target="https://www.youtube.com/embed/Qj7GmeSAxXo?feature=oembed"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1200</a:t>
            </a:r>
          </a:p>
        </p:txBody>
      </p:sp>
      <p:sp>
        <p:nvSpPr>
          <p:cNvPr id="3" name="Subtitle 2"/>
          <p:cNvSpPr>
            <a:spLocks noGrp="1"/>
          </p:cNvSpPr>
          <p:nvPr>
            <p:ph type="subTitle" idx="1"/>
          </p:nvPr>
        </p:nvSpPr>
        <p:spPr>
          <a:xfrm>
            <a:off x="1322921" y="3509028"/>
            <a:ext cx="6498159" cy="916641"/>
          </a:xfrm>
        </p:spPr>
        <p:txBody>
          <a:bodyPr>
            <a:normAutofit lnSpcReduction="10000"/>
          </a:bodyPr>
          <a:lstStyle/>
          <a:p>
            <a:r>
              <a:rPr lang="en-US" dirty="0"/>
              <a:t>Lecture 4</a:t>
            </a:r>
          </a:p>
          <a:p>
            <a:endParaRPr lang="en-US" dirty="0"/>
          </a:p>
          <a:p>
            <a:r>
              <a:rPr lang="en-US" dirty="0"/>
              <a:t>Mental Disorders</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What is A Mental Disorder</a:t>
            </a:r>
          </a:p>
        </p:txBody>
      </p:sp>
      <p:pic>
        <p:nvPicPr>
          <p:cNvPr id="2" name="Online Media 1" descr="18. What Happens When Things Go Wrong: Mental Illness, Part I">
            <a:hlinkClick r:id="" action="ppaction://media"/>
            <a:extLst>
              <a:ext uri="{FF2B5EF4-FFF2-40B4-BE49-F238E27FC236}">
                <a16:creationId xmlns:a16="http://schemas.microsoft.com/office/drawing/2014/main" id="{AB9AE16E-7EA7-2AE9-5D8A-3E8B738D018D}"/>
              </a:ext>
            </a:extLst>
          </p:cNvPr>
          <p:cNvPicPr>
            <a:picLocks noRot="1" noChangeAspect="1"/>
          </p:cNvPicPr>
          <p:nvPr>
            <a:videoFile r:link="rId1"/>
          </p:nvPr>
        </p:nvPicPr>
        <p:blipFill>
          <a:blip r:embed="rId4"/>
          <a:stretch>
            <a:fillRect/>
          </a:stretch>
        </p:blipFill>
        <p:spPr>
          <a:xfrm>
            <a:off x="1920782" y="2281122"/>
            <a:ext cx="5302435" cy="2995876"/>
          </a:xfrm>
          <a:prstGeom prst="rect">
            <a:avLst/>
          </a:prstGeom>
        </p:spPr>
      </p:pic>
    </p:spTree>
    <p:extLst>
      <p:ext uri="{BB962C8B-B14F-4D97-AF65-F5344CB8AC3E}">
        <p14:creationId xmlns:p14="http://schemas.microsoft.com/office/powerpoint/2010/main" val="394864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Definitions</a:t>
            </a:r>
          </a:p>
        </p:txBody>
      </p:sp>
      <p:sp>
        <p:nvSpPr>
          <p:cNvPr id="9" name="TextBox 8"/>
          <p:cNvSpPr txBox="1"/>
          <p:nvPr/>
        </p:nvSpPr>
        <p:spPr>
          <a:xfrm>
            <a:off x="995027" y="1344275"/>
            <a:ext cx="717019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I was taught and I taught students for many years until recently…</a:t>
            </a:r>
          </a:p>
          <a:p>
            <a:pPr marL="285750" indent="-285750">
              <a:buFont typeface="Arial" panose="020B0604020202020204" pitchFamily="34" charset="0"/>
              <a:buChar char="•"/>
            </a:pPr>
            <a:endParaRPr lang="en-US" dirty="0"/>
          </a:p>
          <a:p>
            <a:pPr algn="ctr"/>
            <a:r>
              <a:rPr lang="en-US" dirty="0"/>
              <a:t>A mental disorder is atypical, disturbing, unjustified and maladaptive.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Your book says….</a:t>
            </a:r>
          </a:p>
          <a:p>
            <a:pPr marL="285750" indent="-285750">
              <a:buFont typeface="Arial" panose="020B0604020202020204" pitchFamily="34" charset="0"/>
              <a:buChar char="•"/>
            </a:pPr>
            <a:endParaRPr lang="en-US" dirty="0"/>
          </a:p>
          <a:p>
            <a:pPr algn="ctr"/>
            <a:r>
              <a:rPr lang="en-US" dirty="0"/>
              <a:t>A persistent disturbance or dysfunction in behavior, thoughts, or emotions that causes significant distress or impairment.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Nolen-Hoeksema says…</a:t>
            </a:r>
          </a:p>
          <a:p>
            <a:pPr marL="285750" indent="-285750">
              <a:buFont typeface="Arial" panose="020B0604020202020204" pitchFamily="34" charset="0"/>
              <a:buChar char="•"/>
            </a:pPr>
            <a:endParaRPr lang="en-US" dirty="0"/>
          </a:p>
          <a:p>
            <a:pPr algn="ctr"/>
            <a:r>
              <a:rPr lang="en-US" dirty="0"/>
              <a:t>Subjective judgement about whether a person's symptoms meet behavioral or emotional criteria. Criteria have to do with abnormality, and/or whether the individual or others around them are distressed, dysfunctional or deviant.</a:t>
            </a:r>
          </a:p>
        </p:txBody>
      </p:sp>
    </p:spTree>
    <p:extLst>
      <p:ext uri="{BB962C8B-B14F-4D97-AF65-F5344CB8AC3E}">
        <p14:creationId xmlns:p14="http://schemas.microsoft.com/office/powerpoint/2010/main" val="323488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Definitional Issues</a:t>
            </a:r>
          </a:p>
        </p:txBody>
      </p:sp>
      <p:sp>
        <p:nvSpPr>
          <p:cNvPr id="9" name="TextBox 8"/>
          <p:cNvSpPr txBox="1"/>
          <p:nvPr/>
        </p:nvSpPr>
        <p:spPr>
          <a:xfrm>
            <a:off x="995027" y="1344275"/>
            <a:ext cx="7170196" cy="4524315"/>
          </a:xfrm>
          <a:prstGeom prst="rect">
            <a:avLst/>
          </a:prstGeom>
          <a:noFill/>
        </p:spPr>
        <p:txBody>
          <a:bodyPr wrap="square" rtlCol="0">
            <a:spAutoFit/>
          </a:bodyPr>
          <a:lstStyle/>
          <a:p>
            <a:pPr marL="285750" indent="-285750">
              <a:buFont typeface="Arial" panose="020B0604020202020204" pitchFamily="34" charset="0"/>
              <a:buChar char="•"/>
            </a:pPr>
            <a:r>
              <a:rPr lang="en-US" dirty="0"/>
              <a:t>Subjective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Non-biological or physiological.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Not precise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Different over time and between people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function of culture, gender and/or social context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Abnormality???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 what’s the issue? </a:t>
            </a:r>
          </a:p>
          <a:p>
            <a:pPr marL="285750" indent="-285750">
              <a:buFont typeface="Arial" panose="020B0604020202020204" pitchFamily="34" charset="0"/>
              <a:buChar char="•"/>
            </a:pPr>
            <a:endParaRPr lang="en-US" dirty="0"/>
          </a:p>
          <a:p>
            <a:pPr algn="ctr"/>
            <a:r>
              <a:rPr lang="en-US" dirty="0"/>
              <a:t>The definition of mental disorder is NOT operational!</a:t>
            </a:r>
          </a:p>
        </p:txBody>
      </p:sp>
    </p:spTree>
    <p:extLst>
      <p:ext uri="{BB962C8B-B14F-4D97-AF65-F5344CB8AC3E}">
        <p14:creationId xmlns:p14="http://schemas.microsoft.com/office/powerpoint/2010/main" val="3947257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err="1"/>
              <a:t>Operationism</a:t>
            </a:r>
            <a:r>
              <a:rPr lang="en-US" sz="2800" dirty="0"/>
              <a:t> Reminder</a:t>
            </a:r>
          </a:p>
        </p:txBody>
      </p:sp>
      <p:sp>
        <p:nvSpPr>
          <p:cNvPr id="9" name="TextBox 8"/>
          <p:cNvSpPr txBox="1"/>
          <p:nvPr/>
        </p:nvSpPr>
        <p:spPr>
          <a:xfrm>
            <a:off x="995027" y="1344275"/>
            <a:ext cx="7170196" cy="4524315"/>
          </a:xfrm>
          <a:prstGeom prst="rect">
            <a:avLst/>
          </a:prstGeom>
          <a:noFill/>
        </p:spPr>
        <p:txBody>
          <a:bodyPr wrap="square" rtlCol="0">
            <a:spAutoFit/>
          </a:bodyPr>
          <a:lstStyle/>
          <a:p>
            <a:pPr marL="285750" indent="-285750">
              <a:buFont typeface="Arial" panose="020B0604020202020204" pitchFamily="34" charset="0"/>
              <a:buChar char="•"/>
            </a:pPr>
            <a:r>
              <a:rPr lang="en-US" dirty="0"/>
              <a:t>What something is, is given by the technical definition of it (method 3).</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make up technical definitions. They have 4 features:</a:t>
            </a:r>
          </a:p>
          <a:p>
            <a:pPr marL="800100" lvl="1" indent="-342900">
              <a:buFont typeface="+mj-lt"/>
              <a:buAutoNum type="arabicPeriod"/>
            </a:pPr>
            <a:r>
              <a:rPr lang="en-US" dirty="0"/>
              <a:t>Clear</a:t>
            </a:r>
          </a:p>
          <a:p>
            <a:pPr marL="800100" lvl="1" indent="-342900">
              <a:buFont typeface="+mj-lt"/>
              <a:buAutoNum type="arabicPeriod"/>
            </a:pPr>
            <a:r>
              <a:rPr lang="en-US" dirty="0"/>
              <a:t>Unique</a:t>
            </a:r>
          </a:p>
          <a:p>
            <a:pPr marL="800100" lvl="1" indent="-342900">
              <a:buFont typeface="+mj-lt"/>
              <a:buAutoNum type="arabicPeriod"/>
            </a:pPr>
            <a:r>
              <a:rPr lang="en-US" dirty="0"/>
              <a:t>Public &amp; shared</a:t>
            </a:r>
          </a:p>
          <a:p>
            <a:pPr marL="800100" lvl="1" indent="-342900">
              <a:buFont typeface="+mj-lt"/>
              <a:buAutoNum type="arabicPeriod"/>
            </a:pPr>
            <a:r>
              <a:rPr lang="en-US" dirty="0"/>
              <a:t>Fairly stable over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example…we are not interested in water, that is not technically defined. We make up H2O and define it technically.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are not interested in intelligence, that is not technically defined. We make up IQ or g and define it technically.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15283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So What?</a:t>
            </a:r>
          </a:p>
        </p:txBody>
      </p:sp>
      <p:pic>
        <p:nvPicPr>
          <p:cNvPr id="2" name="Online Media 1" descr="Rosenhan- Being Sane In Insane Places">
            <a:hlinkClick r:id="" action="ppaction://media"/>
            <a:extLst>
              <a:ext uri="{FF2B5EF4-FFF2-40B4-BE49-F238E27FC236}">
                <a16:creationId xmlns:a16="http://schemas.microsoft.com/office/drawing/2014/main" id="{BC497E61-8194-FA02-BA20-8E3EC5900172}"/>
              </a:ext>
            </a:extLst>
          </p:cNvPr>
          <p:cNvPicPr>
            <a:picLocks noRot="1" noChangeAspect="1"/>
          </p:cNvPicPr>
          <p:nvPr>
            <a:videoFile r:link="rId1"/>
          </p:nvPr>
        </p:nvPicPr>
        <p:blipFill>
          <a:blip r:embed="rId4"/>
          <a:stretch>
            <a:fillRect/>
          </a:stretch>
        </p:blipFill>
        <p:spPr>
          <a:xfrm>
            <a:off x="2071868" y="2016425"/>
            <a:ext cx="5588422" cy="3157459"/>
          </a:xfrm>
          <a:prstGeom prst="rect">
            <a:avLst/>
          </a:prstGeom>
        </p:spPr>
      </p:pic>
    </p:spTree>
    <p:extLst>
      <p:ext uri="{BB962C8B-B14F-4D97-AF65-F5344CB8AC3E}">
        <p14:creationId xmlns:p14="http://schemas.microsoft.com/office/powerpoint/2010/main" val="39106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Problem</a:t>
            </a:r>
          </a:p>
        </p:txBody>
      </p:sp>
      <p:sp>
        <p:nvSpPr>
          <p:cNvPr id="9" name="TextBox 8"/>
          <p:cNvSpPr txBox="1"/>
          <p:nvPr/>
        </p:nvSpPr>
        <p:spPr>
          <a:xfrm>
            <a:off x="1180032" y="1762255"/>
            <a:ext cx="7170196" cy="3416320"/>
          </a:xfrm>
          <a:prstGeom prst="rect">
            <a:avLst/>
          </a:prstGeom>
          <a:noFill/>
        </p:spPr>
        <p:txBody>
          <a:bodyPr wrap="square" rtlCol="0">
            <a:spAutoFit/>
          </a:bodyPr>
          <a:lstStyle/>
          <a:p>
            <a:pPr marL="285750" indent="-285750">
              <a:buFont typeface="Arial" panose="020B0604020202020204" pitchFamily="34" charset="0"/>
              <a:buChar char="•"/>
            </a:pPr>
            <a:r>
              <a:rPr lang="en-US" dirty="0"/>
              <a:t>“Diagnosis” was not really diagnosis; it was merely a form of “labelling”.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“Diagnosis” was highly subjective.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Psychiatrists could be easily duped.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Psychotropic drugs could be legally prescribed when patients were not ill or suffering from a real disorder or disease.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26648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Response</a:t>
            </a:r>
          </a:p>
        </p:txBody>
      </p:sp>
      <p:sp>
        <p:nvSpPr>
          <p:cNvPr id="9" name="TextBox 8"/>
          <p:cNvSpPr txBox="1"/>
          <p:nvPr/>
        </p:nvSpPr>
        <p:spPr>
          <a:xfrm>
            <a:off x="1180032" y="1762255"/>
            <a:ext cx="7170196" cy="4247317"/>
          </a:xfrm>
          <a:prstGeom prst="rect">
            <a:avLst/>
          </a:prstGeom>
          <a:noFill/>
        </p:spPr>
        <p:txBody>
          <a:bodyPr wrap="square" rtlCol="0">
            <a:spAutoFit/>
          </a:bodyPr>
          <a:lstStyle/>
          <a:p>
            <a:pPr marL="285750" indent="-285750">
              <a:buFont typeface="Arial" panose="020B0604020202020204" pitchFamily="34" charset="0"/>
              <a:buChar char="•"/>
            </a:pPr>
            <a:r>
              <a:rPr lang="en-US" dirty="0"/>
              <a:t>DSM….</a:t>
            </a:r>
            <a:r>
              <a:rPr lang="en-US" dirty="0" err="1"/>
              <a:t>Operationism</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Gives the perception of objectivity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Gives the impression that “diagnosis” is medical.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Instantiates the “medical model” as the basis for diagnosis and treatment of MENTAL ILLNESSES.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Provides health insurers with a seemingly objective basis for compensation.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Establishes psychiatry as a fully justified medical specialty.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350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Medical Model</a:t>
            </a:r>
          </a:p>
        </p:txBody>
      </p:sp>
      <p:graphicFrame>
        <p:nvGraphicFramePr>
          <p:cNvPr id="2" name="Table 2">
            <a:extLst>
              <a:ext uri="{FF2B5EF4-FFF2-40B4-BE49-F238E27FC236}">
                <a16:creationId xmlns:a16="http://schemas.microsoft.com/office/drawing/2014/main" id="{EA493C48-FAE9-43AB-C063-60821A7F012F}"/>
              </a:ext>
            </a:extLst>
          </p:cNvPr>
          <p:cNvGraphicFramePr>
            <a:graphicFrameLocks noGrp="1"/>
          </p:cNvGraphicFramePr>
          <p:nvPr>
            <p:extLst>
              <p:ext uri="{D42A27DB-BD31-4B8C-83A1-F6EECF244321}">
                <p14:modId xmlns:p14="http://schemas.microsoft.com/office/powerpoint/2010/main" val="3923257227"/>
              </p:ext>
            </p:extLst>
          </p:nvPr>
        </p:nvGraphicFramePr>
        <p:xfrm>
          <a:off x="804336" y="1303637"/>
          <a:ext cx="7535325" cy="2687320"/>
        </p:xfrm>
        <a:graphic>
          <a:graphicData uri="http://schemas.openxmlformats.org/drawingml/2006/table">
            <a:tbl>
              <a:tblPr firstRow="1" bandRow="1">
                <a:tableStyleId>{5C22544A-7EE6-4342-B048-85BDC9FD1C3A}</a:tableStyleId>
              </a:tblPr>
              <a:tblGrid>
                <a:gridCol w="1863730">
                  <a:extLst>
                    <a:ext uri="{9D8B030D-6E8A-4147-A177-3AD203B41FA5}">
                      <a16:colId xmlns:a16="http://schemas.microsoft.com/office/drawing/2014/main" val="1070916403"/>
                    </a:ext>
                  </a:extLst>
                </a:gridCol>
                <a:gridCol w="2129742">
                  <a:extLst>
                    <a:ext uri="{9D8B030D-6E8A-4147-A177-3AD203B41FA5}">
                      <a16:colId xmlns:a16="http://schemas.microsoft.com/office/drawing/2014/main" val="3750544511"/>
                    </a:ext>
                  </a:extLst>
                </a:gridCol>
                <a:gridCol w="1736202">
                  <a:extLst>
                    <a:ext uri="{9D8B030D-6E8A-4147-A177-3AD203B41FA5}">
                      <a16:colId xmlns:a16="http://schemas.microsoft.com/office/drawing/2014/main" val="821886656"/>
                    </a:ext>
                  </a:extLst>
                </a:gridCol>
                <a:gridCol w="1805651">
                  <a:extLst>
                    <a:ext uri="{9D8B030D-6E8A-4147-A177-3AD203B41FA5}">
                      <a16:colId xmlns:a16="http://schemas.microsoft.com/office/drawing/2014/main" val="1040246620"/>
                    </a:ext>
                  </a:extLst>
                </a:gridCol>
              </a:tblGrid>
              <a:tr h="370840">
                <a:tc>
                  <a:txBody>
                    <a:bodyPr/>
                    <a:lstStyle/>
                    <a:p>
                      <a:pPr algn="ctr"/>
                      <a:r>
                        <a:rPr lang="en-US" dirty="0"/>
                        <a:t>Cause</a:t>
                      </a:r>
                    </a:p>
                  </a:txBody>
                  <a:tcPr/>
                </a:tc>
                <a:tc>
                  <a:txBody>
                    <a:bodyPr/>
                    <a:lstStyle/>
                    <a:p>
                      <a:pPr algn="ctr"/>
                      <a:r>
                        <a:rPr lang="en-US" dirty="0"/>
                        <a:t>Condition</a:t>
                      </a:r>
                    </a:p>
                  </a:txBody>
                  <a:tcPr/>
                </a:tc>
                <a:tc>
                  <a:txBody>
                    <a:bodyPr/>
                    <a:lstStyle/>
                    <a:p>
                      <a:pPr algn="ctr"/>
                      <a:r>
                        <a:rPr lang="en-US" dirty="0"/>
                        <a:t>Symptoms</a:t>
                      </a:r>
                    </a:p>
                  </a:txBody>
                  <a:tcPr/>
                </a:tc>
                <a:tc>
                  <a:txBody>
                    <a:bodyPr/>
                    <a:lstStyle/>
                    <a:p>
                      <a:pPr algn="ctr"/>
                      <a:r>
                        <a:rPr lang="en-US" dirty="0"/>
                        <a:t>Treatment</a:t>
                      </a:r>
                    </a:p>
                  </a:txBody>
                  <a:tcPr/>
                </a:tc>
                <a:extLst>
                  <a:ext uri="{0D108BD9-81ED-4DB2-BD59-A6C34878D82A}">
                    <a16:rowId xmlns:a16="http://schemas.microsoft.com/office/drawing/2014/main" val="48345873"/>
                  </a:ext>
                </a:extLst>
              </a:tr>
              <a:tr h="370840">
                <a:tc>
                  <a:txBody>
                    <a:bodyPr/>
                    <a:lstStyle/>
                    <a:p>
                      <a:pPr algn="ctr"/>
                      <a:endParaRPr lang="en-US" sz="800" dirty="0"/>
                    </a:p>
                    <a:p>
                      <a:pPr algn="ctr"/>
                      <a:r>
                        <a:rPr lang="en-US" dirty="0"/>
                        <a:t>Biological</a:t>
                      </a:r>
                    </a:p>
                    <a:p>
                      <a:pPr algn="ctr"/>
                      <a:endParaRPr lang="en-US" dirty="0"/>
                    </a:p>
                  </a:txBody>
                  <a:tcPr anchor="ctr"/>
                </a:tc>
                <a:tc>
                  <a:txBody>
                    <a:bodyPr/>
                    <a:lstStyle/>
                    <a:p>
                      <a:pPr algn="ctr"/>
                      <a:endParaRPr lang="en-US" dirty="0"/>
                    </a:p>
                  </a:txBody>
                  <a:tcPr/>
                </a:tc>
                <a:tc>
                  <a:txBody>
                    <a:bodyPr/>
                    <a:lstStyle/>
                    <a:p>
                      <a:pPr algn="ctr"/>
                      <a:endParaRPr lang="en-US" sz="800" dirty="0"/>
                    </a:p>
                    <a:p>
                      <a:pPr algn="ctr"/>
                      <a:r>
                        <a:rPr lang="en-US" dirty="0"/>
                        <a:t>Biological</a:t>
                      </a:r>
                    </a:p>
                  </a:txBody>
                  <a:tcPr/>
                </a:tc>
                <a:tc>
                  <a:txBody>
                    <a:bodyPr/>
                    <a:lstStyle/>
                    <a:p>
                      <a:pPr algn="ctr"/>
                      <a:r>
                        <a:rPr lang="en-US" dirty="0"/>
                        <a:t>Drugs/surgery</a:t>
                      </a:r>
                    </a:p>
                  </a:txBody>
                  <a:tcPr/>
                </a:tc>
                <a:extLst>
                  <a:ext uri="{0D108BD9-81ED-4DB2-BD59-A6C34878D82A}">
                    <a16:rowId xmlns:a16="http://schemas.microsoft.com/office/drawing/2014/main" val="1156258211"/>
                  </a:ext>
                </a:extLst>
              </a:tr>
              <a:tr h="370840">
                <a:tc>
                  <a:txBody>
                    <a:bodyPr/>
                    <a:lstStyle/>
                    <a:p>
                      <a:pPr algn="ctr"/>
                      <a:endParaRPr lang="en-US" dirty="0"/>
                    </a:p>
                    <a:p>
                      <a:pPr algn="ctr"/>
                      <a:r>
                        <a:rPr lang="en-US" dirty="0"/>
                        <a:t>Psychological</a:t>
                      </a:r>
                    </a:p>
                    <a:p>
                      <a:pPr algn="ctr"/>
                      <a:endParaRPr lang="en-US" dirty="0"/>
                    </a:p>
                  </a:txBody>
                  <a:tcPr anchor="ctr"/>
                </a:tc>
                <a:tc>
                  <a:txBody>
                    <a:bodyPr/>
                    <a:lstStyle/>
                    <a:p>
                      <a:pPr algn="ctr"/>
                      <a:endParaRPr lang="en-US" dirty="0"/>
                    </a:p>
                    <a:p>
                      <a:pPr algn="ctr"/>
                      <a:r>
                        <a:rPr lang="en-US" dirty="0"/>
                        <a:t>Disease/Illness</a:t>
                      </a:r>
                    </a:p>
                  </a:txBody>
                  <a:tcPr/>
                </a:tc>
                <a:tc>
                  <a:txBody>
                    <a:bodyPr/>
                    <a:lstStyle/>
                    <a:p>
                      <a:pPr algn="ctr"/>
                      <a:endParaRPr lang="en-US" dirty="0"/>
                    </a:p>
                    <a:p>
                      <a:pPr algn="ctr"/>
                      <a:r>
                        <a:rPr lang="en-US" dirty="0"/>
                        <a:t>Psychological</a:t>
                      </a:r>
                    </a:p>
                  </a:txBody>
                  <a:tcPr/>
                </a:tc>
                <a:tc>
                  <a:txBody>
                    <a:bodyPr/>
                    <a:lstStyle/>
                    <a:p>
                      <a:pPr algn="ctr"/>
                      <a:endParaRPr lang="en-US" dirty="0"/>
                    </a:p>
                    <a:p>
                      <a:pPr algn="ctr"/>
                      <a:r>
                        <a:rPr lang="en-US" dirty="0"/>
                        <a:t>Therapy</a:t>
                      </a:r>
                    </a:p>
                  </a:txBody>
                  <a:tcPr/>
                </a:tc>
                <a:extLst>
                  <a:ext uri="{0D108BD9-81ED-4DB2-BD59-A6C34878D82A}">
                    <a16:rowId xmlns:a16="http://schemas.microsoft.com/office/drawing/2014/main" val="1134958474"/>
                  </a:ext>
                </a:extLst>
              </a:tr>
              <a:tr h="370840">
                <a:tc>
                  <a:txBody>
                    <a:bodyPr/>
                    <a:lstStyle/>
                    <a:p>
                      <a:pPr algn="ctr"/>
                      <a:r>
                        <a:rPr lang="en-US" dirty="0"/>
                        <a:t>Social</a:t>
                      </a:r>
                    </a:p>
                  </a:txBody>
                  <a:tcPr anchor="ctr"/>
                </a:tc>
                <a:tc>
                  <a:txBody>
                    <a:bodyPr/>
                    <a:lstStyle/>
                    <a:p>
                      <a:pPr algn="ctr"/>
                      <a:endParaRPr lang="en-US" dirty="0"/>
                    </a:p>
                  </a:txBody>
                  <a:tcPr/>
                </a:tc>
                <a:tc>
                  <a:txBody>
                    <a:bodyPr/>
                    <a:lstStyle/>
                    <a:p>
                      <a:pPr algn="ctr"/>
                      <a:r>
                        <a:rPr lang="en-US" dirty="0"/>
                        <a:t>Social</a:t>
                      </a:r>
                    </a:p>
                  </a:txBody>
                  <a:tcPr anchor="ctr"/>
                </a:tc>
                <a:tc>
                  <a:txBody>
                    <a:bodyPr/>
                    <a:lstStyle/>
                    <a:p>
                      <a:pPr algn="ctr"/>
                      <a:r>
                        <a:rPr lang="en-US" dirty="0"/>
                        <a:t>Lifestyle modification</a:t>
                      </a:r>
                    </a:p>
                  </a:txBody>
                  <a:tcPr/>
                </a:tc>
                <a:extLst>
                  <a:ext uri="{0D108BD9-81ED-4DB2-BD59-A6C34878D82A}">
                    <a16:rowId xmlns:a16="http://schemas.microsoft.com/office/drawing/2014/main" val="3430045814"/>
                  </a:ext>
                </a:extLst>
              </a:tr>
            </a:tbl>
          </a:graphicData>
        </a:graphic>
      </p:graphicFrame>
      <p:cxnSp>
        <p:nvCxnSpPr>
          <p:cNvPr id="4" name="Straight Arrow Connector 3">
            <a:extLst>
              <a:ext uri="{FF2B5EF4-FFF2-40B4-BE49-F238E27FC236}">
                <a16:creationId xmlns:a16="http://schemas.microsoft.com/office/drawing/2014/main" id="{199960E3-EF41-ADAD-FECC-59A796EC48F0}"/>
              </a:ext>
            </a:extLst>
          </p:cNvPr>
          <p:cNvCxnSpPr/>
          <p:nvPr/>
        </p:nvCxnSpPr>
        <p:spPr>
          <a:xfrm>
            <a:off x="2391289" y="2020632"/>
            <a:ext cx="532436" cy="6250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383185DD-C6B9-B043-10CD-6A06F4EB1AD4}"/>
              </a:ext>
            </a:extLst>
          </p:cNvPr>
          <p:cNvCxnSpPr>
            <a:cxnSpLocks/>
          </p:cNvCxnSpPr>
          <p:nvPr/>
        </p:nvCxnSpPr>
        <p:spPr>
          <a:xfrm flipV="1">
            <a:off x="2391289" y="2962270"/>
            <a:ext cx="532436" cy="5566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7279811B-A241-2913-FA04-0559E76FA46D}"/>
              </a:ext>
            </a:extLst>
          </p:cNvPr>
          <p:cNvCxnSpPr>
            <a:cxnSpLocks/>
          </p:cNvCxnSpPr>
          <p:nvPr/>
        </p:nvCxnSpPr>
        <p:spPr>
          <a:xfrm>
            <a:off x="2576484" y="2861842"/>
            <a:ext cx="34724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F998539-5112-59CF-C884-5FE0EB789692}"/>
              </a:ext>
            </a:extLst>
          </p:cNvPr>
          <p:cNvCxnSpPr>
            <a:cxnSpLocks/>
          </p:cNvCxnSpPr>
          <p:nvPr/>
        </p:nvCxnSpPr>
        <p:spPr>
          <a:xfrm>
            <a:off x="4602657" y="3021168"/>
            <a:ext cx="640057" cy="6250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3170527-F187-0AC2-2F10-C6D95B8712AB}"/>
              </a:ext>
            </a:extLst>
          </p:cNvPr>
          <p:cNvCxnSpPr>
            <a:cxnSpLocks/>
          </p:cNvCxnSpPr>
          <p:nvPr/>
        </p:nvCxnSpPr>
        <p:spPr>
          <a:xfrm flipV="1">
            <a:off x="4580125" y="2025541"/>
            <a:ext cx="512736" cy="697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7967A4E8-93E5-5C4D-47EC-7196DA122085}"/>
              </a:ext>
            </a:extLst>
          </p:cNvPr>
          <p:cNvCxnSpPr>
            <a:cxnSpLocks/>
          </p:cNvCxnSpPr>
          <p:nvPr/>
        </p:nvCxnSpPr>
        <p:spPr>
          <a:xfrm>
            <a:off x="4571998" y="2873417"/>
            <a:ext cx="32002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aphicFrame>
        <p:nvGraphicFramePr>
          <p:cNvPr id="20" name="Table 2">
            <a:extLst>
              <a:ext uri="{FF2B5EF4-FFF2-40B4-BE49-F238E27FC236}">
                <a16:creationId xmlns:a16="http://schemas.microsoft.com/office/drawing/2014/main" id="{ACF82D32-45D7-BFB6-4EC7-00270F834908}"/>
              </a:ext>
            </a:extLst>
          </p:cNvPr>
          <p:cNvGraphicFramePr>
            <a:graphicFrameLocks noGrp="1"/>
          </p:cNvGraphicFramePr>
          <p:nvPr>
            <p:extLst>
              <p:ext uri="{D42A27DB-BD31-4B8C-83A1-F6EECF244321}">
                <p14:modId xmlns:p14="http://schemas.microsoft.com/office/powerpoint/2010/main" val="1183326943"/>
              </p:ext>
            </p:extLst>
          </p:nvPr>
        </p:nvGraphicFramePr>
        <p:xfrm>
          <a:off x="804337" y="4029409"/>
          <a:ext cx="7535325" cy="2296160"/>
        </p:xfrm>
        <a:graphic>
          <a:graphicData uri="http://schemas.openxmlformats.org/drawingml/2006/table">
            <a:tbl>
              <a:tblPr firstRow="1" bandRow="1">
                <a:tableStyleId>{5C22544A-7EE6-4342-B048-85BDC9FD1C3A}</a:tableStyleId>
              </a:tblPr>
              <a:tblGrid>
                <a:gridCol w="1863730">
                  <a:extLst>
                    <a:ext uri="{9D8B030D-6E8A-4147-A177-3AD203B41FA5}">
                      <a16:colId xmlns:a16="http://schemas.microsoft.com/office/drawing/2014/main" val="1070916403"/>
                    </a:ext>
                  </a:extLst>
                </a:gridCol>
                <a:gridCol w="2129742">
                  <a:extLst>
                    <a:ext uri="{9D8B030D-6E8A-4147-A177-3AD203B41FA5}">
                      <a16:colId xmlns:a16="http://schemas.microsoft.com/office/drawing/2014/main" val="3750544511"/>
                    </a:ext>
                  </a:extLst>
                </a:gridCol>
                <a:gridCol w="1736202">
                  <a:extLst>
                    <a:ext uri="{9D8B030D-6E8A-4147-A177-3AD203B41FA5}">
                      <a16:colId xmlns:a16="http://schemas.microsoft.com/office/drawing/2014/main" val="821886656"/>
                    </a:ext>
                  </a:extLst>
                </a:gridCol>
                <a:gridCol w="1805651">
                  <a:extLst>
                    <a:ext uri="{9D8B030D-6E8A-4147-A177-3AD203B41FA5}">
                      <a16:colId xmlns:a16="http://schemas.microsoft.com/office/drawing/2014/main" val="1040246620"/>
                    </a:ext>
                  </a:extLst>
                </a:gridCol>
              </a:tblGrid>
              <a:tr h="370840">
                <a:tc>
                  <a:txBody>
                    <a:bodyPr/>
                    <a:lstStyle/>
                    <a:p>
                      <a:pPr algn="ctr"/>
                      <a:r>
                        <a:rPr lang="en-US" dirty="0"/>
                        <a:t>Cause</a:t>
                      </a:r>
                    </a:p>
                  </a:txBody>
                  <a:tcPr/>
                </a:tc>
                <a:tc>
                  <a:txBody>
                    <a:bodyPr/>
                    <a:lstStyle/>
                    <a:p>
                      <a:pPr algn="ctr"/>
                      <a:r>
                        <a:rPr lang="en-US" dirty="0"/>
                        <a:t>Condition</a:t>
                      </a:r>
                    </a:p>
                  </a:txBody>
                  <a:tcPr/>
                </a:tc>
                <a:tc>
                  <a:txBody>
                    <a:bodyPr/>
                    <a:lstStyle/>
                    <a:p>
                      <a:pPr algn="ctr"/>
                      <a:r>
                        <a:rPr lang="en-US" dirty="0"/>
                        <a:t>Symptoms</a:t>
                      </a:r>
                    </a:p>
                  </a:txBody>
                  <a:tcPr/>
                </a:tc>
                <a:tc>
                  <a:txBody>
                    <a:bodyPr/>
                    <a:lstStyle/>
                    <a:p>
                      <a:pPr algn="ctr"/>
                      <a:r>
                        <a:rPr lang="en-US" dirty="0"/>
                        <a:t>Treatment</a:t>
                      </a:r>
                    </a:p>
                  </a:txBody>
                  <a:tcPr/>
                </a:tc>
                <a:extLst>
                  <a:ext uri="{0D108BD9-81ED-4DB2-BD59-A6C34878D82A}">
                    <a16:rowId xmlns:a16="http://schemas.microsoft.com/office/drawing/2014/main" val="48345873"/>
                  </a:ext>
                </a:extLst>
              </a:tr>
              <a:tr h="370840">
                <a:tc>
                  <a:txBody>
                    <a:bodyPr/>
                    <a:lstStyle/>
                    <a:p>
                      <a:pPr algn="ctr"/>
                      <a:r>
                        <a:rPr lang="en-US" dirty="0"/>
                        <a:t>High BP</a:t>
                      </a:r>
                    </a:p>
                    <a:p>
                      <a:pPr algn="ctr"/>
                      <a:endParaRPr lang="en-US" dirty="0"/>
                    </a:p>
                  </a:txBody>
                  <a:tcPr anchor="ctr"/>
                </a:tc>
                <a:tc>
                  <a:txBody>
                    <a:bodyPr/>
                    <a:lstStyle/>
                    <a:p>
                      <a:pPr algn="ctr"/>
                      <a:endParaRPr lang="en-US" dirty="0"/>
                    </a:p>
                  </a:txBody>
                  <a:tcPr/>
                </a:tc>
                <a:tc>
                  <a:txBody>
                    <a:bodyPr/>
                    <a:lstStyle/>
                    <a:p>
                      <a:pPr algn="ctr"/>
                      <a:endParaRPr lang="en-US" sz="800" dirty="0"/>
                    </a:p>
                    <a:p>
                      <a:pPr algn="ctr"/>
                      <a:r>
                        <a:rPr lang="en-US" dirty="0"/>
                        <a:t>Chest pain</a:t>
                      </a:r>
                    </a:p>
                  </a:txBody>
                  <a:tcPr/>
                </a:tc>
                <a:tc>
                  <a:txBody>
                    <a:bodyPr/>
                    <a:lstStyle/>
                    <a:p>
                      <a:pPr algn="ctr"/>
                      <a:r>
                        <a:rPr lang="en-US" dirty="0"/>
                        <a:t>Drugs</a:t>
                      </a:r>
                    </a:p>
                  </a:txBody>
                  <a:tcPr/>
                </a:tc>
                <a:extLst>
                  <a:ext uri="{0D108BD9-81ED-4DB2-BD59-A6C34878D82A}">
                    <a16:rowId xmlns:a16="http://schemas.microsoft.com/office/drawing/2014/main" val="1156258211"/>
                  </a:ext>
                </a:extLst>
              </a:tr>
              <a:tr h="370840">
                <a:tc>
                  <a:txBody>
                    <a:bodyPr/>
                    <a:lstStyle/>
                    <a:p>
                      <a:pPr algn="ctr"/>
                      <a:endParaRPr lang="en-US" dirty="0"/>
                    </a:p>
                    <a:p>
                      <a:pPr algn="ctr"/>
                      <a:r>
                        <a:rPr lang="en-US" dirty="0"/>
                        <a:t>Anxiety</a:t>
                      </a:r>
                    </a:p>
                    <a:p>
                      <a:pPr algn="ctr"/>
                      <a:endParaRPr lang="en-US" dirty="0"/>
                    </a:p>
                  </a:txBody>
                  <a:tcPr anchor="ctr"/>
                </a:tc>
                <a:tc>
                  <a:txBody>
                    <a:bodyPr/>
                    <a:lstStyle/>
                    <a:p>
                      <a:pPr algn="ctr"/>
                      <a:endParaRPr lang="en-US" dirty="0"/>
                    </a:p>
                    <a:p>
                      <a:pPr algn="ctr"/>
                      <a:r>
                        <a:rPr lang="en-US" dirty="0"/>
                        <a:t>Heart disease</a:t>
                      </a:r>
                    </a:p>
                  </a:txBody>
                  <a:tcPr/>
                </a:tc>
                <a:tc>
                  <a:txBody>
                    <a:bodyPr/>
                    <a:lstStyle/>
                    <a:p>
                      <a:pPr algn="ctr"/>
                      <a:endParaRPr lang="en-US" dirty="0"/>
                    </a:p>
                    <a:p>
                      <a:pPr algn="ctr"/>
                      <a:r>
                        <a:rPr lang="en-US" dirty="0"/>
                        <a:t>Fear</a:t>
                      </a:r>
                    </a:p>
                  </a:txBody>
                  <a:tcPr/>
                </a:tc>
                <a:tc>
                  <a:txBody>
                    <a:bodyPr/>
                    <a:lstStyle/>
                    <a:p>
                      <a:pPr algn="ctr"/>
                      <a:endParaRPr lang="en-US" dirty="0"/>
                    </a:p>
                    <a:p>
                      <a:pPr algn="ctr"/>
                      <a:r>
                        <a:rPr lang="en-US" dirty="0"/>
                        <a:t>Counselling</a:t>
                      </a:r>
                    </a:p>
                  </a:txBody>
                  <a:tcPr/>
                </a:tc>
                <a:extLst>
                  <a:ext uri="{0D108BD9-81ED-4DB2-BD59-A6C34878D82A}">
                    <a16:rowId xmlns:a16="http://schemas.microsoft.com/office/drawing/2014/main" val="1134958474"/>
                  </a:ext>
                </a:extLst>
              </a:tr>
              <a:tr h="370840">
                <a:tc>
                  <a:txBody>
                    <a:bodyPr/>
                    <a:lstStyle/>
                    <a:p>
                      <a:pPr algn="ctr"/>
                      <a:r>
                        <a:rPr lang="en-US" dirty="0"/>
                        <a:t>Stress at work</a:t>
                      </a:r>
                    </a:p>
                  </a:txBody>
                  <a:tcPr anchor="ctr"/>
                </a:tc>
                <a:tc>
                  <a:txBody>
                    <a:bodyPr/>
                    <a:lstStyle/>
                    <a:p>
                      <a:pPr algn="ctr"/>
                      <a:endParaRPr lang="en-US" dirty="0"/>
                    </a:p>
                  </a:txBody>
                  <a:tcPr/>
                </a:tc>
                <a:tc>
                  <a:txBody>
                    <a:bodyPr/>
                    <a:lstStyle/>
                    <a:p>
                      <a:pPr algn="ctr"/>
                      <a:r>
                        <a:rPr lang="en-US" dirty="0"/>
                        <a:t>Withdrawal</a:t>
                      </a:r>
                    </a:p>
                  </a:txBody>
                  <a:tcPr anchor="ctr"/>
                </a:tc>
                <a:tc>
                  <a:txBody>
                    <a:bodyPr/>
                    <a:lstStyle/>
                    <a:p>
                      <a:pPr algn="ctr"/>
                      <a:r>
                        <a:rPr lang="en-US" dirty="0"/>
                        <a:t>Change job</a:t>
                      </a:r>
                    </a:p>
                  </a:txBody>
                  <a:tcPr/>
                </a:tc>
                <a:extLst>
                  <a:ext uri="{0D108BD9-81ED-4DB2-BD59-A6C34878D82A}">
                    <a16:rowId xmlns:a16="http://schemas.microsoft.com/office/drawing/2014/main" val="3430045814"/>
                  </a:ext>
                </a:extLst>
              </a:tr>
            </a:tbl>
          </a:graphicData>
        </a:graphic>
      </p:graphicFrame>
    </p:spTree>
    <p:extLst>
      <p:ext uri="{BB962C8B-B14F-4D97-AF65-F5344CB8AC3E}">
        <p14:creationId xmlns:p14="http://schemas.microsoft.com/office/powerpoint/2010/main" val="1046114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Medical Model: Depression</a:t>
            </a:r>
          </a:p>
        </p:txBody>
      </p:sp>
      <p:graphicFrame>
        <p:nvGraphicFramePr>
          <p:cNvPr id="2" name="Table 2">
            <a:extLst>
              <a:ext uri="{FF2B5EF4-FFF2-40B4-BE49-F238E27FC236}">
                <a16:creationId xmlns:a16="http://schemas.microsoft.com/office/drawing/2014/main" id="{EA493C48-FAE9-43AB-C063-60821A7F012F}"/>
              </a:ext>
            </a:extLst>
          </p:cNvPr>
          <p:cNvGraphicFramePr>
            <a:graphicFrameLocks noGrp="1"/>
          </p:cNvGraphicFramePr>
          <p:nvPr/>
        </p:nvGraphicFramePr>
        <p:xfrm>
          <a:off x="804336" y="1303637"/>
          <a:ext cx="7535325" cy="2687320"/>
        </p:xfrm>
        <a:graphic>
          <a:graphicData uri="http://schemas.openxmlformats.org/drawingml/2006/table">
            <a:tbl>
              <a:tblPr firstRow="1" bandRow="1">
                <a:tableStyleId>{5C22544A-7EE6-4342-B048-85BDC9FD1C3A}</a:tableStyleId>
              </a:tblPr>
              <a:tblGrid>
                <a:gridCol w="1863730">
                  <a:extLst>
                    <a:ext uri="{9D8B030D-6E8A-4147-A177-3AD203B41FA5}">
                      <a16:colId xmlns:a16="http://schemas.microsoft.com/office/drawing/2014/main" val="1070916403"/>
                    </a:ext>
                  </a:extLst>
                </a:gridCol>
                <a:gridCol w="2129742">
                  <a:extLst>
                    <a:ext uri="{9D8B030D-6E8A-4147-A177-3AD203B41FA5}">
                      <a16:colId xmlns:a16="http://schemas.microsoft.com/office/drawing/2014/main" val="3750544511"/>
                    </a:ext>
                  </a:extLst>
                </a:gridCol>
                <a:gridCol w="1736202">
                  <a:extLst>
                    <a:ext uri="{9D8B030D-6E8A-4147-A177-3AD203B41FA5}">
                      <a16:colId xmlns:a16="http://schemas.microsoft.com/office/drawing/2014/main" val="821886656"/>
                    </a:ext>
                  </a:extLst>
                </a:gridCol>
                <a:gridCol w="1805651">
                  <a:extLst>
                    <a:ext uri="{9D8B030D-6E8A-4147-A177-3AD203B41FA5}">
                      <a16:colId xmlns:a16="http://schemas.microsoft.com/office/drawing/2014/main" val="1040246620"/>
                    </a:ext>
                  </a:extLst>
                </a:gridCol>
              </a:tblGrid>
              <a:tr h="370840">
                <a:tc>
                  <a:txBody>
                    <a:bodyPr/>
                    <a:lstStyle/>
                    <a:p>
                      <a:pPr algn="ctr"/>
                      <a:r>
                        <a:rPr lang="en-US" dirty="0"/>
                        <a:t>Cause</a:t>
                      </a:r>
                    </a:p>
                  </a:txBody>
                  <a:tcPr/>
                </a:tc>
                <a:tc>
                  <a:txBody>
                    <a:bodyPr/>
                    <a:lstStyle/>
                    <a:p>
                      <a:pPr algn="ctr"/>
                      <a:r>
                        <a:rPr lang="en-US" dirty="0"/>
                        <a:t>Condition</a:t>
                      </a:r>
                    </a:p>
                  </a:txBody>
                  <a:tcPr/>
                </a:tc>
                <a:tc>
                  <a:txBody>
                    <a:bodyPr/>
                    <a:lstStyle/>
                    <a:p>
                      <a:pPr algn="ctr"/>
                      <a:r>
                        <a:rPr lang="en-US" dirty="0"/>
                        <a:t>Symptoms</a:t>
                      </a:r>
                    </a:p>
                  </a:txBody>
                  <a:tcPr/>
                </a:tc>
                <a:tc>
                  <a:txBody>
                    <a:bodyPr/>
                    <a:lstStyle/>
                    <a:p>
                      <a:pPr algn="ctr"/>
                      <a:r>
                        <a:rPr lang="en-US" dirty="0"/>
                        <a:t>Treatment</a:t>
                      </a:r>
                    </a:p>
                  </a:txBody>
                  <a:tcPr/>
                </a:tc>
                <a:extLst>
                  <a:ext uri="{0D108BD9-81ED-4DB2-BD59-A6C34878D82A}">
                    <a16:rowId xmlns:a16="http://schemas.microsoft.com/office/drawing/2014/main" val="48345873"/>
                  </a:ext>
                </a:extLst>
              </a:tr>
              <a:tr h="370840">
                <a:tc>
                  <a:txBody>
                    <a:bodyPr/>
                    <a:lstStyle/>
                    <a:p>
                      <a:pPr algn="ctr"/>
                      <a:endParaRPr lang="en-US" sz="800" dirty="0"/>
                    </a:p>
                    <a:p>
                      <a:pPr algn="ctr"/>
                      <a:r>
                        <a:rPr lang="en-US" dirty="0"/>
                        <a:t>Biological</a:t>
                      </a:r>
                    </a:p>
                    <a:p>
                      <a:pPr algn="ctr"/>
                      <a:endParaRPr lang="en-US" dirty="0"/>
                    </a:p>
                  </a:txBody>
                  <a:tcPr anchor="ctr"/>
                </a:tc>
                <a:tc>
                  <a:txBody>
                    <a:bodyPr/>
                    <a:lstStyle/>
                    <a:p>
                      <a:pPr algn="ctr"/>
                      <a:endParaRPr lang="en-US" dirty="0"/>
                    </a:p>
                  </a:txBody>
                  <a:tcPr/>
                </a:tc>
                <a:tc>
                  <a:txBody>
                    <a:bodyPr/>
                    <a:lstStyle/>
                    <a:p>
                      <a:pPr algn="ctr"/>
                      <a:endParaRPr lang="en-US" sz="800" dirty="0"/>
                    </a:p>
                    <a:p>
                      <a:pPr algn="ctr"/>
                      <a:r>
                        <a:rPr lang="en-US" dirty="0"/>
                        <a:t>Biological</a:t>
                      </a:r>
                    </a:p>
                  </a:txBody>
                  <a:tcPr/>
                </a:tc>
                <a:tc>
                  <a:txBody>
                    <a:bodyPr/>
                    <a:lstStyle/>
                    <a:p>
                      <a:pPr algn="ctr"/>
                      <a:r>
                        <a:rPr lang="en-US" dirty="0"/>
                        <a:t>Drugs/surgery</a:t>
                      </a:r>
                    </a:p>
                  </a:txBody>
                  <a:tcPr/>
                </a:tc>
                <a:extLst>
                  <a:ext uri="{0D108BD9-81ED-4DB2-BD59-A6C34878D82A}">
                    <a16:rowId xmlns:a16="http://schemas.microsoft.com/office/drawing/2014/main" val="1156258211"/>
                  </a:ext>
                </a:extLst>
              </a:tr>
              <a:tr h="370840">
                <a:tc>
                  <a:txBody>
                    <a:bodyPr/>
                    <a:lstStyle/>
                    <a:p>
                      <a:pPr algn="ctr"/>
                      <a:endParaRPr lang="en-US" dirty="0"/>
                    </a:p>
                    <a:p>
                      <a:pPr algn="ctr"/>
                      <a:r>
                        <a:rPr lang="en-US" dirty="0"/>
                        <a:t>Psychological</a:t>
                      </a:r>
                    </a:p>
                    <a:p>
                      <a:pPr algn="ctr"/>
                      <a:endParaRPr lang="en-US" dirty="0"/>
                    </a:p>
                  </a:txBody>
                  <a:tcPr anchor="ctr"/>
                </a:tc>
                <a:tc>
                  <a:txBody>
                    <a:bodyPr/>
                    <a:lstStyle/>
                    <a:p>
                      <a:pPr algn="ctr"/>
                      <a:endParaRPr lang="en-US" dirty="0"/>
                    </a:p>
                    <a:p>
                      <a:pPr algn="ctr"/>
                      <a:r>
                        <a:rPr lang="en-US" dirty="0"/>
                        <a:t>Disease/Illness</a:t>
                      </a:r>
                    </a:p>
                  </a:txBody>
                  <a:tcPr/>
                </a:tc>
                <a:tc>
                  <a:txBody>
                    <a:bodyPr/>
                    <a:lstStyle/>
                    <a:p>
                      <a:pPr algn="ctr"/>
                      <a:endParaRPr lang="en-US" dirty="0"/>
                    </a:p>
                    <a:p>
                      <a:pPr algn="ctr"/>
                      <a:r>
                        <a:rPr lang="en-US" dirty="0"/>
                        <a:t>Psychological</a:t>
                      </a:r>
                    </a:p>
                  </a:txBody>
                  <a:tcPr/>
                </a:tc>
                <a:tc>
                  <a:txBody>
                    <a:bodyPr/>
                    <a:lstStyle/>
                    <a:p>
                      <a:pPr algn="ctr"/>
                      <a:endParaRPr lang="en-US" dirty="0"/>
                    </a:p>
                    <a:p>
                      <a:pPr algn="ctr"/>
                      <a:r>
                        <a:rPr lang="en-US" dirty="0"/>
                        <a:t>Therapy</a:t>
                      </a:r>
                    </a:p>
                  </a:txBody>
                  <a:tcPr/>
                </a:tc>
                <a:extLst>
                  <a:ext uri="{0D108BD9-81ED-4DB2-BD59-A6C34878D82A}">
                    <a16:rowId xmlns:a16="http://schemas.microsoft.com/office/drawing/2014/main" val="1134958474"/>
                  </a:ext>
                </a:extLst>
              </a:tr>
              <a:tr h="370840">
                <a:tc>
                  <a:txBody>
                    <a:bodyPr/>
                    <a:lstStyle/>
                    <a:p>
                      <a:pPr algn="ctr"/>
                      <a:r>
                        <a:rPr lang="en-US" dirty="0"/>
                        <a:t>Social</a:t>
                      </a:r>
                    </a:p>
                  </a:txBody>
                  <a:tcPr anchor="ctr"/>
                </a:tc>
                <a:tc>
                  <a:txBody>
                    <a:bodyPr/>
                    <a:lstStyle/>
                    <a:p>
                      <a:pPr algn="ctr"/>
                      <a:endParaRPr lang="en-US" dirty="0"/>
                    </a:p>
                  </a:txBody>
                  <a:tcPr/>
                </a:tc>
                <a:tc>
                  <a:txBody>
                    <a:bodyPr/>
                    <a:lstStyle/>
                    <a:p>
                      <a:pPr algn="ctr"/>
                      <a:r>
                        <a:rPr lang="en-US" dirty="0"/>
                        <a:t>Social</a:t>
                      </a:r>
                    </a:p>
                  </a:txBody>
                  <a:tcPr anchor="ctr"/>
                </a:tc>
                <a:tc>
                  <a:txBody>
                    <a:bodyPr/>
                    <a:lstStyle/>
                    <a:p>
                      <a:pPr algn="ctr"/>
                      <a:r>
                        <a:rPr lang="en-US" dirty="0"/>
                        <a:t>Lifestyle modification</a:t>
                      </a:r>
                    </a:p>
                  </a:txBody>
                  <a:tcPr/>
                </a:tc>
                <a:extLst>
                  <a:ext uri="{0D108BD9-81ED-4DB2-BD59-A6C34878D82A}">
                    <a16:rowId xmlns:a16="http://schemas.microsoft.com/office/drawing/2014/main" val="3430045814"/>
                  </a:ext>
                </a:extLst>
              </a:tr>
            </a:tbl>
          </a:graphicData>
        </a:graphic>
      </p:graphicFrame>
      <p:cxnSp>
        <p:nvCxnSpPr>
          <p:cNvPr id="4" name="Straight Arrow Connector 3">
            <a:extLst>
              <a:ext uri="{FF2B5EF4-FFF2-40B4-BE49-F238E27FC236}">
                <a16:creationId xmlns:a16="http://schemas.microsoft.com/office/drawing/2014/main" id="{199960E3-EF41-ADAD-FECC-59A796EC48F0}"/>
              </a:ext>
            </a:extLst>
          </p:cNvPr>
          <p:cNvCxnSpPr/>
          <p:nvPr/>
        </p:nvCxnSpPr>
        <p:spPr>
          <a:xfrm>
            <a:off x="2391289" y="2020632"/>
            <a:ext cx="532436" cy="6250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383185DD-C6B9-B043-10CD-6A06F4EB1AD4}"/>
              </a:ext>
            </a:extLst>
          </p:cNvPr>
          <p:cNvCxnSpPr>
            <a:cxnSpLocks/>
          </p:cNvCxnSpPr>
          <p:nvPr/>
        </p:nvCxnSpPr>
        <p:spPr>
          <a:xfrm flipV="1">
            <a:off x="2391289" y="3030697"/>
            <a:ext cx="532436" cy="5566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7279811B-A241-2913-FA04-0559E76FA46D}"/>
              </a:ext>
            </a:extLst>
          </p:cNvPr>
          <p:cNvCxnSpPr>
            <a:cxnSpLocks/>
          </p:cNvCxnSpPr>
          <p:nvPr/>
        </p:nvCxnSpPr>
        <p:spPr>
          <a:xfrm>
            <a:off x="2576484" y="2873587"/>
            <a:ext cx="34724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F998539-5112-59CF-C884-5FE0EB789692}"/>
              </a:ext>
            </a:extLst>
          </p:cNvPr>
          <p:cNvCxnSpPr>
            <a:cxnSpLocks/>
          </p:cNvCxnSpPr>
          <p:nvPr/>
        </p:nvCxnSpPr>
        <p:spPr>
          <a:xfrm>
            <a:off x="4580125" y="2962270"/>
            <a:ext cx="640057" cy="6250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3170527-F187-0AC2-2F10-C6D95B8712AB}"/>
              </a:ext>
            </a:extLst>
          </p:cNvPr>
          <p:cNvCxnSpPr>
            <a:cxnSpLocks/>
          </p:cNvCxnSpPr>
          <p:nvPr/>
        </p:nvCxnSpPr>
        <p:spPr>
          <a:xfrm flipV="1">
            <a:off x="4580125" y="2025541"/>
            <a:ext cx="512736" cy="697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7967A4E8-93E5-5C4D-47EC-7196DA122085}"/>
              </a:ext>
            </a:extLst>
          </p:cNvPr>
          <p:cNvCxnSpPr>
            <a:cxnSpLocks/>
          </p:cNvCxnSpPr>
          <p:nvPr/>
        </p:nvCxnSpPr>
        <p:spPr>
          <a:xfrm>
            <a:off x="4572000" y="2876481"/>
            <a:ext cx="32002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aphicFrame>
        <p:nvGraphicFramePr>
          <p:cNvPr id="20" name="Table 2">
            <a:extLst>
              <a:ext uri="{FF2B5EF4-FFF2-40B4-BE49-F238E27FC236}">
                <a16:creationId xmlns:a16="http://schemas.microsoft.com/office/drawing/2014/main" id="{ACF82D32-45D7-BFB6-4EC7-00270F834908}"/>
              </a:ext>
            </a:extLst>
          </p:cNvPr>
          <p:cNvGraphicFramePr>
            <a:graphicFrameLocks noGrp="1"/>
          </p:cNvGraphicFramePr>
          <p:nvPr>
            <p:extLst>
              <p:ext uri="{D42A27DB-BD31-4B8C-83A1-F6EECF244321}">
                <p14:modId xmlns:p14="http://schemas.microsoft.com/office/powerpoint/2010/main" val="444327651"/>
              </p:ext>
            </p:extLst>
          </p:nvPr>
        </p:nvGraphicFramePr>
        <p:xfrm>
          <a:off x="804337" y="4029409"/>
          <a:ext cx="7535325" cy="2504440"/>
        </p:xfrm>
        <a:graphic>
          <a:graphicData uri="http://schemas.openxmlformats.org/drawingml/2006/table">
            <a:tbl>
              <a:tblPr firstRow="1" bandRow="1">
                <a:tableStyleId>{5C22544A-7EE6-4342-B048-85BDC9FD1C3A}</a:tableStyleId>
              </a:tblPr>
              <a:tblGrid>
                <a:gridCol w="1863730">
                  <a:extLst>
                    <a:ext uri="{9D8B030D-6E8A-4147-A177-3AD203B41FA5}">
                      <a16:colId xmlns:a16="http://schemas.microsoft.com/office/drawing/2014/main" val="1070916403"/>
                    </a:ext>
                  </a:extLst>
                </a:gridCol>
                <a:gridCol w="2129742">
                  <a:extLst>
                    <a:ext uri="{9D8B030D-6E8A-4147-A177-3AD203B41FA5}">
                      <a16:colId xmlns:a16="http://schemas.microsoft.com/office/drawing/2014/main" val="3750544511"/>
                    </a:ext>
                  </a:extLst>
                </a:gridCol>
                <a:gridCol w="1736202">
                  <a:extLst>
                    <a:ext uri="{9D8B030D-6E8A-4147-A177-3AD203B41FA5}">
                      <a16:colId xmlns:a16="http://schemas.microsoft.com/office/drawing/2014/main" val="821886656"/>
                    </a:ext>
                  </a:extLst>
                </a:gridCol>
                <a:gridCol w="1805651">
                  <a:extLst>
                    <a:ext uri="{9D8B030D-6E8A-4147-A177-3AD203B41FA5}">
                      <a16:colId xmlns:a16="http://schemas.microsoft.com/office/drawing/2014/main" val="1040246620"/>
                    </a:ext>
                  </a:extLst>
                </a:gridCol>
              </a:tblGrid>
              <a:tr h="370840">
                <a:tc>
                  <a:txBody>
                    <a:bodyPr/>
                    <a:lstStyle/>
                    <a:p>
                      <a:pPr algn="ctr"/>
                      <a:r>
                        <a:rPr lang="en-US" dirty="0"/>
                        <a:t>Cause</a:t>
                      </a:r>
                    </a:p>
                  </a:txBody>
                  <a:tcPr/>
                </a:tc>
                <a:tc>
                  <a:txBody>
                    <a:bodyPr/>
                    <a:lstStyle/>
                    <a:p>
                      <a:pPr algn="ctr"/>
                      <a:r>
                        <a:rPr lang="en-US" dirty="0"/>
                        <a:t>Condition</a:t>
                      </a:r>
                    </a:p>
                  </a:txBody>
                  <a:tcPr/>
                </a:tc>
                <a:tc>
                  <a:txBody>
                    <a:bodyPr/>
                    <a:lstStyle/>
                    <a:p>
                      <a:pPr algn="ctr"/>
                      <a:r>
                        <a:rPr lang="en-US" dirty="0"/>
                        <a:t>Symptoms</a:t>
                      </a:r>
                    </a:p>
                  </a:txBody>
                  <a:tcPr/>
                </a:tc>
                <a:tc>
                  <a:txBody>
                    <a:bodyPr/>
                    <a:lstStyle/>
                    <a:p>
                      <a:pPr algn="ctr"/>
                      <a:r>
                        <a:rPr lang="en-US" dirty="0"/>
                        <a:t>Treatment</a:t>
                      </a:r>
                    </a:p>
                  </a:txBody>
                  <a:tcPr/>
                </a:tc>
                <a:extLst>
                  <a:ext uri="{0D108BD9-81ED-4DB2-BD59-A6C34878D82A}">
                    <a16:rowId xmlns:a16="http://schemas.microsoft.com/office/drawing/2014/main" val="48345873"/>
                  </a:ext>
                </a:extLst>
              </a:tr>
              <a:tr h="370840">
                <a:tc>
                  <a:txBody>
                    <a:bodyPr/>
                    <a:lstStyle/>
                    <a:p>
                      <a:pPr algn="ctr"/>
                      <a:endParaRPr lang="en-US" sz="1400" dirty="0"/>
                    </a:p>
                    <a:p>
                      <a:pPr algn="ctr"/>
                      <a:r>
                        <a:rPr lang="en-US" sz="1400" dirty="0"/>
                        <a:t>Neurotransmitters</a:t>
                      </a:r>
                    </a:p>
                    <a:p>
                      <a:pPr algn="ctr"/>
                      <a:endParaRPr lang="en-US" dirty="0"/>
                    </a:p>
                  </a:txBody>
                  <a:tcPr anchor="ctr"/>
                </a:tc>
                <a:tc>
                  <a:txBody>
                    <a:bodyPr/>
                    <a:lstStyle/>
                    <a:p>
                      <a:pPr algn="ctr"/>
                      <a:endParaRPr lang="en-US" dirty="0"/>
                    </a:p>
                  </a:txBody>
                  <a:tcPr/>
                </a:tc>
                <a:tc>
                  <a:txBody>
                    <a:bodyPr/>
                    <a:lstStyle/>
                    <a:p>
                      <a:pPr algn="ctr"/>
                      <a:endParaRPr lang="en-US" sz="800" dirty="0"/>
                    </a:p>
                    <a:p>
                      <a:pPr algn="ctr"/>
                      <a:r>
                        <a:rPr lang="en-US" dirty="0"/>
                        <a:t>Insomnia</a:t>
                      </a:r>
                    </a:p>
                  </a:txBody>
                  <a:tcPr/>
                </a:tc>
                <a:tc>
                  <a:txBody>
                    <a:bodyPr/>
                    <a:lstStyle/>
                    <a:p>
                      <a:pPr algn="ctr"/>
                      <a:endParaRPr lang="en-US" sz="800" dirty="0"/>
                    </a:p>
                    <a:p>
                      <a:pPr algn="ctr"/>
                      <a:r>
                        <a:rPr lang="en-US" dirty="0"/>
                        <a:t>Drugs</a:t>
                      </a:r>
                    </a:p>
                  </a:txBody>
                  <a:tcPr/>
                </a:tc>
                <a:extLst>
                  <a:ext uri="{0D108BD9-81ED-4DB2-BD59-A6C34878D82A}">
                    <a16:rowId xmlns:a16="http://schemas.microsoft.com/office/drawing/2014/main" val="1156258211"/>
                  </a:ext>
                </a:extLst>
              </a:tr>
              <a:tr h="370840">
                <a:tc>
                  <a:txBody>
                    <a:bodyPr/>
                    <a:lstStyle/>
                    <a:p>
                      <a:pPr algn="ctr"/>
                      <a:r>
                        <a:rPr lang="en-US" dirty="0"/>
                        <a:t>Feelings of worthlessness</a:t>
                      </a:r>
                    </a:p>
                  </a:txBody>
                  <a:tcPr anchor="ctr"/>
                </a:tc>
                <a:tc>
                  <a:txBody>
                    <a:bodyPr/>
                    <a:lstStyle/>
                    <a:p>
                      <a:pPr algn="ctr"/>
                      <a:endParaRPr lang="en-US" sz="800" dirty="0"/>
                    </a:p>
                    <a:p>
                      <a:pPr algn="ctr"/>
                      <a:r>
                        <a:rPr lang="en-US" dirty="0"/>
                        <a:t>Depression</a:t>
                      </a:r>
                    </a:p>
                  </a:txBody>
                  <a:tcPr/>
                </a:tc>
                <a:tc>
                  <a:txBody>
                    <a:bodyPr/>
                    <a:lstStyle/>
                    <a:p>
                      <a:pPr algn="ctr"/>
                      <a:endParaRPr lang="en-US" sz="800" dirty="0"/>
                    </a:p>
                    <a:p>
                      <a:pPr algn="ctr"/>
                      <a:r>
                        <a:rPr lang="en-US" dirty="0"/>
                        <a:t>Guilt</a:t>
                      </a:r>
                    </a:p>
                  </a:txBody>
                  <a:tcPr/>
                </a:tc>
                <a:tc>
                  <a:txBody>
                    <a:bodyPr/>
                    <a:lstStyle/>
                    <a:p>
                      <a:pPr algn="ctr"/>
                      <a:endParaRPr lang="en-US" sz="800" dirty="0"/>
                    </a:p>
                    <a:p>
                      <a:pPr algn="ctr"/>
                      <a:r>
                        <a:rPr lang="en-US" dirty="0"/>
                        <a:t>Counselling</a:t>
                      </a:r>
                    </a:p>
                  </a:txBody>
                  <a:tcPr/>
                </a:tc>
                <a:extLst>
                  <a:ext uri="{0D108BD9-81ED-4DB2-BD59-A6C34878D82A}">
                    <a16:rowId xmlns:a16="http://schemas.microsoft.com/office/drawing/2014/main" val="1134958474"/>
                  </a:ext>
                </a:extLst>
              </a:tr>
              <a:tr h="370840">
                <a:tc>
                  <a:txBody>
                    <a:bodyPr/>
                    <a:lstStyle/>
                    <a:p>
                      <a:pPr algn="ctr"/>
                      <a:endParaRPr lang="en-US" sz="1000" dirty="0"/>
                    </a:p>
                    <a:p>
                      <a:pPr algn="ctr"/>
                      <a:r>
                        <a:rPr lang="en-US" dirty="0"/>
                        <a:t>Loss of job</a:t>
                      </a:r>
                    </a:p>
                    <a:p>
                      <a:pPr algn="ctr"/>
                      <a:endParaRPr lang="en-US" sz="1200" dirty="0"/>
                    </a:p>
                  </a:txBody>
                  <a:tcPr anchor="ctr"/>
                </a:tc>
                <a:tc>
                  <a:txBody>
                    <a:bodyPr/>
                    <a:lstStyle/>
                    <a:p>
                      <a:pPr algn="ctr"/>
                      <a:endParaRPr lang="en-US" dirty="0"/>
                    </a:p>
                  </a:txBody>
                  <a:tcPr anchor="ctr"/>
                </a:tc>
                <a:tc>
                  <a:txBody>
                    <a:bodyPr/>
                    <a:lstStyle/>
                    <a:p>
                      <a:pPr algn="ctr"/>
                      <a:endParaRPr lang="en-US" sz="800" dirty="0"/>
                    </a:p>
                    <a:p>
                      <a:pPr algn="ctr"/>
                      <a:r>
                        <a:rPr lang="en-US" dirty="0"/>
                        <a:t>Withdrawal</a:t>
                      </a:r>
                    </a:p>
                  </a:txBody>
                  <a:tcPr anchor="ctr"/>
                </a:tc>
                <a:tc>
                  <a:txBody>
                    <a:bodyPr/>
                    <a:lstStyle/>
                    <a:p>
                      <a:pPr algn="ctr"/>
                      <a:endParaRPr lang="en-US" sz="800" dirty="0"/>
                    </a:p>
                    <a:p>
                      <a:pPr algn="ctr"/>
                      <a:r>
                        <a:rPr lang="en-US" dirty="0"/>
                        <a:t>Change job</a:t>
                      </a:r>
                    </a:p>
                  </a:txBody>
                  <a:tcPr anchor="ctr"/>
                </a:tc>
                <a:extLst>
                  <a:ext uri="{0D108BD9-81ED-4DB2-BD59-A6C34878D82A}">
                    <a16:rowId xmlns:a16="http://schemas.microsoft.com/office/drawing/2014/main" val="3430045814"/>
                  </a:ext>
                </a:extLst>
              </a:tr>
            </a:tbl>
          </a:graphicData>
        </a:graphic>
      </p:graphicFrame>
    </p:spTree>
    <p:extLst>
      <p:ext uri="{BB962C8B-B14F-4D97-AF65-F5344CB8AC3E}">
        <p14:creationId xmlns:p14="http://schemas.microsoft.com/office/powerpoint/2010/main" val="3385874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You!</a:t>
            </a:r>
          </a:p>
        </p:txBody>
      </p:sp>
      <p:sp>
        <p:nvSpPr>
          <p:cNvPr id="9" name="TextBox 8"/>
          <p:cNvSpPr txBox="1"/>
          <p:nvPr/>
        </p:nvSpPr>
        <p:spPr>
          <a:xfrm>
            <a:off x="1180032" y="1762255"/>
            <a:ext cx="7170196" cy="2585323"/>
          </a:xfrm>
          <a:prstGeom prst="rect">
            <a:avLst/>
          </a:prstGeom>
          <a:noFill/>
        </p:spPr>
        <p:txBody>
          <a:bodyPr wrap="square" rtlCol="0">
            <a:spAutoFit/>
          </a:bodyPr>
          <a:lstStyle/>
          <a:p>
            <a:pPr marL="285750" indent="-285750">
              <a:buFont typeface="Arial" panose="020B0604020202020204" pitchFamily="34" charset="0"/>
              <a:buChar char="•"/>
            </a:pPr>
            <a:r>
              <a:rPr lang="en-US" dirty="0"/>
              <a:t>All of this is why…</a:t>
            </a:r>
          </a:p>
          <a:p>
            <a:pPr marL="285750" indent="-285750">
              <a:buFont typeface="Arial" panose="020B0604020202020204" pitchFamily="34" charset="0"/>
              <a:buChar char="•"/>
            </a:pPr>
            <a:endParaRPr lang="en-US" dirty="0"/>
          </a:p>
          <a:p>
            <a:pPr algn="ctr"/>
            <a:r>
              <a:rPr lang="en-US" dirty="0"/>
              <a:t>YOU THINK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Mental disorders are illnesses related to abnormal brain function and that they can be treated with medication.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Now let's look at the problem with this…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08467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2">
            <a:extLst>
              <a:ext uri="{FF2B5EF4-FFF2-40B4-BE49-F238E27FC236}">
                <a16:creationId xmlns:a16="http://schemas.microsoft.com/office/drawing/2014/main" id="{A5ED1423-FF2A-567C-4D65-D3D2BBD15232}"/>
              </a:ext>
            </a:extLst>
          </p:cNvPr>
          <p:cNvGraphicFramePr>
            <a:graphicFrameLocks noGrp="1"/>
          </p:cNvGraphicFramePr>
          <p:nvPr>
            <p:extLst>
              <p:ext uri="{D42A27DB-BD31-4B8C-83A1-F6EECF244321}">
                <p14:modId xmlns:p14="http://schemas.microsoft.com/office/powerpoint/2010/main" val="2386415953"/>
              </p:ext>
            </p:extLst>
          </p:nvPr>
        </p:nvGraphicFramePr>
        <p:xfrm>
          <a:off x="814903" y="1438257"/>
          <a:ext cx="7535325" cy="2296160"/>
        </p:xfrm>
        <a:graphic>
          <a:graphicData uri="http://schemas.openxmlformats.org/drawingml/2006/table">
            <a:tbl>
              <a:tblPr firstRow="1" bandRow="1">
                <a:tableStyleId>{5C22544A-7EE6-4342-B048-85BDC9FD1C3A}</a:tableStyleId>
              </a:tblPr>
              <a:tblGrid>
                <a:gridCol w="1863730">
                  <a:extLst>
                    <a:ext uri="{9D8B030D-6E8A-4147-A177-3AD203B41FA5}">
                      <a16:colId xmlns:a16="http://schemas.microsoft.com/office/drawing/2014/main" val="1070916403"/>
                    </a:ext>
                  </a:extLst>
                </a:gridCol>
                <a:gridCol w="2129742">
                  <a:extLst>
                    <a:ext uri="{9D8B030D-6E8A-4147-A177-3AD203B41FA5}">
                      <a16:colId xmlns:a16="http://schemas.microsoft.com/office/drawing/2014/main" val="3750544511"/>
                    </a:ext>
                  </a:extLst>
                </a:gridCol>
                <a:gridCol w="1736202">
                  <a:extLst>
                    <a:ext uri="{9D8B030D-6E8A-4147-A177-3AD203B41FA5}">
                      <a16:colId xmlns:a16="http://schemas.microsoft.com/office/drawing/2014/main" val="821886656"/>
                    </a:ext>
                  </a:extLst>
                </a:gridCol>
                <a:gridCol w="1805651">
                  <a:extLst>
                    <a:ext uri="{9D8B030D-6E8A-4147-A177-3AD203B41FA5}">
                      <a16:colId xmlns:a16="http://schemas.microsoft.com/office/drawing/2014/main" val="1040246620"/>
                    </a:ext>
                  </a:extLst>
                </a:gridCol>
              </a:tblGrid>
              <a:tr h="370840">
                <a:tc>
                  <a:txBody>
                    <a:bodyPr/>
                    <a:lstStyle/>
                    <a:p>
                      <a:pPr algn="ctr"/>
                      <a:r>
                        <a:rPr lang="en-US" dirty="0"/>
                        <a:t>Cause</a:t>
                      </a:r>
                    </a:p>
                  </a:txBody>
                  <a:tcPr/>
                </a:tc>
                <a:tc>
                  <a:txBody>
                    <a:bodyPr/>
                    <a:lstStyle/>
                    <a:p>
                      <a:pPr algn="ctr"/>
                      <a:r>
                        <a:rPr lang="en-US" dirty="0"/>
                        <a:t>Condition</a:t>
                      </a:r>
                    </a:p>
                  </a:txBody>
                  <a:tcPr/>
                </a:tc>
                <a:tc>
                  <a:txBody>
                    <a:bodyPr/>
                    <a:lstStyle/>
                    <a:p>
                      <a:pPr algn="ctr"/>
                      <a:r>
                        <a:rPr lang="en-US" dirty="0"/>
                        <a:t>Symptoms</a:t>
                      </a:r>
                    </a:p>
                  </a:txBody>
                  <a:tcPr/>
                </a:tc>
                <a:tc>
                  <a:txBody>
                    <a:bodyPr/>
                    <a:lstStyle/>
                    <a:p>
                      <a:pPr algn="ctr"/>
                      <a:r>
                        <a:rPr lang="en-US" dirty="0"/>
                        <a:t>Treatment</a:t>
                      </a:r>
                    </a:p>
                  </a:txBody>
                  <a:tcPr/>
                </a:tc>
                <a:extLst>
                  <a:ext uri="{0D108BD9-81ED-4DB2-BD59-A6C34878D82A}">
                    <a16:rowId xmlns:a16="http://schemas.microsoft.com/office/drawing/2014/main" val="48345873"/>
                  </a:ext>
                </a:extLst>
              </a:tr>
              <a:tr h="370840">
                <a:tc>
                  <a:txBody>
                    <a:bodyPr/>
                    <a:lstStyle/>
                    <a:p>
                      <a:pPr algn="ctr"/>
                      <a:r>
                        <a:rPr lang="en-US" dirty="0"/>
                        <a:t>High BP</a:t>
                      </a:r>
                    </a:p>
                    <a:p>
                      <a:pPr algn="ctr"/>
                      <a:endParaRPr lang="en-US" dirty="0"/>
                    </a:p>
                  </a:txBody>
                  <a:tcPr anchor="ctr"/>
                </a:tc>
                <a:tc>
                  <a:txBody>
                    <a:bodyPr/>
                    <a:lstStyle/>
                    <a:p>
                      <a:pPr algn="ctr"/>
                      <a:endParaRPr lang="en-US" dirty="0"/>
                    </a:p>
                  </a:txBody>
                  <a:tcPr/>
                </a:tc>
                <a:tc>
                  <a:txBody>
                    <a:bodyPr/>
                    <a:lstStyle/>
                    <a:p>
                      <a:pPr algn="ctr"/>
                      <a:endParaRPr lang="en-US" sz="800" dirty="0"/>
                    </a:p>
                    <a:p>
                      <a:pPr algn="ctr"/>
                      <a:r>
                        <a:rPr lang="en-US" dirty="0"/>
                        <a:t>Chest pain</a:t>
                      </a:r>
                    </a:p>
                  </a:txBody>
                  <a:tcPr/>
                </a:tc>
                <a:tc>
                  <a:txBody>
                    <a:bodyPr/>
                    <a:lstStyle/>
                    <a:p>
                      <a:pPr algn="ctr"/>
                      <a:r>
                        <a:rPr lang="en-US" dirty="0"/>
                        <a:t>Drugs</a:t>
                      </a:r>
                    </a:p>
                  </a:txBody>
                  <a:tcPr/>
                </a:tc>
                <a:extLst>
                  <a:ext uri="{0D108BD9-81ED-4DB2-BD59-A6C34878D82A}">
                    <a16:rowId xmlns:a16="http://schemas.microsoft.com/office/drawing/2014/main" val="1156258211"/>
                  </a:ext>
                </a:extLst>
              </a:tr>
              <a:tr h="370840">
                <a:tc>
                  <a:txBody>
                    <a:bodyPr/>
                    <a:lstStyle/>
                    <a:p>
                      <a:pPr algn="ctr"/>
                      <a:endParaRPr lang="en-US" dirty="0"/>
                    </a:p>
                    <a:p>
                      <a:pPr algn="ctr"/>
                      <a:r>
                        <a:rPr lang="en-US" dirty="0"/>
                        <a:t>Anxiety</a:t>
                      </a:r>
                    </a:p>
                    <a:p>
                      <a:pPr algn="ctr"/>
                      <a:endParaRPr lang="en-US" dirty="0"/>
                    </a:p>
                  </a:txBody>
                  <a:tcPr anchor="ctr"/>
                </a:tc>
                <a:tc>
                  <a:txBody>
                    <a:bodyPr/>
                    <a:lstStyle/>
                    <a:p>
                      <a:pPr algn="ctr"/>
                      <a:endParaRPr lang="en-US" dirty="0"/>
                    </a:p>
                    <a:p>
                      <a:pPr algn="ctr"/>
                      <a:r>
                        <a:rPr lang="en-US" dirty="0"/>
                        <a:t>Heart disease</a:t>
                      </a:r>
                    </a:p>
                  </a:txBody>
                  <a:tcPr/>
                </a:tc>
                <a:tc>
                  <a:txBody>
                    <a:bodyPr/>
                    <a:lstStyle/>
                    <a:p>
                      <a:pPr algn="ctr"/>
                      <a:endParaRPr lang="en-US" dirty="0"/>
                    </a:p>
                    <a:p>
                      <a:pPr algn="ctr"/>
                      <a:r>
                        <a:rPr lang="en-US" dirty="0"/>
                        <a:t>Fear</a:t>
                      </a:r>
                    </a:p>
                  </a:txBody>
                  <a:tcPr/>
                </a:tc>
                <a:tc>
                  <a:txBody>
                    <a:bodyPr/>
                    <a:lstStyle/>
                    <a:p>
                      <a:pPr algn="ctr"/>
                      <a:endParaRPr lang="en-US" dirty="0"/>
                    </a:p>
                    <a:p>
                      <a:pPr algn="ctr"/>
                      <a:r>
                        <a:rPr lang="en-US" dirty="0"/>
                        <a:t>Counselling</a:t>
                      </a:r>
                    </a:p>
                  </a:txBody>
                  <a:tcPr/>
                </a:tc>
                <a:extLst>
                  <a:ext uri="{0D108BD9-81ED-4DB2-BD59-A6C34878D82A}">
                    <a16:rowId xmlns:a16="http://schemas.microsoft.com/office/drawing/2014/main" val="1134958474"/>
                  </a:ext>
                </a:extLst>
              </a:tr>
              <a:tr h="370840">
                <a:tc>
                  <a:txBody>
                    <a:bodyPr/>
                    <a:lstStyle/>
                    <a:p>
                      <a:pPr algn="ctr"/>
                      <a:r>
                        <a:rPr lang="en-US" dirty="0"/>
                        <a:t>Stress at work</a:t>
                      </a:r>
                    </a:p>
                  </a:txBody>
                  <a:tcPr anchor="ctr"/>
                </a:tc>
                <a:tc>
                  <a:txBody>
                    <a:bodyPr/>
                    <a:lstStyle/>
                    <a:p>
                      <a:pPr algn="ctr"/>
                      <a:endParaRPr lang="en-US" dirty="0"/>
                    </a:p>
                  </a:txBody>
                  <a:tcPr/>
                </a:tc>
                <a:tc>
                  <a:txBody>
                    <a:bodyPr/>
                    <a:lstStyle/>
                    <a:p>
                      <a:pPr algn="ctr"/>
                      <a:r>
                        <a:rPr lang="en-US" dirty="0"/>
                        <a:t>Withdrawal</a:t>
                      </a:r>
                    </a:p>
                  </a:txBody>
                  <a:tcPr anchor="ctr"/>
                </a:tc>
                <a:tc>
                  <a:txBody>
                    <a:bodyPr/>
                    <a:lstStyle/>
                    <a:p>
                      <a:pPr algn="ctr"/>
                      <a:r>
                        <a:rPr lang="en-US" dirty="0"/>
                        <a:t>Change job</a:t>
                      </a:r>
                    </a:p>
                  </a:txBody>
                  <a:tcPr/>
                </a:tc>
                <a:extLst>
                  <a:ext uri="{0D108BD9-81ED-4DB2-BD59-A6C34878D82A}">
                    <a16:rowId xmlns:a16="http://schemas.microsoft.com/office/drawing/2014/main" val="3430045814"/>
                  </a:ext>
                </a:extLst>
              </a:tr>
            </a:tbl>
          </a:graphicData>
        </a:graphic>
      </p:graphicFrame>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Medical Model: The Problem</a:t>
            </a:r>
          </a:p>
        </p:txBody>
      </p:sp>
      <p:graphicFrame>
        <p:nvGraphicFramePr>
          <p:cNvPr id="20" name="Table 2">
            <a:extLst>
              <a:ext uri="{FF2B5EF4-FFF2-40B4-BE49-F238E27FC236}">
                <a16:creationId xmlns:a16="http://schemas.microsoft.com/office/drawing/2014/main" id="{ACF82D32-45D7-BFB6-4EC7-00270F834908}"/>
              </a:ext>
            </a:extLst>
          </p:cNvPr>
          <p:cNvGraphicFramePr>
            <a:graphicFrameLocks noGrp="1"/>
          </p:cNvGraphicFramePr>
          <p:nvPr/>
        </p:nvGraphicFramePr>
        <p:xfrm>
          <a:off x="804337" y="4029409"/>
          <a:ext cx="7535325" cy="2570480"/>
        </p:xfrm>
        <a:graphic>
          <a:graphicData uri="http://schemas.openxmlformats.org/drawingml/2006/table">
            <a:tbl>
              <a:tblPr firstRow="1" bandRow="1">
                <a:tableStyleId>{5C22544A-7EE6-4342-B048-85BDC9FD1C3A}</a:tableStyleId>
              </a:tblPr>
              <a:tblGrid>
                <a:gridCol w="1863730">
                  <a:extLst>
                    <a:ext uri="{9D8B030D-6E8A-4147-A177-3AD203B41FA5}">
                      <a16:colId xmlns:a16="http://schemas.microsoft.com/office/drawing/2014/main" val="1070916403"/>
                    </a:ext>
                  </a:extLst>
                </a:gridCol>
                <a:gridCol w="2129742">
                  <a:extLst>
                    <a:ext uri="{9D8B030D-6E8A-4147-A177-3AD203B41FA5}">
                      <a16:colId xmlns:a16="http://schemas.microsoft.com/office/drawing/2014/main" val="3750544511"/>
                    </a:ext>
                  </a:extLst>
                </a:gridCol>
                <a:gridCol w="1736202">
                  <a:extLst>
                    <a:ext uri="{9D8B030D-6E8A-4147-A177-3AD203B41FA5}">
                      <a16:colId xmlns:a16="http://schemas.microsoft.com/office/drawing/2014/main" val="821886656"/>
                    </a:ext>
                  </a:extLst>
                </a:gridCol>
                <a:gridCol w="1805651">
                  <a:extLst>
                    <a:ext uri="{9D8B030D-6E8A-4147-A177-3AD203B41FA5}">
                      <a16:colId xmlns:a16="http://schemas.microsoft.com/office/drawing/2014/main" val="1040246620"/>
                    </a:ext>
                  </a:extLst>
                </a:gridCol>
              </a:tblGrid>
              <a:tr h="370840">
                <a:tc>
                  <a:txBody>
                    <a:bodyPr/>
                    <a:lstStyle/>
                    <a:p>
                      <a:pPr algn="ctr"/>
                      <a:r>
                        <a:rPr lang="en-US" dirty="0"/>
                        <a:t>Cause</a:t>
                      </a:r>
                    </a:p>
                  </a:txBody>
                  <a:tcPr/>
                </a:tc>
                <a:tc>
                  <a:txBody>
                    <a:bodyPr/>
                    <a:lstStyle/>
                    <a:p>
                      <a:pPr algn="ctr"/>
                      <a:r>
                        <a:rPr lang="en-US" dirty="0"/>
                        <a:t>Condition</a:t>
                      </a:r>
                    </a:p>
                  </a:txBody>
                  <a:tcPr/>
                </a:tc>
                <a:tc>
                  <a:txBody>
                    <a:bodyPr/>
                    <a:lstStyle/>
                    <a:p>
                      <a:pPr algn="ctr"/>
                      <a:r>
                        <a:rPr lang="en-US" dirty="0"/>
                        <a:t>Symptoms</a:t>
                      </a:r>
                    </a:p>
                  </a:txBody>
                  <a:tcPr/>
                </a:tc>
                <a:tc>
                  <a:txBody>
                    <a:bodyPr/>
                    <a:lstStyle/>
                    <a:p>
                      <a:pPr algn="ctr"/>
                      <a:r>
                        <a:rPr lang="en-US" dirty="0"/>
                        <a:t>Treatment</a:t>
                      </a:r>
                    </a:p>
                  </a:txBody>
                  <a:tcPr/>
                </a:tc>
                <a:extLst>
                  <a:ext uri="{0D108BD9-81ED-4DB2-BD59-A6C34878D82A}">
                    <a16:rowId xmlns:a16="http://schemas.microsoft.com/office/drawing/2014/main" val="48345873"/>
                  </a:ext>
                </a:extLst>
              </a:tr>
              <a:tr h="370840">
                <a:tc>
                  <a:txBody>
                    <a:bodyPr/>
                    <a:lstStyle/>
                    <a:p>
                      <a:pPr algn="ctr"/>
                      <a:r>
                        <a:rPr lang="en-US" dirty="0"/>
                        <a:t>neurotrans</a:t>
                      </a:r>
                    </a:p>
                    <a:p>
                      <a:pPr algn="ctr"/>
                      <a:endParaRPr lang="en-US" dirty="0"/>
                    </a:p>
                  </a:txBody>
                  <a:tcPr anchor="ctr"/>
                </a:tc>
                <a:tc>
                  <a:txBody>
                    <a:bodyPr/>
                    <a:lstStyle/>
                    <a:p>
                      <a:pPr algn="ctr"/>
                      <a:endParaRPr lang="en-US" dirty="0"/>
                    </a:p>
                  </a:txBody>
                  <a:tcPr/>
                </a:tc>
                <a:tc>
                  <a:txBody>
                    <a:bodyPr/>
                    <a:lstStyle/>
                    <a:p>
                      <a:pPr algn="ctr"/>
                      <a:endParaRPr lang="en-US" sz="800" dirty="0"/>
                    </a:p>
                    <a:p>
                      <a:pPr algn="ctr"/>
                      <a:r>
                        <a:rPr lang="en-US" dirty="0"/>
                        <a:t>Insomnia</a:t>
                      </a:r>
                    </a:p>
                  </a:txBody>
                  <a:tcPr/>
                </a:tc>
                <a:tc>
                  <a:txBody>
                    <a:bodyPr/>
                    <a:lstStyle/>
                    <a:p>
                      <a:pPr algn="ctr"/>
                      <a:r>
                        <a:rPr lang="en-US" dirty="0"/>
                        <a:t>Drugs</a:t>
                      </a:r>
                    </a:p>
                  </a:txBody>
                  <a:tcPr/>
                </a:tc>
                <a:extLst>
                  <a:ext uri="{0D108BD9-81ED-4DB2-BD59-A6C34878D82A}">
                    <a16:rowId xmlns:a16="http://schemas.microsoft.com/office/drawing/2014/main" val="1156258211"/>
                  </a:ext>
                </a:extLst>
              </a:tr>
              <a:tr h="370840">
                <a:tc>
                  <a:txBody>
                    <a:bodyPr/>
                    <a:lstStyle/>
                    <a:p>
                      <a:pPr algn="ctr"/>
                      <a:endParaRPr lang="en-US" dirty="0"/>
                    </a:p>
                    <a:p>
                      <a:pPr algn="ctr"/>
                      <a:r>
                        <a:rPr lang="en-US" dirty="0"/>
                        <a:t>Feelings of worthlessness</a:t>
                      </a:r>
                    </a:p>
                    <a:p>
                      <a:pPr algn="ctr"/>
                      <a:endParaRPr lang="en-US" dirty="0"/>
                    </a:p>
                  </a:txBody>
                  <a:tcPr anchor="ctr"/>
                </a:tc>
                <a:tc>
                  <a:txBody>
                    <a:bodyPr/>
                    <a:lstStyle/>
                    <a:p>
                      <a:pPr algn="ctr"/>
                      <a:endParaRPr lang="en-US" dirty="0"/>
                    </a:p>
                    <a:p>
                      <a:pPr algn="ctr"/>
                      <a:r>
                        <a:rPr lang="en-US" dirty="0"/>
                        <a:t>Depression</a:t>
                      </a:r>
                    </a:p>
                  </a:txBody>
                  <a:tcPr/>
                </a:tc>
                <a:tc>
                  <a:txBody>
                    <a:bodyPr/>
                    <a:lstStyle/>
                    <a:p>
                      <a:pPr algn="ctr"/>
                      <a:endParaRPr lang="en-US" dirty="0"/>
                    </a:p>
                    <a:p>
                      <a:pPr algn="ctr"/>
                      <a:r>
                        <a:rPr lang="en-US" dirty="0"/>
                        <a:t>Guilt</a:t>
                      </a:r>
                    </a:p>
                  </a:txBody>
                  <a:tcPr/>
                </a:tc>
                <a:tc>
                  <a:txBody>
                    <a:bodyPr/>
                    <a:lstStyle/>
                    <a:p>
                      <a:pPr algn="ctr"/>
                      <a:endParaRPr lang="en-US" dirty="0"/>
                    </a:p>
                    <a:p>
                      <a:pPr algn="ctr"/>
                      <a:r>
                        <a:rPr lang="en-US" dirty="0"/>
                        <a:t>Counselling</a:t>
                      </a:r>
                    </a:p>
                  </a:txBody>
                  <a:tcPr/>
                </a:tc>
                <a:extLst>
                  <a:ext uri="{0D108BD9-81ED-4DB2-BD59-A6C34878D82A}">
                    <a16:rowId xmlns:a16="http://schemas.microsoft.com/office/drawing/2014/main" val="1134958474"/>
                  </a:ext>
                </a:extLst>
              </a:tr>
              <a:tr h="370840">
                <a:tc>
                  <a:txBody>
                    <a:bodyPr/>
                    <a:lstStyle/>
                    <a:p>
                      <a:pPr algn="ctr"/>
                      <a:r>
                        <a:rPr lang="en-US" dirty="0"/>
                        <a:t>Loss of job</a:t>
                      </a:r>
                    </a:p>
                  </a:txBody>
                  <a:tcPr anchor="ctr"/>
                </a:tc>
                <a:tc>
                  <a:txBody>
                    <a:bodyPr/>
                    <a:lstStyle/>
                    <a:p>
                      <a:pPr algn="ctr"/>
                      <a:endParaRPr lang="en-US" dirty="0"/>
                    </a:p>
                  </a:txBody>
                  <a:tcPr/>
                </a:tc>
                <a:tc>
                  <a:txBody>
                    <a:bodyPr/>
                    <a:lstStyle/>
                    <a:p>
                      <a:pPr algn="ctr"/>
                      <a:r>
                        <a:rPr lang="en-US" dirty="0"/>
                        <a:t>Withdrawal</a:t>
                      </a:r>
                    </a:p>
                  </a:txBody>
                  <a:tcPr anchor="ctr"/>
                </a:tc>
                <a:tc>
                  <a:txBody>
                    <a:bodyPr/>
                    <a:lstStyle/>
                    <a:p>
                      <a:pPr algn="ctr"/>
                      <a:r>
                        <a:rPr lang="en-US" dirty="0"/>
                        <a:t>Change job</a:t>
                      </a:r>
                    </a:p>
                  </a:txBody>
                  <a:tcPr/>
                </a:tc>
                <a:extLst>
                  <a:ext uri="{0D108BD9-81ED-4DB2-BD59-A6C34878D82A}">
                    <a16:rowId xmlns:a16="http://schemas.microsoft.com/office/drawing/2014/main" val="3430045814"/>
                  </a:ext>
                </a:extLst>
              </a:tr>
            </a:tbl>
          </a:graphicData>
        </a:graphic>
      </p:graphicFrame>
      <p:sp>
        <p:nvSpPr>
          <p:cNvPr id="16" name="Oval 15">
            <a:extLst>
              <a:ext uri="{FF2B5EF4-FFF2-40B4-BE49-F238E27FC236}">
                <a16:creationId xmlns:a16="http://schemas.microsoft.com/office/drawing/2014/main" id="{F84EB6C0-A146-A2C3-4823-D80D495A7DAA}"/>
              </a:ext>
            </a:extLst>
          </p:cNvPr>
          <p:cNvSpPr/>
          <p:nvPr/>
        </p:nvSpPr>
        <p:spPr>
          <a:xfrm>
            <a:off x="2750104" y="2141316"/>
            <a:ext cx="1981910" cy="388909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572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A Cautionary Example: ADHD</a:t>
            </a:r>
          </a:p>
        </p:txBody>
      </p:sp>
      <p:pic>
        <p:nvPicPr>
          <p:cNvPr id="2" name="Online Media 1" descr="Dr Thomas Szasz on Psychiatry">
            <a:hlinkClick r:id="" action="ppaction://media"/>
            <a:extLst>
              <a:ext uri="{FF2B5EF4-FFF2-40B4-BE49-F238E27FC236}">
                <a16:creationId xmlns:a16="http://schemas.microsoft.com/office/drawing/2014/main" id="{86FA9E34-2DED-1DDE-FE64-983A648E2920}"/>
              </a:ext>
            </a:extLst>
          </p:cNvPr>
          <p:cNvPicPr>
            <a:picLocks noRot="1" noChangeAspect="1"/>
          </p:cNvPicPr>
          <p:nvPr>
            <a:videoFile r:link="rId1"/>
          </p:nvPr>
        </p:nvPicPr>
        <p:blipFill>
          <a:blip r:embed="rId3"/>
          <a:stretch>
            <a:fillRect/>
          </a:stretch>
        </p:blipFill>
        <p:spPr>
          <a:xfrm>
            <a:off x="2025569" y="2187615"/>
            <a:ext cx="4830501" cy="3622876"/>
          </a:xfrm>
          <a:prstGeom prst="rect">
            <a:avLst/>
          </a:prstGeom>
        </p:spPr>
      </p:pic>
    </p:spTree>
    <p:extLst>
      <p:ext uri="{BB962C8B-B14F-4D97-AF65-F5344CB8AC3E}">
        <p14:creationId xmlns:p14="http://schemas.microsoft.com/office/powerpoint/2010/main" val="207451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A Cautionary Example: RSS</a:t>
            </a:r>
          </a:p>
        </p:txBody>
      </p:sp>
      <p:sp>
        <p:nvSpPr>
          <p:cNvPr id="3" name="TextBox 2">
            <a:extLst>
              <a:ext uri="{FF2B5EF4-FFF2-40B4-BE49-F238E27FC236}">
                <a16:creationId xmlns:a16="http://schemas.microsoft.com/office/drawing/2014/main" id="{42B179AD-F9C4-C0E0-7BE6-B56D5DFF7005}"/>
              </a:ext>
            </a:extLst>
          </p:cNvPr>
          <p:cNvSpPr txBox="1"/>
          <p:nvPr/>
        </p:nvSpPr>
        <p:spPr>
          <a:xfrm>
            <a:off x="460444" y="1530155"/>
            <a:ext cx="8223111" cy="3416320"/>
          </a:xfrm>
          <a:prstGeom prst="rect">
            <a:avLst/>
          </a:prstGeom>
          <a:noFill/>
        </p:spPr>
        <p:txBody>
          <a:bodyPr wrap="square">
            <a:spAutoFit/>
          </a:bodyPr>
          <a:lstStyle/>
          <a:p>
            <a:r>
              <a:rPr lang="en-CA" sz="1800" dirty="0">
                <a:effectLst/>
                <a:latin typeface="Arial" panose="020B0604020202020204" pitchFamily="34" charset="0"/>
              </a:rPr>
              <a:t>Present-day symptomology found in Aboriginal Peoples and societies does not constitute a distinct psychological condition, </a:t>
            </a:r>
            <a:r>
              <a:rPr lang="en-CA" sz="1800" i="1" dirty="0">
                <a:solidFill>
                  <a:srgbClr val="FF0000"/>
                </a:solidFill>
                <a:effectLst/>
                <a:latin typeface="Arial" panose="020B0604020202020204" pitchFamily="34" charset="0"/>
              </a:rPr>
              <a:t>but is the well known and long-studied response of human beings living under conditions of severe and prolonged oppression. </a:t>
            </a:r>
          </a:p>
          <a:p>
            <a:endParaRPr lang="en-CA" dirty="0">
              <a:latin typeface="Arial" panose="020B0604020202020204" pitchFamily="34" charset="0"/>
            </a:endParaRPr>
          </a:p>
          <a:p>
            <a:r>
              <a:rPr lang="en-CA" sz="1800" dirty="0">
                <a:effectLst/>
                <a:latin typeface="Arial" panose="020B0604020202020204" pitchFamily="34" charset="0"/>
              </a:rPr>
              <a:t>Although there is no doubt that individuals who attended Residential Schools suffered, and continue to suffer, from the effects of their experiences, </a:t>
            </a:r>
            <a:r>
              <a:rPr lang="en-CA" sz="1800" i="1" dirty="0">
                <a:solidFill>
                  <a:srgbClr val="FF0000"/>
                </a:solidFill>
                <a:effectLst/>
                <a:latin typeface="Arial" panose="020B0604020202020204" pitchFamily="34" charset="0"/>
              </a:rPr>
              <a:t>the tactic of pathologizing these individuals, studying their condition, and offering "therapy" to them and their communities must be seen as another rhetorical maneuver designed to obscure (to the world at large, to Aboriginal Peoples, and to Canadians themselves) the moral and financial accountability of Euro-Canadian society</a:t>
            </a:r>
            <a:r>
              <a:rPr lang="en-CA" sz="1800" dirty="0">
                <a:effectLst/>
                <a:latin typeface="Arial" panose="020B0604020202020204" pitchFamily="34" charset="0"/>
              </a:rPr>
              <a:t> in a continuing record of Crimes Against Humanity. </a:t>
            </a:r>
            <a:endParaRPr lang="en-CA" dirty="0"/>
          </a:p>
        </p:txBody>
      </p:sp>
      <p:pic>
        <p:nvPicPr>
          <p:cNvPr id="4" name="Picture 3" descr="A person sitting at a desk&#10;&#10;Description automatically generated with medium confidence">
            <a:extLst>
              <a:ext uri="{FF2B5EF4-FFF2-40B4-BE49-F238E27FC236}">
                <a16:creationId xmlns:a16="http://schemas.microsoft.com/office/drawing/2014/main" id="{339CE172-7CED-8E47-5831-1A719286BE7E}"/>
              </a:ext>
            </a:extLst>
          </p:cNvPr>
          <p:cNvPicPr>
            <a:picLocks noChangeAspect="1"/>
          </p:cNvPicPr>
          <p:nvPr/>
        </p:nvPicPr>
        <p:blipFill>
          <a:blip r:embed="rId2"/>
          <a:stretch>
            <a:fillRect/>
          </a:stretch>
        </p:blipFill>
        <p:spPr>
          <a:xfrm>
            <a:off x="7224522" y="5007435"/>
            <a:ext cx="1736598" cy="1736598"/>
          </a:xfrm>
          <a:prstGeom prst="rect">
            <a:avLst/>
          </a:prstGeom>
        </p:spPr>
      </p:pic>
    </p:spTree>
    <p:extLst>
      <p:ext uri="{BB962C8B-B14F-4D97-AF65-F5344CB8AC3E}">
        <p14:creationId xmlns:p14="http://schemas.microsoft.com/office/powerpoint/2010/main" val="3050618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What Does Your Text Say?</a:t>
            </a:r>
          </a:p>
        </p:txBody>
      </p:sp>
      <p:pic>
        <p:nvPicPr>
          <p:cNvPr id="5" name="Picture 4" descr="A page of a book with text&#10;&#10;Description automatically generated with low confidence">
            <a:extLst>
              <a:ext uri="{FF2B5EF4-FFF2-40B4-BE49-F238E27FC236}">
                <a16:creationId xmlns:a16="http://schemas.microsoft.com/office/drawing/2014/main" id="{22762579-3406-F808-0D7D-60904A0C0874}"/>
              </a:ext>
            </a:extLst>
          </p:cNvPr>
          <p:cNvPicPr>
            <a:picLocks noChangeAspect="1"/>
          </p:cNvPicPr>
          <p:nvPr/>
        </p:nvPicPr>
        <p:blipFill>
          <a:blip r:embed="rId2"/>
          <a:stretch>
            <a:fillRect/>
          </a:stretch>
        </p:blipFill>
        <p:spPr>
          <a:xfrm>
            <a:off x="1731503" y="1632029"/>
            <a:ext cx="5680994" cy="4768771"/>
          </a:xfrm>
          <a:prstGeom prst="rect">
            <a:avLst/>
          </a:prstGeom>
        </p:spPr>
      </p:pic>
    </p:spTree>
    <p:extLst>
      <p:ext uri="{BB962C8B-B14F-4D97-AF65-F5344CB8AC3E}">
        <p14:creationId xmlns:p14="http://schemas.microsoft.com/office/powerpoint/2010/main" val="1376462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What Does Your Text Say?</a:t>
            </a:r>
          </a:p>
        </p:txBody>
      </p:sp>
      <p:pic>
        <p:nvPicPr>
          <p:cNvPr id="3" name="Picture 2" descr="Text&#10;&#10;Description automatically generated">
            <a:extLst>
              <a:ext uri="{FF2B5EF4-FFF2-40B4-BE49-F238E27FC236}">
                <a16:creationId xmlns:a16="http://schemas.microsoft.com/office/drawing/2014/main" id="{3A4F34CA-4B53-E27F-316E-D137A02C19C2}"/>
              </a:ext>
            </a:extLst>
          </p:cNvPr>
          <p:cNvPicPr>
            <a:picLocks noChangeAspect="1"/>
          </p:cNvPicPr>
          <p:nvPr/>
        </p:nvPicPr>
        <p:blipFill>
          <a:blip r:embed="rId2"/>
          <a:stretch>
            <a:fillRect/>
          </a:stretch>
        </p:blipFill>
        <p:spPr>
          <a:xfrm>
            <a:off x="1363117" y="1536861"/>
            <a:ext cx="6434015" cy="5043728"/>
          </a:xfrm>
          <a:prstGeom prst="rect">
            <a:avLst/>
          </a:prstGeom>
        </p:spPr>
      </p:pic>
    </p:spTree>
    <p:extLst>
      <p:ext uri="{BB962C8B-B14F-4D97-AF65-F5344CB8AC3E}">
        <p14:creationId xmlns:p14="http://schemas.microsoft.com/office/powerpoint/2010/main" val="1932418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A Huge Advance Or…?</a:t>
            </a:r>
          </a:p>
        </p:txBody>
      </p:sp>
      <p:sp>
        <p:nvSpPr>
          <p:cNvPr id="2" name="TextBox 1">
            <a:extLst>
              <a:ext uri="{FF2B5EF4-FFF2-40B4-BE49-F238E27FC236}">
                <a16:creationId xmlns:a16="http://schemas.microsoft.com/office/drawing/2014/main" id="{7760A59D-FF7D-F199-FB3F-C399F3CE1322}"/>
              </a:ext>
            </a:extLst>
          </p:cNvPr>
          <p:cNvSpPr txBox="1"/>
          <p:nvPr/>
        </p:nvSpPr>
        <p:spPr>
          <a:xfrm>
            <a:off x="608372" y="1516284"/>
            <a:ext cx="7741856" cy="3693319"/>
          </a:xfrm>
          <a:prstGeom prst="rect">
            <a:avLst/>
          </a:prstGeom>
          <a:noFill/>
        </p:spPr>
        <p:txBody>
          <a:bodyPr wrap="square" rtlCol="0">
            <a:spAutoFit/>
          </a:bodyPr>
          <a:lstStyle/>
          <a:p>
            <a:r>
              <a:rPr lang="en-US" dirty="0"/>
              <a:t>So, is the medical model and advancement or is it just different?</a:t>
            </a:r>
          </a:p>
          <a:p>
            <a:endParaRPr lang="en-US" dirty="0"/>
          </a:p>
          <a:p>
            <a:endParaRPr lang="en-US" dirty="0"/>
          </a:p>
          <a:p>
            <a:pPr algn="ctr"/>
            <a:r>
              <a:rPr lang="en-US" dirty="0"/>
              <a:t>DISCUSSION QUESTION 4</a:t>
            </a:r>
          </a:p>
          <a:p>
            <a:endParaRPr lang="en-US" dirty="0"/>
          </a:p>
          <a:p>
            <a:r>
              <a:rPr lang="en-US" dirty="0"/>
              <a:t>What is the right way for psychologists to conceptualize mental disorders? Should we use medical language like illness, diagnosis and treatment? Does all this medical language help or does it hinder us to properly understand and deal with mental disorder?</a:t>
            </a:r>
          </a:p>
          <a:p>
            <a:endParaRPr lang="en-US" dirty="0"/>
          </a:p>
          <a:p>
            <a:r>
              <a:rPr lang="en-US" dirty="0"/>
              <a:t>Find sources from the internet that argue for and against the medical model. What are they saying? Does it make sense? Take the arguments from lecture into consideration in your response.</a:t>
            </a:r>
          </a:p>
        </p:txBody>
      </p:sp>
    </p:spTree>
    <p:extLst>
      <p:ext uri="{BB962C8B-B14F-4D97-AF65-F5344CB8AC3E}">
        <p14:creationId xmlns:p14="http://schemas.microsoft.com/office/powerpoint/2010/main" val="24460678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Breeze.thmx</Template>
  <TotalTime>28191</TotalTime>
  <Words>756</Words>
  <Application>Microsoft Macintosh PowerPoint</Application>
  <PresentationFormat>On-screen Show (4:3)</PresentationFormat>
  <Paragraphs>215</Paragraphs>
  <Slides>17</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News Gothic MT</vt:lpstr>
      <vt:lpstr>Wingdings 2</vt:lpstr>
      <vt:lpstr>Breeze</vt:lpstr>
      <vt:lpstr>Psychology 1200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Jackson, Jeremy</cp:lastModifiedBy>
  <cp:revision>100</cp:revision>
  <dcterms:created xsi:type="dcterms:W3CDTF">2020-01-13T19:19:05Z</dcterms:created>
  <dcterms:modified xsi:type="dcterms:W3CDTF">2022-12-05T19:10:05Z</dcterms:modified>
</cp:coreProperties>
</file>