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56" r:id="rId2"/>
    <p:sldId id="268" r:id="rId3"/>
    <p:sldId id="292" r:id="rId4"/>
    <p:sldId id="293" r:id="rId5"/>
    <p:sldId id="295" r:id="rId6"/>
    <p:sldId id="294" r:id="rId7"/>
    <p:sldId id="279" r:id="rId8"/>
    <p:sldId id="281" r:id="rId9"/>
    <p:sldId id="296" r:id="rId10"/>
    <p:sldId id="282" r:id="rId11"/>
    <p:sldId id="283" r:id="rId12"/>
    <p:sldId id="297" r:id="rId13"/>
    <p:sldId id="301" r:id="rId14"/>
    <p:sldId id="300" r:id="rId15"/>
    <p:sldId id="302" r:id="rId16"/>
    <p:sldId id="303" r:id="rId17"/>
    <p:sldId id="304" r:id="rId18"/>
    <p:sldId id="298" r:id="rId19"/>
    <p:sldId id="29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03"/>
    <p:restoredTop sz="94694"/>
  </p:normalViewPr>
  <p:slideViewPr>
    <p:cSldViewPr snapToGrid="0" snapToObjects="1">
      <p:cViewPr varScale="1">
        <p:scale>
          <a:sx n="121" d="100"/>
          <a:sy n="121" d="100"/>
        </p:scale>
        <p:origin x="1576"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BC87B-7B5B-B945-B9F3-94AD1CC811BE}" type="datetimeFigureOut">
              <a:rPr lang="en-US" smtClean="0"/>
              <a:t>12/15/22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333D4-8B22-E941-B97F-FEF62FEAC2BF}" type="slidenum">
              <a:rPr lang="en-US" smtClean="0"/>
              <a:t>‹#›</a:t>
            </a:fld>
            <a:endParaRPr lang="en-US"/>
          </a:p>
        </p:txBody>
      </p:sp>
    </p:spTree>
    <p:extLst>
      <p:ext uri="{BB962C8B-B14F-4D97-AF65-F5344CB8AC3E}">
        <p14:creationId xmlns:p14="http://schemas.microsoft.com/office/powerpoint/2010/main" val="33766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Content Placeholder 2"/>
          <p:cNvSpPr>
            <a:spLocks noGrp="1"/>
          </p:cNvSpPr>
          <p:nvPr>
            <p:ph idx="1"/>
          </p:nvPr>
        </p:nvSpPr>
        <p:spPr/>
        <p:txBody>
          <a:bodyPr/>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12/15/22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12/15/22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12/15/22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12/15/22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12/15/22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12/15/22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12/15/22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12/15/22</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o0neRQzudzw?feature=oembed" TargetMode="Externa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ideo" Target="https://www.youtube.com/embed/ISptt3CRAqc?feature=oembe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THI9dc496fc" TargetMode="External"/><Relationship Id="rId2" Type="http://schemas.openxmlformats.org/officeDocument/2006/relationships/hyperlink" Target="https://www.youtube.com/watch?v=yuCwVnzSjWA&amp;t=988s" TargetMode="External"/><Relationship Id="rId1" Type="http://schemas.openxmlformats.org/officeDocument/2006/relationships/slideLayout" Target="../slideLayouts/slideLayout1.xml"/><Relationship Id="rId6" Type="http://schemas.openxmlformats.org/officeDocument/2006/relationships/hyperlink" Target="https://www.youtube.com/watch?v=Vv92ssc2snc" TargetMode="External"/><Relationship Id="rId5" Type="http://schemas.openxmlformats.org/officeDocument/2006/relationships/hyperlink" Target="https://www.youtube.com/watch?v=Yoy4CBLgxmc" TargetMode="External"/><Relationship Id="rId4" Type="http://schemas.openxmlformats.org/officeDocument/2006/relationships/hyperlink" Target="https://www.youtube.com/watch?v=05GGaCBk9Mo&amp;t=804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1200</a:t>
            </a:r>
          </a:p>
        </p:txBody>
      </p:sp>
      <p:sp>
        <p:nvSpPr>
          <p:cNvPr id="3" name="Subtitle 2"/>
          <p:cNvSpPr>
            <a:spLocks noGrp="1"/>
          </p:cNvSpPr>
          <p:nvPr>
            <p:ph type="subTitle" idx="1"/>
          </p:nvPr>
        </p:nvSpPr>
        <p:spPr>
          <a:xfrm>
            <a:off x="1322921" y="3509028"/>
            <a:ext cx="6498159" cy="916641"/>
          </a:xfrm>
        </p:spPr>
        <p:txBody>
          <a:bodyPr>
            <a:normAutofit lnSpcReduction="10000"/>
          </a:bodyPr>
          <a:lstStyle/>
          <a:p>
            <a:r>
              <a:rPr lang="en-US" dirty="0"/>
              <a:t>Lecture 5</a:t>
            </a:r>
          </a:p>
          <a:p>
            <a:endParaRPr lang="en-US" dirty="0"/>
          </a:p>
          <a:p>
            <a:r>
              <a:rPr lang="en-US" dirty="0"/>
              <a:t>Treatment</a:t>
            </a:r>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Definitions</a:t>
            </a:r>
          </a:p>
        </p:txBody>
      </p:sp>
      <p:sp>
        <p:nvSpPr>
          <p:cNvPr id="9" name="TextBox 8"/>
          <p:cNvSpPr txBox="1"/>
          <p:nvPr/>
        </p:nvSpPr>
        <p:spPr>
          <a:xfrm>
            <a:off x="995027" y="1344275"/>
            <a:ext cx="7170196" cy="3970318"/>
          </a:xfrm>
          <a:prstGeom prst="rect">
            <a:avLst/>
          </a:prstGeom>
          <a:noFill/>
        </p:spPr>
        <p:txBody>
          <a:bodyPr wrap="square" rtlCol="0">
            <a:spAutoFit/>
          </a:bodyPr>
          <a:lstStyle/>
          <a:p>
            <a:pPr marL="285750" indent="-285750">
              <a:buFont typeface="Arial" panose="020B0604020202020204" pitchFamily="34" charset="0"/>
              <a:buChar char="•"/>
            </a:pPr>
            <a:r>
              <a:rPr lang="en-US" dirty="0"/>
              <a:t>In the case of mental disorder there is:</a:t>
            </a:r>
          </a:p>
          <a:p>
            <a:pPr marL="285750" indent="-285750">
              <a:buFont typeface="Arial" panose="020B0604020202020204" pitchFamily="34" charset="0"/>
              <a:buChar char="•"/>
            </a:pPr>
            <a:endParaRPr lang="en-US" dirty="0"/>
          </a:p>
          <a:p>
            <a:pPr lvl="1"/>
            <a:r>
              <a:rPr lang="en-US" dirty="0"/>
              <a:t>Psychotherapy</a:t>
            </a:r>
          </a:p>
          <a:p>
            <a:pPr lvl="1"/>
            <a:r>
              <a:rPr lang="en-US" dirty="0"/>
              <a:t>Drugs</a:t>
            </a:r>
          </a:p>
          <a:p>
            <a:pPr lvl="1"/>
            <a:r>
              <a:rPr lang="en-US" dirty="0"/>
              <a:t>Surgery</a:t>
            </a:r>
          </a:p>
          <a:p>
            <a:endParaRPr lang="en-US" dirty="0"/>
          </a:p>
          <a:p>
            <a:pPr marL="285750" indent="-285750">
              <a:buFont typeface="Arial" panose="020B0604020202020204" pitchFamily="34" charset="0"/>
              <a:buChar char="•"/>
            </a:pPr>
            <a:r>
              <a:rPr lang="en-US" dirty="0"/>
              <a:t>Surgery is only the most severe cases and so we will restrict ourselves here to psychotherapy and drugs.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Psychotherapy = a form of talking.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Drugs = biochemical agents.</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234886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Psychotherapy</a:t>
            </a:r>
          </a:p>
        </p:txBody>
      </p:sp>
      <p:sp>
        <p:nvSpPr>
          <p:cNvPr id="9" name="TextBox 8"/>
          <p:cNvSpPr txBox="1"/>
          <p:nvPr/>
        </p:nvSpPr>
        <p:spPr>
          <a:xfrm>
            <a:off x="995027" y="1344275"/>
            <a:ext cx="7170196" cy="4801314"/>
          </a:xfrm>
          <a:prstGeom prst="rect">
            <a:avLst/>
          </a:prstGeom>
          <a:noFill/>
        </p:spPr>
        <p:txBody>
          <a:bodyPr wrap="square" rtlCol="0">
            <a:spAutoFit/>
          </a:bodyPr>
          <a:lstStyle/>
          <a:p>
            <a:pPr marL="285750" indent="-285750">
              <a:buFont typeface="Arial" panose="020B0604020202020204" pitchFamily="34" charset="0"/>
              <a:buChar char="•"/>
            </a:pPr>
            <a:r>
              <a:rPr lang="en-US" dirty="0"/>
              <a:t>Although the thing administered is talking, words and phrases spoken in conversation with one or more people, talking is not necessarily treatment.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do a great deal of talking that is not therapeutic in purpose.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But…does purpose/intent matter? What if talking with grandma over tea makes you feel better…is that treatment?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But then, even though we might intend to treat, we may not actually be treating.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 should we define psychotherapy based on the effect or the intent or something else?</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90706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Psychotherapy</a:t>
            </a:r>
          </a:p>
        </p:txBody>
      </p:sp>
      <p:sp>
        <p:nvSpPr>
          <p:cNvPr id="9" name="TextBox 8"/>
          <p:cNvSpPr txBox="1"/>
          <p:nvPr/>
        </p:nvSpPr>
        <p:spPr>
          <a:xfrm>
            <a:off x="995027" y="1344275"/>
            <a:ext cx="7170196" cy="4801314"/>
          </a:xfrm>
          <a:prstGeom prst="rect">
            <a:avLst/>
          </a:prstGeom>
          <a:noFill/>
        </p:spPr>
        <p:txBody>
          <a:bodyPr wrap="square" rtlCol="0">
            <a:spAutoFit/>
          </a:bodyPr>
          <a:lstStyle/>
          <a:p>
            <a:pPr marL="285750" indent="-285750">
              <a:buFont typeface="Arial" panose="020B0604020202020204" pitchFamily="34" charset="0"/>
              <a:buChar char="•"/>
            </a:pPr>
            <a:r>
              <a:rPr lang="en-US" dirty="0"/>
              <a:t>Perhaps the definition should be based upon the training of the therapist.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Perhaps if your grandma is wise, has learned wisdom over years of experience in the world, wants to help you, does help you, but has no formal training in the methods and techniques of psychotherapy, she is not actually treating you.</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if your priest, who does have formal education, helps you, are they treating you?</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 we have a helping vs treating problem.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Interestingly, there is a school of psychotherapy, which I learned about and naively dismissed many years ago, in which all medical sounding language, including treatment is rejected.</a:t>
            </a:r>
          </a:p>
          <a:p>
            <a:endParaRPr lang="en-US" dirty="0"/>
          </a:p>
        </p:txBody>
      </p:sp>
    </p:spTree>
    <p:extLst>
      <p:ext uri="{BB962C8B-B14F-4D97-AF65-F5344CB8AC3E}">
        <p14:creationId xmlns:p14="http://schemas.microsoft.com/office/powerpoint/2010/main" val="129926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Psychotherapy: Carl Rogers</a:t>
            </a:r>
          </a:p>
        </p:txBody>
      </p:sp>
      <p:pic>
        <p:nvPicPr>
          <p:cNvPr id="2" name="Online Media 1" descr="Carl Rogers on Person-Centered Therapy Video">
            <a:hlinkClick r:id="" action="ppaction://media"/>
            <a:extLst>
              <a:ext uri="{FF2B5EF4-FFF2-40B4-BE49-F238E27FC236}">
                <a16:creationId xmlns:a16="http://schemas.microsoft.com/office/drawing/2014/main" id="{E5E8F00E-233A-6E63-96A9-B388B97351A4}"/>
              </a:ext>
            </a:extLst>
          </p:cNvPr>
          <p:cNvPicPr>
            <a:picLocks noRot="1" noChangeAspect="1"/>
          </p:cNvPicPr>
          <p:nvPr>
            <a:videoFile r:link="rId1"/>
          </p:nvPr>
        </p:nvPicPr>
        <p:blipFill>
          <a:blip r:embed="rId4"/>
          <a:stretch>
            <a:fillRect/>
          </a:stretch>
        </p:blipFill>
        <p:spPr>
          <a:xfrm>
            <a:off x="2248724" y="2143991"/>
            <a:ext cx="4646551" cy="3484913"/>
          </a:xfrm>
          <a:prstGeom prst="rect">
            <a:avLst/>
          </a:prstGeom>
        </p:spPr>
      </p:pic>
    </p:spTree>
    <p:extLst>
      <p:ext uri="{BB962C8B-B14F-4D97-AF65-F5344CB8AC3E}">
        <p14:creationId xmlns:p14="http://schemas.microsoft.com/office/powerpoint/2010/main" val="295993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Psychotherapy: Client Centered Therapy</a:t>
            </a:r>
          </a:p>
        </p:txBody>
      </p:sp>
      <p:sp>
        <p:nvSpPr>
          <p:cNvPr id="9" name="TextBox 8"/>
          <p:cNvSpPr txBox="1"/>
          <p:nvPr/>
        </p:nvSpPr>
        <p:spPr>
          <a:xfrm>
            <a:off x="995027" y="1344275"/>
            <a:ext cx="7170196" cy="5078313"/>
          </a:xfrm>
          <a:prstGeom prst="rect">
            <a:avLst/>
          </a:prstGeom>
          <a:noFill/>
        </p:spPr>
        <p:txBody>
          <a:bodyPr wrap="square" rtlCol="0">
            <a:spAutoFit/>
          </a:bodyPr>
          <a:lstStyle/>
          <a:p>
            <a:pPr marL="285750" indent="-285750">
              <a:buFont typeface="Arial" panose="020B0604020202020204" pitchFamily="34" charset="0"/>
              <a:buChar char="•"/>
            </a:pPr>
            <a:r>
              <a:rPr lang="en-US" dirty="0"/>
              <a:t>Developed between 1945 and 1955. Rooted in humanistic psychology.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Entirely non-medical: Client not patient, human being not expert or doctor, acceptance not diagnosis of disorder, etc.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Rooted in empathy, perspective, culture, compassion, context, non-judgmental, constructive.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Very much like the difference between evaluation and feedback in personnel surveys.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It’s not as if there have been no approaches other than demon possession and the medical, treatment-oriented model.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could give a child “with ADHD” drugs, or we could remove them from school, sell the city house and buy a farm! One is treatment, the other is…..?</a:t>
            </a:r>
          </a:p>
        </p:txBody>
      </p:sp>
    </p:spTree>
    <p:extLst>
      <p:ext uri="{BB962C8B-B14F-4D97-AF65-F5344CB8AC3E}">
        <p14:creationId xmlns:p14="http://schemas.microsoft.com/office/powerpoint/2010/main" val="4063505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Treatment Again</a:t>
            </a:r>
          </a:p>
        </p:txBody>
      </p:sp>
      <p:sp>
        <p:nvSpPr>
          <p:cNvPr id="9" name="TextBox 8"/>
          <p:cNvSpPr txBox="1"/>
          <p:nvPr/>
        </p:nvSpPr>
        <p:spPr>
          <a:xfrm>
            <a:off x="995027" y="1344275"/>
            <a:ext cx="7170196" cy="4801314"/>
          </a:xfrm>
          <a:prstGeom prst="rect">
            <a:avLst/>
          </a:prstGeom>
          <a:noFill/>
        </p:spPr>
        <p:txBody>
          <a:bodyPr wrap="square" rtlCol="0">
            <a:spAutoFit/>
          </a:bodyPr>
          <a:lstStyle/>
          <a:p>
            <a:pPr marL="285750" indent="-285750">
              <a:buFont typeface="Arial" panose="020B0604020202020204" pitchFamily="34" charset="0"/>
              <a:buChar char="•"/>
            </a:pPr>
            <a:r>
              <a:rPr lang="en-US" dirty="0"/>
              <a:t>As soon as we use the word, a cascade of assumptions and presumptions about what to do next follows.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soon as we say “HAS ADHD”, it sounds like we are talking about a well-defined, localized, internal, pathological condition.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Methodological individualism is the practice of locating problems an individual suffers or faces in their life as </a:t>
            </a:r>
            <a:r>
              <a:rPr lang="en-US" i="1" dirty="0">
                <a:solidFill>
                  <a:srgbClr val="FF0000"/>
                </a:solidFill>
              </a:rPr>
              <a:t>located within the individual</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Cancer is located within the individual, but depression is not.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Human psychological states are dispositions and so not located anywhere!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 why then do we act as if psychological states are the same as medical conditions?</a:t>
            </a:r>
          </a:p>
        </p:txBody>
      </p:sp>
    </p:spTree>
    <p:extLst>
      <p:ext uri="{BB962C8B-B14F-4D97-AF65-F5344CB8AC3E}">
        <p14:creationId xmlns:p14="http://schemas.microsoft.com/office/powerpoint/2010/main" val="3947257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Medicine and Society</a:t>
            </a:r>
          </a:p>
        </p:txBody>
      </p:sp>
      <p:sp>
        <p:nvSpPr>
          <p:cNvPr id="9" name="TextBox 8"/>
          <p:cNvSpPr txBox="1"/>
          <p:nvPr/>
        </p:nvSpPr>
        <p:spPr>
          <a:xfrm>
            <a:off x="810022" y="1310993"/>
            <a:ext cx="7633334" cy="5078313"/>
          </a:xfrm>
          <a:prstGeom prst="rect">
            <a:avLst/>
          </a:prstGeom>
          <a:noFill/>
        </p:spPr>
        <p:txBody>
          <a:bodyPr wrap="square" rtlCol="0">
            <a:spAutoFit/>
          </a:bodyPr>
          <a:lstStyle/>
          <a:p>
            <a:pPr marL="285750" indent="-285750">
              <a:buFont typeface="Arial" panose="020B0604020202020204" pitchFamily="34" charset="0"/>
              <a:buChar char="•"/>
            </a:pPr>
            <a:r>
              <a:rPr lang="en-US" dirty="0"/>
              <a:t>Medicine is generally positively perceived. An association with medicine then encourages positive interpretations.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Medicine is amoral. There is little blame or shame in being given a medical diagnosis.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is a clear opportunity for profit within the medical domain. Medicine is scalable…talking with someone is not.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Medicine is related to science, can be viewed as “evidence-based”.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Medicine is modern, technological, sophisticated and advanced….talking has always existed.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is an immediate, direct, clear relationship between medical interventions and cure. But talking, reflecting, considering takes time and commitment. We are required to change ourselves, to accept responsibility, etc.</a:t>
            </a:r>
          </a:p>
        </p:txBody>
      </p:sp>
    </p:spTree>
    <p:extLst>
      <p:ext uri="{BB962C8B-B14F-4D97-AF65-F5344CB8AC3E}">
        <p14:creationId xmlns:p14="http://schemas.microsoft.com/office/powerpoint/2010/main" val="4026648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Medicine and Society</a:t>
            </a:r>
          </a:p>
        </p:txBody>
      </p:sp>
      <p:sp>
        <p:nvSpPr>
          <p:cNvPr id="9" name="TextBox 8"/>
          <p:cNvSpPr txBox="1"/>
          <p:nvPr/>
        </p:nvSpPr>
        <p:spPr>
          <a:xfrm>
            <a:off x="810022" y="1479159"/>
            <a:ext cx="7633334" cy="2862322"/>
          </a:xfrm>
          <a:prstGeom prst="rect">
            <a:avLst/>
          </a:prstGeom>
          <a:noFill/>
        </p:spPr>
        <p:txBody>
          <a:bodyPr wrap="square" rtlCol="0">
            <a:spAutoFit/>
          </a:bodyPr>
          <a:lstStyle/>
          <a:p>
            <a:pPr marL="285750" indent="-285750">
              <a:buFont typeface="Arial" panose="020B0604020202020204" pitchFamily="34" charset="0"/>
              <a:buChar char="•"/>
            </a:pPr>
            <a:r>
              <a:rPr lang="en-US" dirty="0"/>
              <a:t>There is a generally accepted distinction between the “expert”, the doctor, and the ignorant, the patient.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taking of a drug to treat a condition is generally accepted, but the taking of advice to make life better is often questioned, ignored, dismissed.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Efficacy of a drug is not rooted in individual opinion, perspective or point of view. Efficacy of a life strategy is deeply related to perspective, morality, individual purpose, etc.</a:t>
            </a:r>
          </a:p>
        </p:txBody>
      </p:sp>
    </p:spTree>
    <p:extLst>
      <p:ext uri="{BB962C8B-B14F-4D97-AF65-F5344CB8AC3E}">
        <p14:creationId xmlns:p14="http://schemas.microsoft.com/office/powerpoint/2010/main" val="786773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Medicine and Culture</a:t>
            </a:r>
          </a:p>
        </p:txBody>
      </p:sp>
      <p:sp>
        <p:nvSpPr>
          <p:cNvPr id="9" name="TextBox 8"/>
          <p:cNvSpPr txBox="1"/>
          <p:nvPr/>
        </p:nvSpPr>
        <p:spPr>
          <a:xfrm>
            <a:off x="986902" y="1327833"/>
            <a:ext cx="7170196" cy="5078313"/>
          </a:xfrm>
          <a:prstGeom prst="rect">
            <a:avLst/>
          </a:prstGeom>
          <a:noFill/>
        </p:spPr>
        <p:txBody>
          <a:bodyPr wrap="square" rtlCol="0">
            <a:spAutoFit/>
          </a:bodyPr>
          <a:lstStyle/>
          <a:p>
            <a:pPr marL="285750" indent="-285750">
              <a:buFont typeface="Arial" panose="020B0604020202020204" pitchFamily="34" charset="0"/>
              <a:buChar char="•"/>
            </a:pPr>
            <a:r>
              <a:rPr lang="en-US" dirty="0"/>
              <a:t>Acceptance of drug taking to treat medical conditions is partly cultural.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 is acceptance of drug taking for non-medical conditions.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live in a culture of drug acceptance.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leap from a coffee to stay alert or a drink to relax to a pill to stay happier or less anxious is not as large if we are fully culturally accepting of drug taking.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legalization of drugs and reduction in drug enforcement is another signal of a culture that is broadly accepting of drug taking.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 the transition to a medical model for treating psychological states and conditions is related to our social and cultural attitudes towards medicine and drug taking.</a:t>
            </a:r>
          </a:p>
        </p:txBody>
      </p:sp>
    </p:spTree>
    <p:extLst>
      <p:ext uri="{BB962C8B-B14F-4D97-AF65-F5344CB8AC3E}">
        <p14:creationId xmlns:p14="http://schemas.microsoft.com/office/powerpoint/2010/main" val="113507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Back To Psychotherapy</a:t>
            </a:r>
          </a:p>
        </p:txBody>
      </p:sp>
      <p:sp>
        <p:nvSpPr>
          <p:cNvPr id="9" name="TextBox 8"/>
          <p:cNvSpPr txBox="1"/>
          <p:nvPr/>
        </p:nvSpPr>
        <p:spPr>
          <a:xfrm>
            <a:off x="995027" y="1552048"/>
            <a:ext cx="7170196" cy="4524315"/>
          </a:xfrm>
          <a:prstGeom prst="rect">
            <a:avLst/>
          </a:prstGeom>
          <a:noFill/>
        </p:spPr>
        <p:txBody>
          <a:bodyPr wrap="square" rtlCol="0">
            <a:spAutoFit/>
          </a:bodyPr>
          <a:lstStyle/>
          <a:p>
            <a:pPr marL="285750" indent="-285750">
              <a:buFont typeface="Arial" panose="020B0604020202020204" pitchFamily="34" charset="0"/>
              <a:buChar char="•"/>
            </a:pPr>
            <a:r>
              <a:rPr lang="en-US" dirty="0"/>
              <a:t>But psychologists are not legally permitted to prescribe drugs in Canada.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psychology we talk, we do not drug.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some sense, I have suggested that the deck is somewhat stacked against psychologists in our current culture.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seems to most that a drug-related alternative is better for the reasons we have covered above.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 is this right? Should we pack up and go home?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Or perhaps the drug culture and medical model are doing damage.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08467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The Problem</a:t>
            </a:r>
          </a:p>
        </p:txBody>
      </p:sp>
      <p:sp>
        <p:nvSpPr>
          <p:cNvPr id="9" name="TextBox 8"/>
          <p:cNvSpPr txBox="1"/>
          <p:nvPr/>
        </p:nvSpPr>
        <p:spPr>
          <a:xfrm>
            <a:off x="995027" y="1552048"/>
            <a:ext cx="7170196" cy="2585323"/>
          </a:xfrm>
          <a:prstGeom prst="rect">
            <a:avLst/>
          </a:prstGeom>
          <a:noFill/>
        </p:spPr>
        <p:txBody>
          <a:bodyPr wrap="square" rtlCol="0">
            <a:spAutoFit/>
          </a:bodyPr>
          <a:lstStyle/>
          <a:p>
            <a:pPr marL="285750" indent="-285750">
              <a:buFont typeface="Arial" panose="020B0604020202020204" pitchFamily="34" charset="0"/>
              <a:buChar char="•"/>
            </a:pPr>
            <a:r>
              <a:rPr lang="en-US" dirty="0"/>
              <a:t>Or perhaps you think what most people think….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Since we can't really decide or make the case one way or another, let’s just argue that some combination of psychotherapy and drug taking is the best.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So….what does the evidence say?</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30516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954107"/>
          </a:xfrm>
          <a:prstGeom prst="rect">
            <a:avLst/>
          </a:prstGeom>
          <a:noFill/>
        </p:spPr>
        <p:txBody>
          <a:bodyPr wrap="square" rtlCol="0">
            <a:spAutoFit/>
          </a:bodyPr>
          <a:lstStyle/>
          <a:p>
            <a:pPr algn="ctr"/>
            <a:r>
              <a:rPr lang="en-US" sz="2800" dirty="0"/>
              <a:t>The Talk…Some Things to Know Before Watching</a:t>
            </a:r>
          </a:p>
        </p:txBody>
      </p:sp>
      <p:sp>
        <p:nvSpPr>
          <p:cNvPr id="9" name="TextBox 8"/>
          <p:cNvSpPr txBox="1"/>
          <p:nvPr/>
        </p:nvSpPr>
        <p:spPr>
          <a:xfrm>
            <a:off x="986902" y="1972461"/>
            <a:ext cx="7170196" cy="4524315"/>
          </a:xfrm>
          <a:prstGeom prst="rect">
            <a:avLst/>
          </a:prstGeom>
          <a:noFill/>
        </p:spPr>
        <p:txBody>
          <a:bodyPr wrap="square" rtlCol="0">
            <a:spAutoFit/>
          </a:bodyPr>
          <a:lstStyle/>
          <a:p>
            <a:pPr marL="285750" indent="-285750">
              <a:buFont typeface="Arial" panose="020B0604020202020204" pitchFamily="34" charset="0"/>
              <a:buChar char="•"/>
            </a:pPr>
            <a:r>
              <a:rPr lang="en-US" dirty="0"/>
              <a:t>Placebo…a treatment with no active ingredient.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Clinical trial….experiment in which subjects are randomly assigned to drug vs no drug/placebo.</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Meta Analysis….an analysis of a group of papers about the same question.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Moderate vs severe depression….severe depression is incapacitating. One can not function at work or school with severe depression.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Anecdotal evidence…evidence based on personal experience.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FDA….US national, government drug regulation agency.</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45129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A Life-Changing Talk!</a:t>
            </a:r>
          </a:p>
        </p:txBody>
      </p:sp>
      <p:pic>
        <p:nvPicPr>
          <p:cNvPr id="2" name="Online Media 1" descr="Irving Kirsch:  The Emperor's New Drugs">
            <a:hlinkClick r:id="" action="ppaction://media"/>
            <a:extLst>
              <a:ext uri="{FF2B5EF4-FFF2-40B4-BE49-F238E27FC236}">
                <a16:creationId xmlns:a16="http://schemas.microsoft.com/office/drawing/2014/main" id="{4751391D-1F39-5365-3148-D13D4F67BAA5}"/>
              </a:ext>
            </a:extLst>
          </p:cNvPr>
          <p:cNvPicPr>
            <a:picLocks noRot="1" noChangeAspect="1"/>
          </p:cNvPicPr>
          <p:nvPr>
            <a:videoFile r:link="rId1"/>
          </p:nvPr>
        </p:nvPicPr>
        <p:blipFill>
          <a:blip r:embed="rId3"/>
          <a:stretch>
            <a:fillRect/>
          </a:stretch>
        </p:blipFill>
        <p:spPr>
          <a:xfrm>
            <a:off x="1048649" y="1921380"/>
            <a:ext cx="7062952" cy="3990568"/>
          </a:xfrm>
          <a:prstGeom prst="rect">
            <a:avLst/>
          </a:prstGeom>
        </p:spPr>
      </p:pic>
    </p:spTree>
    <p:extLst>
      <p:ext uri="{BB962C8B-B14F-4D97-AF65-F5344CB8AC3E}">
        <p14:creationId xmlns:p14="http://schemas.microsoft.com/office/powerpoint/2010/main" val="316777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Takeaways</a:t>
            </a:r>
          </a:p>
        </p:txBody>
      </p:sp>
      <p:sp>
        <p:nvSpPr>
          <p:cNvPr id="9" name="TextBox 8"/>
          <p:cNvSpPr txBox="1"/>
          <p:nvPr/>
        </p:nvSpPr>
        <p:spPr>
          <a:xfrm>
            <a:off x="986902" y="1449241"/>
            <a:ext cx="7170196" cy="4801314"/>
          </a:xfrm>
          <a:prstGeom prst="rect">
            <a:avLst/>
          </a:prstGeom>
          <a:noFill/>
        </p:spPr>
        <p:txBody>
          <a:bodyPr wrap="square" rtlCol="0">
            <a:spAutoFit/>
          </a:bodyPr>
          <a:lstStyle/>
          <a:p>
            <a:pPr marL="285750" indent="-285750">
              <a:buFont typeface="Arial" panose="020B0604020202020204" pitchFamily="34" charset="0"/>
              <a:buChar char="•"/>
            </a:pPr>
            <a:r>
              <a:rPr lang="en-US" dirty="0"/>
              <a:t>Placebos work well, nearly as well as drugs overall.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Very small percent of depressed people benefit from antidepressant drugs.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Size of benefit is small.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Most drugs have similar effects.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FDA trials biased towards demonstrating drug effect.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Talk mirrors how science works. Back and forth, skepticism, careful, evidence oriented.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Responsible researchers do not accept the serotonin theory of depression. Marketers do.</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97092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Takeaways</a:t>
            </a:r>
          </a:p>
        </p:txBody>
      </p:sp>
      <p:sp>
        <p:nvSpPr>
          <p:cNvPr id="9" name="TextBox 8"/>
          <p:cNvSpPr txBox="1"/>
          <p:nvPr/>
        </p:nvSpPr>
        <p:spPr>
          <a:xfrm>
            <a:off x="672663" y="1449241"/>
            <a:ext cx="7854444" cy="4801314"/>
          </a:xfrm>
          <a:prstGeom prst="rect">
            <a:avLst/>
          </a:prstGeom>
          <a:noFill/>
        </p:spPr>
        <p:txBody>
          <a:bodyPr wrap="square" rtlCol="0">
            <a:spAutoFit/>
          </a:bodyPr>
          <a:lstStyle/>
          <a:p>
            <a:pPr marL="285750" indent="-285750">
              <a:buFont typeface="Arial" panose="020B0604020202020204" pitchFamily="34" charset="0"/>
              <a:buChar char="•"/>
            </a:pPr>
            <a:r>
              <a:rPr lang="en-US" dirty="0"/>
              <a:t>Depression drugs have side effects. Stroke, sexual dysfunction, suicide, hypertension, etc.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30-50% of patients experience withdrawal symptoms from discontinuing depression drugs.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is an increased risk of relapse (experiencing depression again after improving) after taking depression drugs.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Placebos work EVEN WHEN you tell patients you are giving them placebos!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Trust is fundamental to clinical efficacy; trust must be earned and must not be violated.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Psychotherapy alone works as well as antidepressant medication overall. Exercise works as well as psychotherapy.</a:t>
            </a:r>
          </a:p>
        </p:txBody>
      </p:sp>
    </p:spTree>
    <p:extLst>
      <p:ext uri="{BB962C8B-B14F-4D97-AF65-F5344CB8AC3E}">
        <p14:creationId xmlns:p14="http://schemas.microsoft.com/office/powerpoint/2010/main" val="249784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Takeaways</a:t>
            </a:r>
          </a:p>
        </p:txBody>
      </p:sp>
      <p:sp>
        <p:nvSpPr>
          <p:cNvPr id="9" name="TextBox 8"/>
          <p:cNvSpPr txBox="1"/>
          <p:nvPr/>
        </p:nvSpPr>
        <p:spPr>
          <a:xfrm>
            <a:off x="672663" y="1449241"/>
            <a:ext cx="7854444" cy="2585323"/>
          </a:xfrm>
          <a:prstGeom prst="rect">
            <a:avLst/>
          </a:prstGeom>
          <a:noFill/>
        </p:spPr>
        <p:txBody>
          <a:bodyPr wrap="square" rtlCol="0">
            <a:spAutoFit/>
          </a:bodyPr>
          <a:lstStyle/>
          <a:p>
            <a:pPr marL="285750" indent="-285750">
              <a:buFont typeface="Arial" panose="020B0604020202020204" pitchFamily="34" charset="0"/>
              <a:buChar char="•"/>
            </a:pPr>
            <a:r>
              <a:rPr lang="en-US" dirty="0"/>
              <a:t>Guideline for treatment…when treatments are roughly equally effective, we should prescribe the safest and best tolerated.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Exercise and psychotherapy are safest and best tolerated for the majority of people.</a:t>
            </a:r>
          </a:p>
          <a:p>
            <a:endParaRPr lang="en-US" dirty="0"/>
          </a:p>
          <a:p>
            <a:pPr marL="285750" indent="-285750">
              <a:buFont typeface="Arial" panose="020B0604020202020204" pitchFamily="34" charset="0"/>
              <a:buChar char="•"/>
            </a:pPr>
            <a:r>
              <a:rPr lang="en-US" dirty="0"/>
              <a:t>So…the 64 million dollar question…why are these drugs prescribed and taken so heavily?</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109637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Over Diagnosis and Over Treatment</a:t>
            </a:r>
          </a:p>
        </p:txBody>
      </p:sp>
      <p:sp>
        <p:nvSpPr>
          <p:cNvPr id="9" name="TextBox 8"/>
          <p:cNvSpPr txBox="1"/>
          <p:nvPr/>
        </p:nvSpPr>
        <p:spPr>
          <a:xfrm>
            <a:off x="995027" y="1436641"/>
            <a:ext cx="7170196" cy="4160626"/>
          </a:xfrm>
          <a:prstGeom prst="rect">
            <a:avLst/>
          </a:prstGeom>
          <a:noFill/>
        </p:spPr>
        <p:txBody>
          <a:bodyPr wrap="square" rtlCol="0">
            <a:spAutoFit/>
          </a:bodyPr>
          <a:lstStyle/>
          <a:p>
            <a:pPr algn="ctr"/>
            <a:r>
              <a:rPr lang="en-US" dirty="0"/>
              <a:t>Discussion 5</a:t>
            </a:r>
          </a:p>
          <a:p>
            <a:pPr marL="285750" indent="-285750">
              <a:buFont typeface="Arial" panose="020B0604020202020204" pitchFamily="34" charset="0"/>
              <a:buChar char="•"/>
            </a:pPr>
            <a:endParaRPr lang="en-US" dirty="0"/>
          </a:p>
          <a:p>
            <a:r>
              <a:rPr lang="en-US" dirty="0"/>
              <a:t>How does over-diagnosis and over-treatment happen? Find examples from the internet, post your examples. Consider…</a:t>
            </a:r>
          </a:p>
          <a:p>
            <a:endParaRPr lang="en-US" dirty="0"/>
          </a:p>
          <a:p>
            <a:pPr marL="400050" indent="-400050">
              <a:lnSpc>
                <a:spcPct val="200000"/>
              </a:lnSpc>
              <a:buAutoNum type="romanLcParenR"/>
            </a:pPr>
            <a:r>
              <a:rPr lang="en-US" dirty="0"/>
              <a:t>Conflicts of interest.</a:t>
            </a:r>
          </a:p>
          <a:p>
            <a:pPr marL="400050" indent="-400050">
              <a:lnSpc>
                <a:spcPct val="200000"/>
              </a:lnSpc>
              <a:buAutoNum type="romanLcParenR"/>
            </a:pPr>
            <a:r>
              <a:rPr lang="en-US" dirty="0"/>
              <a:t>Political/social/cultural pressure to treat.</a:t>
            </a:r>
          </a:p>
          <a:p>
            <a:pPr marL="400050" indent="-400050">
              <a:lnSpc>
                <a:spcPct val="200000"/>
              </a:lnSpc>
              <a:buAutoNum type="romanLcParenR"/>
            </a:pPr>
            <a:r>
              <a:rPr lang="en-US" dirty="0"/>
              <a:t>Patient demands/expectations.</a:t>
            </a:r>
          </a:p>
          <a:p>
            <a:pPr marL="400050" indent="-400050">
              <a:lnSpc>
                <a:spcPct val="200000"/>
              </a:lnSpc>
              <a:buAutoNum type="romanLcParenR"/>
            </a:pPr>
            <a:r>
              <a:rPr lang="en-US" dirty="0"/>
              <a:t>Influence of pharmaceutical industry interests in science and health care.</a:t>
            </a:r>
          </a:p>
        </p:txBody>
      </p:sp>
    </p:spTree>
    <p:extLst>
      <p:ext uri="{BB962C8B-B14F-4D97-AF65-F5344CB8AC3E}">
        <p14:creationId xmlns:p14="http://schemas.microsoft.com/office/powerpoint/2010/main" val="448924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Discussion Question 5: Resources</a:t>
            </a:r>
          </a:p>
        </p:txBody>
      </p:sp>
      <p:sp>
        <p:nvSpPr>
          <p:cNvPr id="9" name="TextBox 8"/>
          <p:cNvSpPr txBox="1"/>
          <p:nvPr/>
        </p:nvSpPr>
        <p:spPr>
          <a:xfrm>
            <a:off x="596704" y="1300007"/>
            <a:ext cx="7966841" cy="5355312"/>
          </a:xfrm>
          <a:prstGeom prst="rect">
            <a:avLst/>
          </a:prstGeom>
          <a:noFill/>
        </p:spPr>
        <p:txBody>
          <a:bodyPr wrap="square" rtlCol="0">
            <a:spAutoFit/>
          </a:bodyPr>
          <a:lstStyle/>
          <a:p>
            <a:r>
              <a:rPr lang="en-US" dirty="0"/>
              <a:t>You are going to need some guidance on this question…it’s a big one. The following are some links to valuable resources. Check them out, ask about them and incorporate them into your discussion.</a:t>
            </a:r>
          </a:p>
          <a:p>
            <a:endParaRPr lang="en-US" dirty="0"/>
          </a:p>
          <a:p>
            <a:pPr marL="400050" indent="-400050">
              <a:buAutoNum type="romanLcParenR"/>
            </a:pPr>
            <a:r>
              <a:rPr lang="en-US" dirty="0"/>
              <a:t>Allen Frances on overdiagnosis…</a:t>
            </a:r>
          </a:p>
          <a:p>
            <a:r>
              <a:rPr lang="en-US" dirty="0">
                <a:hlinkClick r:id="rId2"/>
              </a:rPr>
              <a:t>https://www.youtube.com/watch?v=yuCwVnzSjWA&amp;t=988s</a:t>
            </a:r>
            <a:endParaRPr lang="en-US" dirty="0"/>
          </a:p>
          <a:p>
            <a:endParaRPr lang="en-US" dirty="0"/>
          </a:p>
          <a:p>
            <a:r>
              <a:rPr lang="en-US" dirty="0"/>
              <a:t>ii) Allen Frances on the pharmaceutical industry…</a:t>
            </a:r>
          </a:p>
          <a:p>
            <a:r>
              <a:rPr lang="en-US" dirty="0">
                <a:hlinkClick r:id="rId3"/>
              </a:rPr>
              <a:t>https://www.youtube.com/watch?v=THI9dc496fc</a:t>
            </a:r>
            <a:endParaRPr lang="en-US" dirty="0"/>
          </a:p>
          <a:p>
            <a:endParaRPr lang="en-US" dirty="0"/>
          </a:p>
          <a:p>
            <a:r>
              <a:rPr lang="en-US" dirty="0"/>
              <a:t>iii) John Campbell on funding of regulatory agencies…</a:t>
            </a:r>
          </a:p>
          <a:p>
            <a:r>
              <a:rPr lang="en-US" dirty="0">
                <a:hlinkClick r:id="rId4"/>
              </a:rPr>
              <a:t>https://www.youtube.com/watch?v=05GGaCBk9Mo&amp;t=804s</a:t>
            </a:r>
            <a:endParaRPr lang="en-US" dirty="0"/>
          </a:p>
          <a:p>
            <a:endParaRPr lang="en-US" dirty="0"/>
          </a:p>
          <a:p>
            <a:r>
              <a:rPr lang="en-US" dirty="0"/>
              <a:t>iv) Paul </a:t>
            </a:r>
            <a:r>
              <a:rPr lang="en-US" dirty="0" err="1"/>
              <a:t>Glasziou</a:t>
            </a:r>
            <a:r>
              <a:rPr lang="en-US" dirty="0"/>
              <a:t> on overdiagnosis and over treatment…</a:t>
            </a:r>
          </a:p>
          <a:p>
            <a:r>
              <a:rPr lang="en-US" dirty="0">
                <a:hlinkClick r:id="rId5"/>
              </a:rPr>
              <a:t>https://www.youtube.com/watch?v=Yoy4CBLgxmc</a:t>
            </a:r>
            <a:endParaRPr lang="en-US" dirty="0"/>
          </a:p>
          <a:p>
            <a:endParaRPr lang="en-US" dirty="0"/>
          </a:p>
          <a:p>
            <a:r>
              <a:rPr lang="en-US" dirty="0"/>
              <a:t>v) Iona Heath…</a:t>
            </a:r>
          </a:p>
          <a:p>
            <a:r>
              <a:rPr lang="en-US" dirty="0">
                <a:hlinkClick r:id="rId6"/>
              </a:rPr>
              <a:t>https://www.youtube.com/watch?v=Vv92ssc2snc</a:t>
            </a:r>
            <a:endParaRPr lang="en-US" dirty="0"/>
          </a:p>
          <a:p>
            <a:endParaRPr lang="en-US" dirty="0"/>
          </a:p>
        </p:txBody>
      </p:sp>
    </p:spTree>
    <p:extLst>
      <p:ext uri="{BB962C8B-B14F-4D97-AF65-F5344CB8AC3E}">
        <p14:creationId xmlns:p14="http://schemas.microsoft.com/office/powerpoint/2010/main" val="13529565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Breeze.thmx</Template>
  <TotalTime>35607</TotalTime>
  <Words>1507</Words>
  <Application>Microsoft Macintosh PowerPoint</Application>
  <PresentationFormat>On-screen Show (4:3)</PresentationFormat>
  <Paragraphs>181</Paragraphs>
  <Slides>19</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News Gothic MT</vt:lpstr>
      <vt:lpstr>Wingdings 2</vt:lpstr>
      <vt:lpstr>Breeze</vt:lpstr>
      <vt:lpstr>Psychology 1200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Jackson, Jeremy</cp:lastModifiedBy>
  <cp:revision>108</cp:revision>
  <dcterms:created xsi:type="dcterms:W3CDTF">2020-01-13T19:19:05Z</dcterms:created>
  <dcterms:modified xsi:type="dcterms:W3CDTF">2022-12-15T20:41:42Z</dcterms:modified>
</cp:coreProperties>
</file>