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73" r:id="rId5"/>
    <p:sldId id="274" r:id="rId6"/>
    <p:sldId id="275" r:id="rId7"/>
    <p:sldId id="284" r:id="rId8"/>
    <p:sldId id="279" r:id="rId9"/>
    <p:sldId id="280" r:id="rId10"/>
    <p:sldId id="260" r:id="rId11"/>
    <p:sldId id="281" r:id="rId12"/>
    <p:sldId id="261" r:id="rId13"/>
    <p:sldId id="262" r:id="rId14"/>
    <p:sldId id="263" r:id="rId15"/>
    <p:sldId id="264" r:id="rId16"/>
    <p:sldId id="285" r:id="rId17"/>
    <p:sldId id="286" r:id="rId18"/>
    <p:sldId id="265" r:id="rId19"/>
    <p:sldId id="266" r:id="rId20"/>
    <p:sldId id="283" r:id="rId21"/>
    <p:sldId id="282" r:id="rId22"/>
    <p:sldId id="28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1/9/25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svT8iFL_fCc"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data.cdc.gov/Case-Surveillance/United-States-COVID-19-Cases-and-Deaths-by-State-o/9mfq-cb36" TargetMode="External"/><Relationship Id="rId4" Type="http://schemas.openxmlformats.org/officeDocument/2006/relationships/hyperlink" Target="https://www.cdc.gov/nchs/nvss/covid-19.htm"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nRGu6_HGHRI" TargetMode="External"/><Relationship Id="rId7" Type="http://schemas.openxmlformats.org/officeDocument/2006/relationships/hyperlink" Target="https://youtu.be/9mkMaTWx6DU"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youtu.be/9dIS4W3t05E" TargetMode="External"/><Relationship Id="rId5" Type="http://schemas.openxmlformats.org/officeDocument/2006/relationships/hyperlink" Target="https://youtu.be/NqLGBNx6Q5o" TargetMode="External"/><Relationship Id="rId4" Type="http://schemas.openxmlformats.org/officeDocument/2006/relationships/hyperlink" Target="https://youtu.be/vmGg3fWGx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3301</a:t>
            </a:r>
          </a:p>
        </p:txBody>
      </p:sp>
      <p:sp>
        <p:nvSpPr>
          <p:cNvPr id="3" name="Subtitle 2"/>
          <p:cNvSpPr>
            <a:spLocks noGrp="1"/>
          </p:cNvSpPr>
          <p:nvPr>
            <p:ph type="subTitle" idx="1"/>
          </p:nvPr>
        </p:nvSpPr>
        <p:spPr>
          <a:xfrm>
            <a:off x="1322921" y="3509028"/>
            <a:ext cx="6498159" cy="916641"/>
          </a:xfrm>
        </p:spPr>
        <p:txBody>
          <a:bodyPr/>
          <a:lstStyle/>
          <a:p>
            <a:r>
              <a:rPr lang="en-US" dirty="0"/>
              <a:t>Lecture 1</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r>
              <a:rPr lang="en-US" sz="2800" dirty="0"/>
              <a:t>What do we want to know about the world?</a:t>
            </a:r>
          </a:p>
        </p:txBody>
      </p:sp>
      <p:sp>
        <p:nvSpPr>
          <p:cNvPr id="8" name="TextBox 7"/>
          <p:cNvSpPr txBox="1"/>
          <p:nvPr/>
        </p:nvSpPr>
        <p:spPr>
          <a:xfrm>
            <a:off x="1390040" y="1918509"/>
            <a:ext cx="5570150" cy="923330"/>
          </a:xfrm>
          <a:prstGeom prst="rect">
            <a:avLst/>
          </a:prstGeom>
          <a:noFill/>
        </p:spPr>
        <p:txBody>
          <a:bodyPr wrap="square" rtlCol="0">
            <a:spAutoFit/>
          </a:bodyPr>
          <a:lstStyle/>
          <a:p>
            <a:pPr marL="342900" indent="-342900">
              <a:buAutoNum type="arabicParenR"/>
            </a:pPr>
            <a:r>
              <a:rPr lang="en-US" dirty="0"/>
              <a:t>How is the world now?</a:t>
            </a:r>
          </a:p>
          <a:p>
            <a:endParaRPr lang="en-US" dirty="0"/>
          </a:p>
          <a:p>
            <a:r>
              <a:rPr lang="en-US" dirty="0"/>
              <a:t>2) How will the world be in the future?</a:t>
            </a:r>
          </a:p>
        </p:txBody>
      </p:sp>
      <p:sp>
        <p:nvSpPr>
          <p:cNvPr id="9" name="TextBox 8"/>
          <p:cNvSpPr txBox="1"/>
          <p:nvPr/>
        </p:nvSpPr>
        <p:spPr>
          <a:xfrm>
            <a:off x="920026" y="3488169"/>
            <a:ext cx="7170196" cy="369332"/>
          </a:xfrm>
          <a:prstGeom prst="rect">
            <a:avLst/>
          </a:prstGeom>
          <a:noFill/>
        </p:spPr>
        <p:txBody>
          <a:bodyPr wrap="square" rtlCol="0">
            <a:spAutoFit/>
          </a:bodyPr>
          <a:lstStyle/>
          <a:p>
            <a:r>
              <a:rPr lang="en-US" dirty="0"/>
              <a:t>It turns out that we are very good at “1” but not so good at “2”</a:t>
            </a:r>
          </a:p>
        </p:txBody>
      </p:sp>
      <p:sp>
        <p:nvSpPr>
          <p:cNvPr id="10" name="TextBox 9"/>
          <p:cNvSpPr txBox="1"/>
          <p:nvPr/>
        </p:nvSpPr>
        <p:spPr>
          <a:xfrm>
            <a:off x="920026" y="4260311"/>
            <a:ext cx="7170196" cy="1754327"/>
          </a:xfrm>
          <a:prstGeom prst="rect">
            <a:avLst/>
          </a:prstGeom>
          <a:noFill/>
        </p:spPr>
        <p:txBody>
          <a:bodyPr wrap="square" rtlCol="0">
            <a:spAutoFit/>
          </a:bodyPr>
          <a:lstStyle/>
          <a:p>
            <a:r>
              <a:rPr lang="en-US" dirty="0"/>
              <a:t>Consider this</a:t>
            </a:r>
            <a:r>
              <a:rPr lang="mr-IN" dirty="0"/>
              <a:t>…</a:t>
            </a:r>
            <a:r>
              <a:rPr lang="en-CA" dirty="0"/>
              <a:t>.</a:t>
            </a:r>
          </a:p>
          <a:p>
            <a:endParaRPr lang="en-CA" dirty="0"/>
          </a:p>
          <a:p>
            <a:r>
              <a:rPr lang="en-CA" dirty="0"/>
              <a:t>How is it that we CAN NOT predict the temperature in one location very well 7 days in advance but we seem pretty confident that we CAN predict the climate all over the globe very well 70 years in advance?</a:t>
            </a:r>
            <a:endParaRPr lang="en-US" dirty="0"/>
          </a:p>
        </p:txBody>
      </p:sp>
    </p:spTree>
    <p:extLst>
      <p:ext uri="{BB962C8B-B14F-4D97-AF65-F5344CB8AC3E}">
        <p14:creationId xmlns:p14="http://schemas.microsoft.com/office/powerpoint/2010/main" val="394864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562506" y="431884"/>
            <a:ext cx="7836351" cy="523220"/>
          </a:xfrm>
          <a:prstGeom prst="rect">
            <a:avLst/>
          </a:prstGeom>
          <a:noFill/>
        </p:spPr>
        <p:txBody>
          <a:bodyPr wrap="square" rtlCol="0">
            <a:spAutoFit/>
          </a:bodyPr>
          <a:lstStyle/>
          <a:p>
            <a:r>
              <a:rPr lang="en-US" sz="2800" dirty="0"/>
              <a:t>Climate Change predictions In 1978</a:t>
            </a:r>
            <a:r>
              <a:rPr lang="mr-IN" sz="2800" dirty="0"/>
              <a:t>…</a:t>
            </a:r>
            <a:r>
              <a:rPr lang="en-CA" sz="2800" dirty="0"/>
              <a:t>Watch</a:t>
            </a:r>
            <a:endParaRPr lang="en-US" sz="2800" dirty="0"/>
          </a:p>
        </p:txBody>
      </p:sp>
      <p:pic>
        <p:nvPicPr>
          <p:cNvPr id="2" name="climate_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30460" y="1338150"/>
            <a:ext cx="6843936" cy="4549553"/>
          </a:xfrm>
          <a:prstGeom prst="rect">
            <a:avLst/>
          </a:prstGeom>
          <a:blipFill rotWithShape="1">
            <a:blip r:embed="rId6"/>
            <a:stretch>
              <a:fillRect/>
            </a:stretch>
          </a:blipFill>
        </p:spPr>
      </p:pic>
    </p:spTree>
    <p:extLst>
      <p:ext uri="{BB962C8B-B14F-4D97-AF65-F5344CB8AC3E}">
        <p14:creationId xmlns:p14="http://schemas.microsoft.com/office/powerpoint/2010/main" val="1967189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021304" y="436919"/>
            <a:ext cx="7098918" cy="954107"/>
          </a:xfrm>
          <a:prstGeom prst="rect">
            <a:avLst/>
          </a:prstGeom>
          <a:noFill/>
        </p:spPr>
        <p:txBody>
          <a:bodyPr wrap="square" rtlCol="0">
            <a:spAutoFit/>
          </a:bodyPr>
          <a:lstStyle/>
          <a:p>
            <a:pPr algn="ctr"/>
            <a:r>
              <a:rPr lang="en-CA" sz="2800" dirty="0"/>
              <a:t>Why a Good </a:t>
            </a:r>
            <a:r>
              <a:rPr lang="en-CA" sz="2800" b="1" i="1" dirty="0"/>
              <a:t>Description</a:t>
            </a:r>
            <a:r>
              <a:rPr lang="en-CA" sz="2800" dirty="0"/>
              <a:t> of The Present State is Hard Enough.</a:t>
            </a:r>
            <a:endParaRPr lang="en-US" sz="2800" dirty="0"/>
          </a:p>
        </p:txBody>
      </p:sp>
      <p:sp>
        <p:nvSpPr>
          <p:cNvPr id="3" name="TextBox 2"/>
          <p:cNvSpPr txBox="1"/>
          <p:nvPr/>
        </p:nvSpPr>
        <p:spPr>
          <a:xfrm>
            <a:off x="701591" y="2278302"/>
            <a:ext cx="7557649" cy="2585323"/>
          </a:xfrm>
          <a:prstGeom prst="rect">
            <a:avLst/>
          </a:prstGeom>
          <a:noFill/>
        </p:spPr>
        <p:txBody>
          <a:bodyPr wrap="square" rtlCol="0">
            <a:spAutoFit/>
          </a:bodyPr>
          <a:lstStyle/>
          <a:p>
            <a:pPr marL="285750" indent="-285750">
              <a:buFont typeface="Arial"/>
              <a:buChar char="•"/>
            </a:pPr>
            <a:r>
              <a:rPr lang="en-US" dirty="0"/>
              <a:t>It turns out the describing the way things are at the present moment is extremely difficult.</a:t>
            </a:r>
          </a:p>
          <a:p>
            <a:pPr marL="285750" indent="-285750">
              <a:buFont typeface="Arial"/>
              <a:buChar char="•"/>
            </a:pPr>
            <a:endParaRPr lang="en-US" dirty="0"/>
          </a:p>
          <a:p>
            <a:pPr marL="285750" indent="-285750">
              <a:buFont typeface="Arial"/>
              <a:buChar char="•"/>
            </a:pPr>
            <a:endParaRPr lang="en-US" dirty="0"/>
          </a:p>
          <a:p>
            <a:pPr marL="285750" indent="-285750">
              <a:buFont typeface="Arial"/>
              <a:buChar char="•"/>
            </a:pPr>
            <a:r>
              <a:rPr lang="en-US" dirty="0"/>
              <a:t>Consider this question</a:t>
            </a:r>
            <a:r>
              <a:rPr lang="mr-IN" dirty="0"/>
              <a:t>…</a:t>
            </a:r>
            <a:r>
              <a:rPr lang="en-CA" dirty="0"/>
              <a:t>At the present time is COVID-19 serious?</a:t>
            </a:r>
            <a:endParaRPr lang="en-US" dirty="0"/>
          </a:p>
          <a:p>
            <a:pPr marL="285750" indent="-285750">
              <a:buFont typeface="Arial"/>
              <a:buChar char="•"/>
            </a:pPr>
            <a:endParaRPr lang="en-US" dirty="0"/>
          </a:p>
          <a:p>
            <a:pPr marL="285750" indent="-285750">
              <a:buFont typeface="Arial"/>
              <a:buChar char="•"/>
            </a:pPr>
            <a:endParaRPr lang="en-US" dirty="0"/>
          </a:p>
          <a:p>
            <a:pPr marL="285750" indent="-285750">
              <a:buFont typeface="Arial"/>
              <a:buChar char="•"/>
            </a:pPr>
            <a:r>
              <a:rPr lang="en-CA" dirty="0"/>
              <a:t>This is a question about the present state, what are the issues? </a:t>
            </a:r>
          </a:p>
          <a:p>
            <a:pPr marL="285750" indent="-285750">
              <a:buFont typeface="Arial"/>
              <a:buChar char="•"/>
            </a:pPr>
            <a:endParaRPr lang="en-CA" dirty="0"/>
          </a:p>
        </p:txBody>
      </p:sp>
    </p:spTree>
    <p:extLst>
      <p:ext uri="{BB962C8B-B14F-4D97-AF65-F5344CB8AC3E}">
        <p14:creationId xmlns:p14="http://schemas.microsoft.com/office/powerpoint/2010/main" val="336071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COVID: The Present State</a:t>
            </a:r>
            <a:endParaRPr lang="en-US" sz="2800" dirty="0"/>
          </a:p>
        </p:txBody>
      </p:sp>
      <p:sp>
        <p:nvSpPr>
          <p:cNvPr id="3" name="TextBox 2"/>
          <p:cNvSpPr txBox="1"/>
          <p:nvPr/>
        </p:nvSpPr>
        <p:spPr>
          <a:xfrm>
            <a:off x="701591" y="1203756"/>
            <a:ext cx="7557649" cy="4154984"/>
          </a:xfrm>
          <a:prstGeom prst="rect">
            <a:avLst/>
          </a:prstGeom>
          <a:noFill/>
        </p:spPr>
        <p:txBody>
          <a:bodyPr wrap="square" rtlCol="0">
            <a:spAutoFit/>
          </a:bodyPr>
          <a:lstStyle/>
          <a:p>
            <a:pPr marL="285750" indent="-285750">
              <a:buFont typeface="Arial"/>
              <a:buChar char="•"/>
            </a:pPr>
            <a:endParaRPr lang="en-CA" dirty="0"/>
          </a:p>
          <a:p>
            <a:pPr marL="800100" lvl="1" indent="-342900">
              <a:buAutoNum type="arabicParenR"/>
            </a:pPr>
            <a:r>
              <a:rPr lang="en-CA" dirty="0"/>
              <a:t>How do we define serious?</a:t>
            </a:r>
          </a:p>
          <a:p>
            <a:pPr lvl="2"/>
            <a:r>
              <a:rPr lang="en-CA" sz="1600" dirty="0"/>
              <a:t>What measure should we use? Deaths per million, total deaths, total cases, cases with symptoms, death rate, case transmission rate, deaths to local residents or global deaths, years lost or total deaths, deaths in relation to influenza in a normal year, deaths due to influenza last year, excess deaths in the population, deaths </a:t>
            </a:r>
            <a:r>
              <a:rPr lang="en-CA" sz="1600" i="1" dirty="0"/>
              <a:t>with</a:t>
            </a:r>
            <a:r>
              <a:rPr lang="en-CA" sz="1600" dirty="0"/>
              <a:t> </a:t>
            </a:r>
            <a:r>
              <a:rPr lang="en-CA" sz="1600" dirty="0" err="1"/>
              <a:t>Covid</a:t>
            </a:r>
            <a:r>
              <a:rPr lang="en-CA" sz="1600" dirty="0"/>
              <a:t> or deaths </a:t>
            </a:r>
            <a:r>
              <a:rPr lang="en-CA" sz="1600" i="1" dirty="0"/>
              <a:t>from</a:t>
            </a:r>
            <a:r>
              <a:rPr lang="en-CA" sz="1600" dirty="0"/>
              <a:t> </a:t>
            </a:r>
            <a:r>
              <a:rPr lang="en-CA" sz="1600" dirty="0" err="1"/>
              <a:t>Covid</a:t>
            </a:r>
            <a:r>
              <a:rPr lang="en-CA" sz="1600" dirty="0"/>
              <a:t>, total deaths now or in 2 years from now, in 10 years from now, etc.</a:t>
            </a:r>
          </a:p>
          <a:p>
            <a:pPr lvl="2"/>
            <a:endParaRPr lang="en-CA" sz="1600" dirty="0"/>
          </a:p>
          <a:p>
            <a:pPr lvl="2"/>
            <a:endParaRPr lang="en-CA" dirty="0"/>
          </a:p>
          <a:p>
            <a:pPr lvl="1"/>
            <a:r>
              <a:rPr lang="en-CA" dirty="0"/>
              <a:t>2) Does the seriousness depend upon how we define serious? </a:t>
            </a:r>
          </a:p>
          <a:p>
            <a:pPr lvl="2"/>
            <a:r>
              <a:rPr lang="en-CA" sz="1600" dirty="0"/>
              <a:t>If so, what definition of seriousness should be used? Who should define serious, should we all use the same definition of serious? Can we compare countries if different definitions are used by different countries, etc.</a:t>
            </a:r>
          </a:p>
        </p:txBody>
      </p:sp>
    </p:spTree>
    <p:extLst>
      <p:ext uri="{BB962C8B-B14F-4D97-AF65-F5344CB8AC3E}">
        <p14:creationId xmlns:p14="http://schemas.microsoft.com/office/powerpoint/2010/main" val="2180290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COVID: The Present State</a:t>
            </a:r>
            <a:endParaRPr lang="en-US" sz="2800" dirty="0"/>
          </a:p>
        </p:txBody>
      </p:sp>
      <p:sp>
        <p:nvSpPr>
          <p:cNvPr id="3" name="TextBox 2"/>
          <p:cNvSpPr txBox="1"/>
          <p:nvPr/>
        </p:nvSpPr>
        <p:spPr>
          <a:xfrm>
            <a:off x="701591" y="1088309"/>
            <a:ext cx="7557649" cy="5478424"/>
          </a:xfrm>
          <a:prstGeom prst="rect">
            <a:avLst/>
          </a:prstGeom>
          <a:noFill/>
        </p:spPr>
        <p:txBody>
          <a:bodyPr wrap="square" rtlCol="0">
            <a:spAutoFit/>
          </a:bodyPr>
          <a:lstStyle/>
          <a:p>
            <a:pPr lvl="1"/>
            <a:endParaRPr lang="en-CA" dirty="0"/>
          </a:p>
          <a:p>
            <a:pPr lvl="1"/>
            <a:r>
              <a:rPr lang="en-CA" dirty="0"/>
              <a:t>3) Does the seriousness depend upon third factors and if so, what are they?</a:t>
            </a:r>
          </a:p>
          <a:p>
            <a:pPr lvl="2"/>
            <a:r>
              <a:rPr lang="en-CA" sz="1600" dirty="0"/>
              <a:t>Which of the numerous ways of measuring seriousness are a function of age? Is age actually a risk factor or is it merely a mediator variable? Does ethnicity matter? What about pre-existing conditions, population density, immune system health, diet, geographic location, economic status of the population, economic status of the individual, etc.</a:t>
            </a:r>
          </a:p>
          <a:p>
            <a:pPr lvl="1"/>
            <a:endParaRPr lang="en-CA" dirty="0"/>
          </a:p>
          <a:p>
            <a:pPr lvl="1"/>
            <a:r>
              <a:rPr lang="en-CA" dirty="0"/>
              <a:t>4) Does seriousness depend upon our ability to manage it?</a:t>
            </a:r>
          </a:p>
          <a:p>
            <a:pPr lvl="2"/>
            <a:r>
              <a:rPr lang="en-CA" sz="1600" dirty="0"/>
              <a:t>What about health care system capacity, sophistication of the health-care system, public or private health care system, social distancing measures used, mask wearing, therapeutics, vaccines, governmental orientation towards civil liberty, etc.</a:t>
            </a:r>
          </a:p>
          <a:p>
            <a:pPr lvl="1"/>
            <a:endParaRPr lang="en-CA" dirty="0"/>
          </a:p>
          <a:p>
            <a:pPr lvl="1"/>
            <a:r>
              <a:rPr lang="en-CA" dirty="0"/>
              <a:t>5) What are the costs to other things of managing it? </a:t>
            </a:r>
          </a:p>
          <a:p>
            <a:pPr lvl="2"/>
            <a:r>
              <a:rPr lang="en-CA" sz="1600" dirty="0"/>
              <a:t>What is the effect of government policy on other diseases, causes of death, mental health, alcoholism, drug-abuse, economic well-being, suicide, quality of life, how do we equate the costs of government strategies to the benefits, etc.</a:t>
            </a:r>
          </a:p>
        </p:txBody>
      </p:sp>
    </p:spTree>
    <p:extLst>
      <p:ext uri="{BB962C8B-B14F-4D97-AF65-F5344CB8AC3E}">
        <p14:creationId xmlns:p14="http://schemas.microsoft.com/office/powerpoint/2010/main" val="820175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39107" y="436919"/>
            <a:ext cx="7548635" cy="523220"/>
          </a:xfrm>
          <a:prstGeom prst="rect">
            <a:avLst/>
          </a:prstGeom>
          <a:noFill/>
        </p:spPr>
        <p:txBody>
          <a:bodyPr wrap="square" rtlCol="0">
            <a:spAutoFit/>
          </a:bodyPr>
          <a:lstStyle/>
          <a:p>
            <a:pPr algn="ctr"/>
            <a:r>
              <a:rPr lang="en-CA" sz="2800" dirty="0"/>
              <a:t>Description and Complexity: The Take Away</a:t>
            </a:r>
            <a:endParaRPr lang="en-US" sz="2800" dirty="0"/>
          </a:p>
        </p:txBody>
      </p:sp>
      <p:sp>
        <p:nvSpPr>
          <p:cNvPr id="3" name="TextBox 2"/>
          <p:cNvSpPr txBox="1"/>
          <p:nvPr/>
        </p:nvSpPr>
        <p:spPr>
          <a:xfrm>
            <a:off x="701591" y="1416889"/>
            <a:ext cx="7557649" cy="4524316"/>
          </a:xfrm>
          <a:prstGeom prst="rect">
            <a:avLst/>
          </a:prstGeom>
          <a:noFill/>
        </p:spPr>
        <p:txBody>
          <a:bodyPr wrap="square" rtlCol="0">
            <a:spAutoFit/>
          </a:bodyPr>
          <a:lstStyle/>
          <a:p>
            <a:pPr lvl="1"/>
            <a:endParaRPr lang="en-CA" sz="1600" dirty="0"/>
          </a:p>
          <a:p>
            <a:pPr marL="742950" lvl="1" indent="-285750">
              <a:buFont typeface="Arial"/>
              <a:buChar char="•"/>
            </a:pPr>
            <a:r>
              <a:rPr lang="en-CA" sz="1600" dirty="0"/>
              <a:t>So the moral of the story is simple, a description of the present state is very, very difficult.</a:t>
            </a:r>
          </a:p>
          <a:p>
            <a:pPr marL="742950" lvl="1" indent="-285750">
              <a:buFont typeface="Arial"/>
              <a:buChar char="•"/>
            </a:pPr>
            <a:endParaRPr lang="en-CA" sz="1600" dirty="0"/>
          </a:p>
          <a:p>
            <a:pPr marL="742950" lvl="1" indent="-285750">
              <a:buFont typeface="Arial"/>
              <a:buChar char="•"/>
            </a:pPr>
            <a:r>
              <a:rPr lang="en-CA" sz="1600" dirty="0"/>
              <a:t>From a methodological point of view, there are a vast number of relevant, interacting variables that are often impossible to measure and a host of very difficult definitional problems that make a big difference to our interpretation of the effects of any attempt to change the world.</a:t>
            </a:r>
          </a:p>
          <a:p>
            <a:pPr marL="742950" lvl="1" indent="-285750">
              <a:buFont typeface="Arial"/>
              <a:buChar char="•"/>
            </a:pPr>
            <a:endParaRPr lang="en-CA" sz="1600" dirty="0"/>
          </a:p>
          <a:p>
            <a:pPr marL="742950" lvl="1" indent="-285750">
              <a:buFont typeface="Arial"/>
              <a:buChar char="•"/>
            </a:pPr>
            <a:r>
              <a:rPr lang="en-CA" sz="1600" dirty="0"/>
              <a:t>It follows from this that it should never be presumed by intuition, common sense or by our own ad hoc perspective what the effect of a change in the world might be.</a:t>
            </a:r>
          </a:p>
          <a:p>
            <a:pPr lvl="1"/>
            <a:endParaRPr lang="en-CA" sz="1600" dirty="0"/>
          </a:p>
          <a:p>
            <a:pPr marL="742950" lvl="1" indent="-285750">
              <a:buFont typeface="Arial"/>
              <a:buChar char="•"/>
            </a:pPr>
            <a:r>
              <a:rPr lang="en-CA" sz="1600" dirty="0"/>
              <a:t>The appropriate orientation then is careful, serious, expert data collection and analysis and a healthy dose of scepticism that the problem is well understood or can be definitively solved.</a:t>
            </a:r>
          </a:p>
          <a:p>
            <a:pPr marL="742950" lvl="1" indent="-285750">
              <a:buFont typeface="Arial"/>
              <a:buChar char="•"/>
            </a:pPr>
            <a:endParaRPr lang="en-CA" sz="1600" dirty="0"/>
          </a:p>
        </p:txBody>
      </p:sp>
    </p:spTree>
    <p:extLst>
      <p:ext uri="{BB962C8B-B14F-4D97-AF65-F5344CB8AC3E}">
        <p14:creationId xmlns:p14="http://schemas.microsoft.com/office/powerpoint/2010/main" val="278784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Why Does This Matter To Us in 3301?</a:t>
            </a:r>
            <a:endParaRPr lang="en-US" sz="2800" dirty="0"/>
          </a:p>
        </p:txBody>
      </p:sp>
      <p:sp>
        <p:nvSpPr>
          <p:cNvPr id="3" name="TextBox 2"/>
          <p:cNvSpPr txBox="1"/>
          <p:nvPr/>
        </p:nvSpPr>
        <p:spPr>
          <a:xfrm>
            <a:off x="701591" y="1416889"/>
            <a:ext cx="7557649" cy="4062651"/>
          </a:xfrm>
          <a:prstGeom prst="rect">
            <a:avLst/>
          </a:prstGeom>
          <a:noFill/>
        </p:spPr>
        <p:txBody>
          <a:bodyPr wrap="square" rtlCol="0">
            <a:spAutoFit/>
          </a:bodyPr>
          <a:lstStyle/>
          <a:p>
            <a:pPr marL="742950" lvl="1" indent="-285750">
              <a:buFont typeface="Arial"/>
              <a:buChar char="•"/>
            </a:pPr>
            <a:r>
              <a:rPr lang="en-CA" dirty="0"/>
              <a:t>Because this is a course in </a:t>
            </a:r>
            <a:r>
              <a:rPr lang="en-CA" i="1" dirty="0"/>
              <a:t>applied</a:t>
            </a:r>
            <a:r>
              <a:rPr lang="en-CA" dirty="0"/>
              <a:t> research methods. It’s not a course in laboratory research methods.</a:t>
            </a:r>
          </a:p>
          <a:p>
            <a:pPr marL="742950" lvl="1" indent="-285750">
              <a:buFont typeface="Arial"/>
              <a:buChar char="•"/>
            </a:pPr>
            <a:endParaRPr lang="en-CA" dirty="0"/>
          </a:p>
          <a:p>
            <a:pPr marL="742950" lvl="1" indent="-285750">
              <a:buFont typeface="Arial"/>
              <a:buChar char="•"/>
            </a:pPr>
            <a:r>
              <a:rPr lang="en-CA" dirty="0"/>
              <a:t>The difference is that in the lab, we control intervening, moderating, mediating and interacting variables. We control for covariates, we control the environment, we control who the subjects are using eligibility criteria</a:t>
            </a:r>
            <a:r>
              <a:rPr lang="mr-IN" dirty="0"/>
              <a:t>…</a:t>
            </a:r>
            <a:r>
              <a:rPr lang="en-CA" dirty="0"/>
              <a:t>..we control all of those things that are unknowns and/or possible confounds in the real-world.</a:t>
            </a:r>
          </a:p>
          <a:p>
            <a:pPr marL="742950" lvl="1" indent="-285750">
              <a:buFont typeface="Arial"/>
              <a:buChar char="•"/>
            </a:pPr>
            <a:endParaRPr lang="en-CA" sz="1600" dirty="0"/>
          </a:p>
          <a:p>
            <a:pPr marL="742950" lvl="1" indent="-285750">
              <a:buFont typeface="Arial"/>
              <a:buChar char="•"/>
            </a:pPr>
            <a:r>
              <a:rPr lang="en-CA" sz="1600" dirty="0"/>
              <a:t>That means that results obtained in a lab are far simpler to interpret and understand than results obtained in the real world. In the real-world we are “constrained” in our ability to understand by the complexity of the context. </a:t>
            </a:r>
          </a:p>
          <a:p>
            <a:pPr marL="742950" lvl="1" indent="-285750">
              <a:buFont typeface="Arial"/>
              <a:buChar char="•"/>
            </a:pPr>
            <a:endParaRPr lang="en-CA" sz="1600" dirty="0"/>
          </a:p>
        </p:txBody>
      </p:sp>
    </p:spTree>
    <p:extLst>
      <p:ext uri="{BB962C8B-B14F-4D97-AF65-F5344CB8AC3E}">
        <p14:creationId xmlns:p14="http://schemas.microsoft.com/office/powerpoint/2010/main" val="122198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Why Does This Matter To Us in 3301?</a:t>
            </a:r>
            <a:endParaRPr lang="en-US" sz="2800" dirty="0"/>
          </a:p>
        </p:txBody>
      </p:sp>
      <p:sp>
        <p:nvSpPr>
          <p:cNvPr id="3" name="TextBox 2"/>
          <p:cNvSpPr txBox="1"/>
          <p:nvPr/>
        </p:nvSpPr>
        <p:spPr>
          <a:xfrm>
            <a:off x="701591" y="1196440"/>
            <a:ext cx="7557649" cy="5355313"/>
          </a:xfrm>
          <a:prstGeom prst="rect">
            <a:avLst/>
          </a:prstGeom>
          <a:noFill/>
        </p:spPr>
        <p:txBody>
          <a:bodyPr wrap="square" rtlCol="0">
            <a:spAutoFit/>
          </a:bodyPr>
          <a:lstStyle/>
          <a:p>
            <a:pPr marL="742950" lvl="1" indent="-285750">
              <a:buFont typeface="Arial"/>
              <a:buChar char="•"/>
            </a:pPr>
            <a:r>
              <a:rPr lang="en-CA" dirty="0"/>
              <a:t>Consider research on the effect of masks for reducing the spread of a virus. </a:t>
            </a:r>
          </a:p>
          <a:p>
            <a:pPr marL="742950" lvl="1" indent="-285750">
              <a:buFont typeface="Arial"/>
              <a:buChar char="•"/>
            </a:pPr>
            <a:endParaRPr lang="en-CA" dirty="0"/>
          </a:p>
          <a:p>
            <a:pPr marL="742950" lvl="1" indent="-285750">
              <a:buFont typeface="Arial"/>
              <a:buChar char="•"/>
            </a:pPr>
            <a:r>
              <a:rPr lang="en-CA" dirty="0"/>
              <a:t>Lab research on mask efficacy is done in a controlled environment in which we monitor the environment, the subject, the way in which the mask is used, the measurements of efficacy we take, etc.</a:t>
            </a:r>
          </a:p>
          <a:p>
            <a:pPr marL="742950" lvl="1" indent="-285750">
              <a:buFont typeface="Arial"/>
              <a:buChar char="•"/>
            </a:pPr>
            <a:endParaRPr lang="en-CA" dirty="0"/>
          </a:p>
          <a:p>
            <a:pPr marL="742950" lvl="1" indent="-285750">
              <a:buFont typeface="Arial"/>
              <a:buChar char="•"/>
            </a:pPr>
            <a:r>
              <a:rPr lang="en-CA" dirty="0"/>
              <a:t> We do this to </a:t>
            </a:r>
            <a:r>
              <a:rPr lang="en-CA" i="1" dirty="0"/>
              <a:t>eliminate</a:t>
            </a:r>
            <a:r>
              <a:rPr lang="en-CA" dirty="0"/>
              <a:t> the effect of all of these variables on our research findings. </a:t>
            </a:r>
          </a:p>
          <a:p>
            <a:pPr marL="742950" lvl="1" indent="-285750">
              <a:buFont typeface="Arial"/>
              <a:buChar char="•"/>
            </a:pPr>
            <a:endParaRPr lang="en-CA" dirty="0"/>
          </a:p>
          <a:p>
            <a:pPr marL="742950" lvl="1" indent="-285750">
              <a:buFont typeface="Arial"/>
              <a:buChar char="•"/>
            </a:pPr>
            <a:r>
              <a:rPr lang="en-CA" dirty="0"/>
              <a:t>But the very process of elimination makes the research findings non-generalizable to the real-world context in which environments vary dramatically, types of masks vary, methods of mask wearing vary, compensation of behavior to mask wearing varies dramatically and so on.</a:t>
            </a:r>
          </a:p>
          <a:p>
            <a:pPr marL="742950" lvl="1" indent="-285750">
              <a:buFont typeface="Arial"/>
              <a:buChar char="•"/>
            </a:pPr>
            <a:endParaRPr lang="en-CA" dirty="0"/>
          </a:p>
          <a:p>
            <a:pPr marL="742950" lvl="1" indent="-285750">
              <a:buFont typeface="Arial"/>
              <a:buChar char="•"/>
            </a:pPr>
            <a:r>
              <a:rPr lang="en-CA" dirty="0"/>
              <a:t>The very process of experimental elimination may make the findings true but irrelevant!</a:t>
            </a:r>
          </a:p>
        </p:txBody>
      </p:sp>
    </p:spTree>
    <p:extLst>
      <p:ext uri="{BB962C8B-B14F-4D97-AF65-F5344CB8AC3E}">
        <p14:creationId xmlns:p14="http://schemas.microsoft.com/office/powerpoint/2010/main" val="787782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343918"/>
            <a:ext cx="6517688" cy="523220"/>
          </a:xfrm>
          <a:prstGeom prst="rect">
            <a:avLst/>
          </a:prstGeom>
          <a:noFill/>
        </p:spPr>
        <p:txBody>
          <a:bodyPr wrap="square" rtlCol="0">
            <a:spAutoFit/>
          </a:bodyPr>
          <a:lstStyle/>
          <a:p>
            <a:pPr algn="ctr"/>
            <a:r>
              <a:rPr lang="en-CA" sz="2800" dirty="0"/>
              <a:t>Back to The Future</a:t>
            </a:r>
            <a:endParaRPr lang="en-US" sz="2800" dirty="0"/>
          </a:p>
        </p:txBody>
      </p:sp>
      <p:sp>
        <p:nvSpPr>
          <p:cNvPr id="3" name="TextBox 2"/>
          <p:cNvSpPr txBox="1"/>
          <p:nvPr/>
        </p:nvSpPr>
        <p:spPr>
          <a:xfrm>
            <a:off x="929308" y="1691822"/>
            <a:ext cx="7651299" cy="3693319"/>
          </a:xfrm>
          <a:prstGeom prst="rect">
            <a:avLst/>
          </a:prstGeom>
          <a:noFill/>
        </p:spPr>
        <p:txBody>
          <a:bodyPr wrap="square" rtlCol="0">
            <a:spAutoFit/>
          </a:bodyPr>
          <a:lstStyle/>
          <a:p>
            <a:pPr marL="285750" indent="-285750">
              <a:buFont typeface="Arial"/>
              <a:buChar char="•"/>
            </a:pPr>
            <a:r>
              <a:rPr lang="en-US" dirty="0"/>
              <a:t>In business and public policy, we need to at least try to predict the future, however poor we might be at doing it. </a:t>
            </a:r>
          </a:p>
          <a:p>
            <a:pPr marL="285750" indent="-285750">
              <a:buFont typeface="Arial"/>
              <a:buChar char="•"/>
            </a:pPr>
            <a:endParaRPr lang="en-US" dirty="0"/>
          </a:p>
          <a:p>
            <a:pPr marL="285750" indent="-285750">
              <a:buFont typeface="Arial"/>
              <a:buChar char="•"/>
            </a:pPr>
            <a:r>
              <a:rPr lang="en-US" dirty="0"/>
              <a:t>The scientist has a warning for us though</a:t>
            </a:r>
            <a:r>
              <a:rPr lang="mr-IN" dirty="0"/>
              <a:t>…</a:t>
            </a:r>
            <a:r>
              <a:rPr lang="en-CA" dirty="0"/>
              <a:t>The so-called positivist warns that prediction is not observation. And, they argue, good science is rooted in observation. The positivist warns that prediction is speculative, and speculation does not constitute good science.</a:t>
            </a:r>
            <a:endParaRPr lang="en-US" dirty="0"/>
          </a:p>
          <a:p>
            <a:pPr marL="285750" indent="-285750">
              <a:buFont typeface="Arial"/>
              <a:buChar char="•"/>
            </a:pPr>
            <a:endParaRPr lang="en-US" dirty="0"/>
          </a:p>
          <a:p>
            <a:pPr marL="285750" indent="-285750">
              <a:buFont typeface="Arial"/>
              <a:buChar char="•"/>
            </a:pPr>
            <a:r>
              <a:rPr lang="en-US" dirty="0"/>
              <a:t>Even though speculating about the future is necessary and expected in business, the good business person listens to the scientist about the dangers of speculation.</a:t>
            </a:r>
          </a:p>
          <a:p>
            <a:pPr marL="285750" indent="-285750">
              <a:buFont typeface="Arial"/>
              <a:buChar char="•"/>
            </a:pPr>
            <a:endParaRPr lang="en-US" dirty="0"/>
          </a:p>
        </p:txBody>
      </p:sp>
    </p:spTree>
    <p:extLst>
      <p:ext uri="{BB962C8B-B14F-4D97-AF65-F5344CB8AC3E}">
        <p14:creationId xmlns:p14="http://schemas.microsoft.com/office/powerpoint/2010/main" val="4040894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602534" y="436919"/>
            <a:ext cx="6517688" cy="523220"/>
          </a:xfrm>
          <a:prstGeom prst="rect">
            <a:avLst/>
          </a:prstGeom>
          <a:noFill/>
        </p:spPr>
        <p:txBody>
          <a:bodyPr wrap="square" rtlCol="0">
            <a:spAutoFit/>
          </a:bodyPr>
          <a:lstStyle/>
          <a:p>
            <a:pPr algn="ctr"/>
            <a:r>
              <a:rPr lang="en-CA" sz="2800" dirty="0"/>
              <a:t>Back to The Future</a:t>
            </a:r>
            <a:endParaRPr lang="en-US" sz="2800" dirty="0"/>
          </a:p>
        </p:txBody>
      </p:sp>
      <p:sp>
        <p:nvSpPr>
          <p:cNvPr id="3" name="TextBox 2"/>
          <p:cNvSpPr txBox="1"/>
          <p:nvPr/>
        </p:nvSpPr>
        <p:spPr>
          <a:xfrm>
            <a:off x="808163" y="1390247"/>
            <a:ext cx="7637576" cy="3970318"/>
          </a:xfrm>
          <a:prstGeom prst="rect">
            <a:avLst/>
          </a:prstGeom>
          <a:noFill/>
        </p:spPr>
        <p:txBody>
          <a:bodyPr wrap="square" rtlCol="0">
            <a:spAutoFit/>
          </a:bodyPr>
          <a:lstStyle/>
          <a:p>
            <a:pPr marL="285750" indent="-285750">
              <a:buFont typeface="Arial"/>
              <a:buChar char="•"/>
            </a:pPr>
            <a:endParaRPr lang="en-US" dirty="0"/>
          </a:p>
          <a:p>
            <a:pPr marL="285750" indent="-285750">
              <a:buFont typeface="Arial"/>
              <a:buChar char="•"/>
            </a:pPr>
            <a:r>
              <a:rPr lang="en-US" dirty="0"/>
              <a:t>I once had a boss who said angrily in an executive meeting</a:t>
            </a:r>
            <a:r>
              <a:rPr lang="mr-IN" dirty="0"/>
              <a:t>…</a:t>
            </a:r>
            <a:r>
              <a:rPr lang="en-CA" dirty="0"/>
              <a:t>.</a:t>
            </a:r>
          </a:p>
          <a:p>
            <a:pPr marL="285750" indent="-285750">
              <a:buFont typeface="Arial"/>
              <a:buChar char="•"/>
            </a:pPr>
            <a:endParaRPr lang="en-CA" dirty="0"/>
          </a:p>
          <a:p>
            <a:pPr lvl="1" algn="ctr"/>
            <a:r>
              <a:rPr lang="en-CA" i="1" dirty="0"/>
              <a:t>“Don’t give me your 5 year plan, we might be bankrupt in 5 years. Tell me what you are doing today, tell me what you are doing now to grow the business!”</a:t>
            </a:r>
            <a:endParaRPr lang="en-US" i="1" dirty="0"/>
          </a:p>
          <a:p>
            <a:pPr marL="285750" indent="-285750">
              <a:buFont typeface="Arial"/>
              <a:buChar char="•"/>
            </a:pPr>
            <a:endParaRPr lang="en-US" dirty="0"/>
          </a:p>
          <a:p>
            <a:pPr marL="285750" indent="-285750">
              <a:buFont typeface="Arial"/>
              <a:buChar char="•"/>
            </a:pPr>
            <a:r>
              <a:rPr lang="en-CA" dirty="0"/>
              <a:t>I would say most of the good scientists and good business people I have met are oriented towards current reality rather than speculations about the future.</a:t>
            </a:r>
          </a:p>
          <a:p>
            <a:pPr marL="285750" indent="-285750">
              <a:buFont typeface="Arial"/>
              <a:buChar char="•"/>
            </a:pPr>
            <a:endParaRPr lang="en-CA" dirty="0"/>
          </a:p>
          <a:p>
            <a:pPr marL="285750" indent="-285750">
              <a:buFont typeface="Arial"/>
              <a:buChar char="•"/>
            </a:pPr>
            <a:endParaRPr lang="en-CA" dirty="0"/>
          </a:p>
          <a:p>
            <a:pPr marL="285750" indent="-285750">
              <a:buFont typeface="Arial"/>
              <a:buChar char="•"/>
            </a:pPr>
            <a:r>
              <a:rPr lang="en-CA" dirty="0"/>
              <a:t>Let’s listen to Freeman Dyson about this.</a:t>
            </a:r>
          </a:p>
          <a:p>
            <a:endParaRPr lang="en-CA" dirty="0"/>
          </a:p>
        </p:txBody>
      </p:sp>
    </p:spTree>
    <p:extLst>
      <p:ext uri="{BB962C8B-B14F-4D97-AF65-F5344CB8AC3E}">
        <p14:creationId xmlns:p14="http://schemas.microsoft.com/office/powerpoint/2010/main" val="222868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08359" y="436988"/>
            <a:ext cx="5537661" cy="523220"/>
          </a:xfrm>
          <a:prstGeom prst="rect">
            <a:avLst/>
          </a:prstGeom>
          <a:noFill/>
        </p:spPr>
        <p:txBody>
          <a:bodyPr wrap="square" rtlCol="0">
            <a:spAutoFit/>
          </a:bodyPr>
          <a:lstStyle/>
          <a:p>
            <a:pPr algn="ctr"/>
            <a:r>
              <a:rPr lang="en-CA" sz="2800" dirty="0"/>
              <a:t>Freeman Dyson</a:t>
            </a:r>
            <a:endParaRPr lang="en-US" sz="2800" dirty="0"/>
          </a:p>
        </p:txBody>
      </p:sp>
      <p:pic>
        <p:nvPicPr>
          <p:cNvPr id="4" name="feynman_ca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24324" y="1925015"/>
            <a:ext cx="6501661" cy="3596231"/>
          </a:xfrm>
          <a:prstGeom prst="rect">
            <a:avLst/>
          </a:prstGeom>
          <a:blipFill rotWithShape="1">
            <a:blip r:embed="rId6"/>
            <a:stretch>
              <a:fillRect/>
            </a:stretch>
          </a:blipFill>
        </p:spPr>
      </p:pic>
    </p:spTree>
    <p:extLst>
      <p:ext uri="{BB962C8B-B14F-4D97-AF65-F5344CB8AC3E}">
        <p14:creationId xmlns:p14="http://schemas.microsoft.com/office/powerpoint/2010/main" val="11948272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537661" cy="523220"/>
          </a:xfrm>
          <a:prstGeom prst="rect">
            <a:avLst/>
          </a:prstGeom>
          <a:noFill/>
        </p:spPr>
        <p:txBody>
          <a:bodyPr wrap="square" rtlCol="0">
            <a:spAutoFit/>
          </a:bodyPr>
          <a:lstStyle/>
          <a:p>
            <a:r>
              <a:rPr lang="en-CA" sz="2800" dirty="0"/>
              <a:t>Let’s Listen to Freeman Dyson</a:t>
            </a:r>
            <a:endParaRPr lang="en-US" sz="2800" dirty="0"/>
          </a:p>
        </p:txBody>
      </p:sp>
      <p:sp>
        <p:nvSpPr>
          <p:cNvPr id="2" name="TextBox 1"/>
          <p:cNvSpPr txBox="1"/>
          <p:nvPr/>
        </p:nvSpPr>
        <p:spPr>
          <a:xfrm>
            <a:off x="875098" y="1368641"/>
            <a:ext cx="7243444" cy="4524316"/>
          </a:xfrm>
          <a:prstGeom prst="rect">
            <a:avLst/>
          </a:prstGeom>
          <a:noFill/>
        </p:spPr>
        <p:txBody>
          <a:bodyPr wrap="square" rtlCol="0">
            <a:spAutoFit/>
          </a:bodyPr>
          <a:lstStyle/>
          <a:p>
            <a:r>
              <a:rPr lang="en-US" dirty="0"/>
              <a:t>Climate scientist James Hansen said of Freeman Dyson</a:t>
            </a:r>
            <a:r>
              <a:rPr lang="mr-IN" dirty="0"/>
              <a:t>…</a:t>
            </a:r>
            <a:endParaRPr lang="en-CA" dirty="0"/>
          </a:p>
          <a:p>
            <a:endParaRPr lang="en-US" dirty="0"/>
          </a:p>
          <a:p>
            <a:pPr lvl="1"/>
            <a:r>
              <a:rPr lang="en-US" i="1" dirty="0"/>
              <a:t>“If he's going to wander into something with major consequences for humanity and other life on the planet, then he should first do his homework—which he obviously has not done on global warming.”</a:t>
            </a:r>
          </a:p>
          <a:p>
            <a:endParaRPr lang="en-US" dirty="0"/>
          </a:p>
          <a:p>
            <a:r>
              <a:rPr lang="en-US" dirty="0"/>
              <a:t>Dyson’s response was</a:t>
            </a:r>
            <a:r>
              <a:rPr lang="mr-IN" dirty="0"/>
              <a:t>…</a:t>
            </a:r>
            <a:endParaRPr lang="en-US" dirty="0"/>
          </a:p>
          <a:p>
            <a:endParaRPr lang="en-US" dirty="0"/>
          </a:p>
          <a:p>
            <a:pPr lvl="1"/>
            <a:r>
              <a:rPr lang="en-US" i="1" dirty="0"/>
              <a:t>“My objections to the global warming propaganda are not so much over the technical facts, about which I do not know much, but it’s rather against </a:t>
            </a:r>
            <a:r>
              <a:rPr lang="en-US" i="1" dirty="0">
                <a:solidFill>
                  <a:srgbClr val="FF0000"/>
                </a:solidFill>
              </a:rPr>
              <a:t>the way those people behave </a:t>
            </a:r>
            <a:r>
              <a:rPr lang="en-US" i="1" dirty="0"/>
              <a:t>and the kind of intolerance to criticism that a lot of them have.”</a:t>
            </a:r>
          </a:p>
          <a:p>
            <a:endParaRPr lang="en-US" i="1" dirty="0"/>
          </a:p>
          <a:p>
            <a:r>
              <a:rPr lang="en-US" dirty="0"/>
              <a:t>What is meant by</a:t>
            </a:r>
            <a:r>
              <a:rPr lang="mr-IN" dirty="0"/>
              <a:t>…</a:t>
            </a:r>
            <a:r>
              <a:rPr lang="en-CA" dirty="0"/>
              <a:t>”the way those people behave?” Let’s listen to Richard Feynman on this question.</a:t>
            </a:r>
            <a:endParaRPr lang="en-US" dirty="0"/>
          </a:p>
        </p:txBody>
      </p:sp>
    </p:spTree>
    <p:extLst>
      <p:ext uri="{BB962C8B-B14F-4D97-AF65-F5344CB8AC3E}">
        <p14:creationId xmlns:p14="http://schemas.microsoft.com/office/powerpoint/2010/main" val="325097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190032" y="433944"/>
            <a:ext cx="7140195" cy="954107"/>
          </a:xfrm>
          <a:prstGeom prst="rect">
            <a:avLst/>
          </a:prstGeom>
          <a:noFill/>
        </p:spPr>
        <p:txBody>
          <a:bodyPr wrap="square" rtlCol="0">
            <a:spAutoFit/>
          </a:bodyPr>
          <a:lstStyle/>
          <a:p>
            <a:pPr algn="ctr"/>
            <a:r>
              <a:rPr lang="en-CA" sz="2800" dirty="0"/>
              <a:t>Let’s Listen to Richard Feynman about “</a:t>
            </a:r>
            <a:r>
              <a:rPr lang="en-CA" sz="2800" dirty="0">
                <a:solidFill>
                  <a:srgbClr val="FF0000"/>
                </a:solidFill>
              </a:rPr>
              <a:t>The Way Those People Behave</a:t>
            </a:r>
            <a:r>
              <a:rPr lang="en-CA" sz="2800" dirty="0"/>
              <a:t>”</a:t>
            </a:r>
            <a:endParaRPr lang="en-US" sz="2800" dirty="0"/>
          </a:p>
        </p:txBody>
      </p:sp>
      <p:pic>
        <p:nvPicPr>
          <p:cNvPr id="3" name="feynman_ca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10046" y="1573451"/>
            <a:ext cx="6110167" cy="4538072"/>
          </a:xfrm>
          <a:prstGeom prst="rect">
            <a:avLst/>
          </a:prstGeom>
          <a:blipFill rotWithShape="1">
            <a:blip r:embed="rId6"/>
            <a:stretch>
              <a:fillRect/>
            </a:stretch>
          </a:blipFill>
        </p:spPr>
      </p:pic>
    </p:spTree>
    <p:extLst>
      <p:ext uri="{BB962C8B-B14F-4D97-AF65-F5344CB8AC3E}">
        <p14:creationId xmlns:p14="http://schemas.microsoft.com/office/powerpoint/2010/main" val="34792100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r>
              <a:rPr lang="en-CA" sz="2800" dirty="0"/>
              <a:t>What’s The Disagreement About?</a:t>
            </a:r>
            <a:endParaRPr lang="en-US" sz="2800" dirty="0"/>
          </a:p>
        </p:txBody>
      </p:sp>
      <p:sp>
        <p:nvSpPr>
          <p:cNvPr id="2" name="TextBox 1"/>
          <p:cNvSpPr txBox="1"/>
          <p:nvPr/>
        </p:nvSpPr>
        <p:spPr>
          <a:xfrm>
            <a:off x="640950" y="1297732"/>
            <a:ext cx="7788635" cy="5355313"/>
          </a:xfrm>
          <a:prstGeom prst="rect">
            <a:avLst/>
          </a:prstGeom>
          <a:noFill/>
        </p:spPr>
        <p:txBody>
          <a:bodyPr wrap="square" rtlCol="0">
            <a:spAutoFit/>
          </a:bodyPr>
          <a:lstStyle/>
          <a:p>
            <a:pPr marL="285750" indent="-285750">
              <a:buFont typeface="Arial"/>
              <a:buChar char="•"/>
            </a:pPr>
            <a:r>
              <a:rPr lang="en-CA" dirty="0"/>
              <a:t>There are many issues but one important issue derives from the positivist attitude towards knowing the world.</a:t>
            </a:r>
          </a:p>
          <a:p>
            <a:pPr marL="285750" indent="-285750">
              <a:buFont typeface="Arial"/>
              <a:buChar char="•"/>
            </a:pPr>
            <a:endParaRPr lang="en-CA" dirty="0"/>
          </a:p>
          <a:p>
            <a:pPr marL="285750" indent="-285750">
              <a:buFont typeface="Arial"/>
              <a:buChar char="•"/>
            </a:pPr>
            <a:r>
              <a:rPr lang="en-CA" dirty="0"/>
              <a:t>Dyson and Feynman are theoretical physicists. They are trained in a positivist way of looking at the world. They respect first and foremast observation, not speculation about the future, conjecture or theory.</a:t>
            </a:r>
          </a:p>
          <a:p>
            <a:pPr marL="285750" indent="-285750">
              <a:buFont typeface="Arial"/>
              <a:buChar char="•"/>
            </a:pPr>
            <a:endParaRPr lang="en-CA" dirty="0"/>
          </a:p>
          <a:p>
            <a:pPr marL="285750" indent="-285750">
              <a:buFont typeface="Arial"/>
              <a:buChar char="•"/>
            </a:pPr>
            <a:r>
              <a:rPr lang="en-CA" dirty="0"/>
              <a:t>Statements about the present state of the world are inherently non-speculative, they are inherently descriptive. The positivist views description to be the core purpose of science.</a:t>
            </a:r>
          </a:p>
          <a:p>
            <a:pPr marL="285750" indent="-285750">
              <a:buFont typeface="Arial"/>
              <a:buChar char="•"/>
            </a:pPr>
            <a:endParaRPr lang="en-CA" dirty="0"/>
          </a:p>
          <a:p>
            <a:pPr marL="285750" indent="-285750">
              <a:buFont typeface="Arial"/>
              <a:buChar char="•"/>
            </a:pPr>
            <a:r>
              <a:rPr lang="en-CA" dirty="0"/>
              <a:t>So Dyson is saying</a:t>
            </a:r>
            <a:r>
              <a:rPr lang="mr-IN" dirty="0"/>
              <a:t>…</a:t>
            </a:r>
            <a:r>
              <a:rPr lang="en-CA" dirty="0"/>
              <a:t>we already know now what we must do, and that does not depend on any guess or speculation about the future</a:t>
            </a:r>
            <a:r>
              <a:rPr lang="mr-IN" dirty="0"/>
              <a:t>…</a:t>
            </a:r>
            <a:r>
              <a:rPr lang="en-CA" dirty="0"/>
              <a:t> which he thinks is impossible 100 years in advance. </a:t>
            </a:r>
          </a:p>
          <a:p>
            <a:pPr marL="285750" indent="-285750">
              <a:buFont typeface="Arial"/>
              <a:buChar char="•"/>
            </a:pPr>
            <a:endParaRPr lang="en-CA" dirty="0"/>
          </a:p>
          <a:p>
            <a:pPr marL="285750" indent="-285750">
              <a:buFont typeface="Arial"/>
              <a:buChar char="•"/>
            </a:pPr>
            <a:r>
              <a:rPr lang="en-CA" dirty="0"/>
              <a:t>Feynman is saying that knowing even the present state is very difficult and so we should not be so sure we know how things are going to be.</a:t>
            </a:r>
          </a:p>
        </p:txBody>
      </p:sp>
    </p:spTree>
    <p:extLst>
      <p:ext uri="{BB962C8B-B14F-4D97-AF65-F5344CB8AC3E}">
        <p14:creationId xmlns:p14="http://schemas.microsoft.com/office/powerpoint/2010/main" val="2550058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4">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r>
              <a:rPr lang="en-CA" sz="2800" dirty="0"/>
              <a:t>What’s The Disagreement About?</a:t>
            </a:r>
            <a:endParaRPr lang="en-US" sz="2800" dirty="0"/>
          </a:p>
        </p:txBody>
      </p:sp>
      <p:sp>
        <p:nvSpPr>
          <p:cNvPr id="2" name="TextBox 1"/>
          <p:cNvSpPr txBox="1"/>
          <p:nvPr/>
        </p:nvSpPr>
        <p:spPr>
          <a:xfrm>
            <a:off x="640950" y="1218357"/>
            <a:ext cx="7788635" cy="2031325"/>
          </a:xfrm>
          <a:prstGeom prst="rect">
            <a:avLst/>
          </a:prstGeom>
          <a:noFill/>
        </p:spPr>
        <p:txBody>
          <a:bodyPr wrap="square" rtlCol="0">
            <a:spAutoFit/>
          </a:bodyPr>
          <a:lstStyle/>
          <a:p>
            <a:pPr marL="285750" indent="-285750">
              <a:buFont typeface="Arial"/>
              <a:buChar char="•"/>
            </a:pPr>
            <a:r>
              <a:rPr lang="en-CA" dirty="0"/>
              <a:t>We will see specific examples later in the course of how complex and difficult understanding even the present state is never mind what the state of the world will be in the future. </a:t>
            </a:r>
          </a:p>
          <a:p>
            <a:pPr marL="285750" indent="-285750">
              <a:buFont typeface="Arial"/>
              <a:buChar char="•"/>
            </a:pPr>
            <a:endParaRPr lang="en-CA" dirty="0"/>
          </a:p>
          <a:p>
            <a:pPr marL="285750" indent="-285750">
              <a:buFont typeface="Arial"/>
              <a:buChar char="•"/>
            </a:pPr>
            <a:r>
              <a:rPr lang="en-CA" dirty="0"/>
              <a:t>Here a professor at Cambridge speaks to this complexity in an assessment of the risks associated with COVID-19.</a:t>
            </a:r>
          </a:p>
          <a:p>
            <a:pPr marL="285750" indent="-285750">
              <a:buFont typeface="Arial"/>
              <a:buChar char="•"/>
            </a:pPr>
            <a:endParaRPr lang="en-CA" dirty="0"/>
          </a:p>
        </p:txBody>
      </p:sp>
      <p:pic>
        <p:nvPicPr>
          <p:cNvPr id="3" name="risks_of_covid_complexit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62538" y="3360806"/>
            <a:ext cx="5437078" cy="3017767"/>
          </a:xfrm>
          <a:prstGeom prst="rect">
            <a:avLst/>
          </a:prstGeom>
        </p:spPr>
      </p:pic>
    </p:spTree>
    <p:extLst>
      <p:ext uri="{BB962C8B-B14F-4D97-AF65-F5344CB8AC3E}">
        <p14:creationId xmlns:p14="http://schemas.microsoft.com/office/powerpoint/2010/main" val="7107538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436988"/>
            <a:ext cx="5887671" cy="523220"/>
          </a:xfrm>
          <a:prstGeom prst="rect">
            <a:avLst/>
          </a:prstGeom>
          <a:noFill/>
        </p:spPr>
        <p:txBody>
          <a:bodyPr wrap="square" rtlCol="0">
            <a:spAutoFit/>
          </a:bodyPr>
          <a:lstStyle/>
          <a:p>
            <a:r>
              <a:rPr lang="en-CA" sz="2800" dirty="0"/>
              <a:t>What’s The Disagreement About?</a:t>
            </a:r>
            <a:endParaRPr lang="en-US" sz="2800" dirty="0"/>
          </a:p>
        </p:txBody>
      </p:sp>
      <p:sp>
        <p:nvSpPr>
          <p:cNvPr id="2" name="TextBox 1"/>
          <p:cNvSpPr txBox="1"/>
          <p:nvPr/>
        </p:nvSpPr>
        <p:spPr>
          <a:xfrm>
            <a:off x="640950" y="1448545"/>
            <a:ext cx="7788635" cy="3970318"/>
          </a:xfrm>
          <a:prstGeom prst="rect">
            <a:avLst/>
          </a:prstGeom>
          <a:noFill/>
        </p:spPr>
        <p:txBody>
          <a:bodyPr wrap="square" rtlCol="0">
            <a:spAutoFit/>
          </a:bodyPr>
          <a:lstStyle/>
          <a:p>
            <a:endParaRPr lang="en-CA" dirty="0"/>
          </a:p>
          <a:p>
            <a:pPr marL="285750" indent="-285750">
              <a:buFont typeface="Arial"/>
              <a:buChar char="•"/>
            </a:pPr>
            <a:r>
              <a:rPr lang="en-CA" dirty="0"/>
              <a:t>In order to even begin to understand the present sate, data must be properly collected, it must be checked, it must be replicated, analyzed carefully and interpreted with humility and caution.</a:t>
            </a:r>
          </a:p>
          <a:p>
            <a:pPr marL="285750" indent="-285750">
              <a:buFont typeface="Arial"/>
              <a:buChar char="•"/>
            </a:pPr>
            <a:endParaRPr lang="en-CA" dirty="0"/>
          </a:p>
          <a:p>
            <a:pPr marL="285750" indent="-285750">
              <a:buFont typeface="Arial"/>
              <a:buChar char="•"/>
            </a:pPr>
            <a:r>
              <a:rPr lang="en-CA" dirty="0"/>
              <a:t>In this course, you will learn some of the steps in this process. </a:t>
            </a:r>
          </a:p>
          <a:p>
            <a:pPr marL="285750" indent="-285750">
              <a:buFont typeface="Arial"/>
              <a:buChar char="•"/>
            </a:pPr>
            <a:endParaRPr lang="en-CA" dirty="0"/>
          </a:p>
          <a:p>
            <a:pPr marL="285750" indent="-285750">
              <a:buFont typeface="Arial"/>
              <a:buChar char="•"/>
            </a:pPr>
            <a:r>
              <a:rPr lang="en-CA" dirty="0"/>
              <a:t>We will learn about data collection, types of data bases, auditing, how to use statistical software to analyze data, and how to interpret the results of our analyses. </a:t>
            </a:r>
          </a:p>
          <a:p>
            <a:pPr marL="285750" indent="-285750">
              <a:buFont typeface="Arial"/>
              <a:buChar char="•"/>
            </a:pPr>
            <a:endParaRPr lang="en-CA" dirty="0"/>
          </a:p>
          <a:p>
            <a:pPr marL="285750" indent="-285750">
              <a:buFont typeface="Arial"/>
              <a:buChar char="•"/>
            </a:pPr>
            <a:r>
              <a:rPr lang="en-CA" dirty="0"/>
              <a:t>What we will do here is the scratch the surface sufficiently to give you some insight in to the real difficulty of understanding how thing really are.</a:t>
            </a:r>
          </a:p>
        </p:txBody>
      </p:sp>
    </p:spTree>
    <p:extLst>
      <p:ext uri="{BB962C8B-B14F-4D97-AF65-F5344CB8AC3E}">
        <p14:creationId xmlns:p14="http://schemas.microsoft.com/office/powerpoint/2010/main" val="2668011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762538" y="355055"/>
            <a:ext cx="6247104" cy="954107"/>
          </a:xfrm>
          <a:prstGeom prst="rect">
            <a:avLst/>
          </a:prstGeom>
          <a:noFill/>
        </p:spPr>
        <p:txBody>
          <a:bodyPr wrap="square" rtlCol="0">
            <a:spAutoFit/>
          </a:bodyPr>
          <a:lstStyle/>
          <a:p>
            <a:r>
              <a:rPr lang="en-CA" sz="2800" dirty="0"/>
              <a:t>So What Are The basic Questions About Now and About The Future?</a:t>
            </a:r>
            <a:endParaRPr lang="en-US" sz="2800" dirty="0"/>
          </a:p>
        </p:txBody>
      </p:sp>
      <p:sp>
        <p:nvSpPr>
          <p:cNvPr id="2" name="TextBox 1"/>
          <p:cNvSpPr txBox="1"/>
          <p:nvPr/>
        </p:nvSpPr>
        <p:spPr>
          <a:xfrm>
            <a:off x="640950" y="2104004"/>
            <a:ext cx="7788635" cy="3139321"/>
          </a:xfrm>
          <a:prstGeom prst="rect">
            <a:avLst/>
          </a:prstGeom>
          <a:noFill/>
        </p:spPr>
        <p:txBody>
          <a:bodyPr wrap="square" rtlCol="0">
            <a:spAutoFit/>
          </a:bodyPr>
          <a:lstStyle/>
          <a:p>
            <a:pPr marL="285750" indent="-285750">
              <a:buFont typeface="Arial"/>
              <a:buChar char="•"/>
            </a:pPr>
            <a:r>
              <a:rPr lang="en-CA" dirty="0"/>
              <a:t>What is X? 								</a:t>
            </a:r>
            <a:r>
              <a:rPr lang="en-CA" dirty="0">
                <a:solidFill>
                  <a:srgbClr val="FF0000"/>
                </a:solidFill>
              </a:rPr>
              <a:t>Definition</a:t>
            </a:r>
          </a:p>
          <a:p>
            <a:pPr marL="285750" indent="-285750">
              <a:buFont typeface="Arial"/>
              <a:buChar char="•"/>
            </a:pPr>
            <a:endParaRPr lang="en-CA" dirty="0"/>
          </a:p>
          <a:p>
            <a:pPr marL="285750" indent="-285750">
              <a:buFont typeface="Arial"/>
              <a:buChar char="•"/>
            </a:pPr>
            <a:r>
              <a:rPr lang="en-CA" dirty="0"/>
              <a:t>How many X are Y? 						</a:t>
            </a:r>
            <a:r>
              <a:rPr lang="en-CA" dirty="0">
                <a:solidFill>
                  <a:srgbClr val="FF0000"/>
                </a:solidFill>
              </a:rPr>
              <a:t>Description</a:t>
            </a:r>
          </a:p>
          <a:p>
            <a:pPr marL="285750" indent="-285750">
              <a:buFont typeface="Arial"/>
              <a:buChar char="•"/>
            </a:pPr>
            <a:endParaRPr lang="en-CA" dirty="0"/>
          </a:p>
          <a:p>
            <a:pPr marL="285750" indent="-285750">
              <a:buFont typeface="Arial"/>
              <a:buChar char="•"/>
            </a:pPr>
            <a:r>
              <a:rPr lang="en-CA" dirty="0"/>
              <a:t>What is the relationship between X and Y? 	</a:t>
            </a:r>
            <a:r>
              <a:rPr lang="en-CA" dirty="0">
                <a:solidFill>
                  <a:srgbClr val="FF0000"/>
                </a:solidFill>
              </a:rPr>
              <a:t>Correlation</a:t>
            </a:r>
          </a:p>
          <a:p>
            <a:pPr marL="285750" indent="-285750">
              <a:buFont typeface="Arial"/>
              <a:buChar char="•"/>
            </a:pPr>
            <a:endParaRPr lang="en-CA" dirty="0"/>
          </a:p>
          <a:p>
            <a:pPr marL="285750" indent="-285750">
              <a:buFont typeface="Arial"/>
              <a:buChar char="•"/>
            </a:pPr>
            <a:r>
              <a:rPr lang="en-CA" dirty="0"/>
              <a:t>What is the effect of X on Y? 				</a:t>
            </a:r>
            <a:r>
              <a:rPr lang="en-CA" dirty="0">
                <a:solidFill>
                  <a:srgbClr val="FF0000"/>
                </a:solidFill>
              </a:rPr>
              <a:t>Causation</a:t>
            </a:r>
          </a:p>
          <a:p>
            <a:pPr marL="285750" indent="-285750">
              <a:buFont typeface="Arial"/>
              <a:buChar char="•"/>
            </a:pPr>
            <a:endParaRPr lang="en-CA" dirty="0"/>
          </a:p>
          <a:p>
            <a:pPr marL="285750" indent="-285750">
              <a:buFont typeface="Arial"/>
              <a:buChar char="•"/>
            </a:pPr>
            <a:r>
              <a:rPr lang="en-CA" dirty="0"/>
              <a:t>If we change X, what will happen to Y? 		</a:t>
            </a:r>
            <a:r>
              <a:rPr lang="en-CA" dirty="0">
                <a:solidFill>
                  <a:srgbClr val="FF0000"/>
                </a:solidFill>
              </a:rPr>
              <a:t>Prediction</a:t>
            </a:r>
          </a:p>
          <a:p>
            <a:endParaRPr lang="en-CA" dirty="0"/>
          </a:p>
          <a:p>
            <a:pPr marL="285750" indent="-285750">
              <a:buFont typeface="Arial"/>
              <a:buChar char="•"/>
            </a:pPr>
            <a:r>
              <a:rPr lang="en-CA" dirty="0"/>
              <a:t>Why is  X related to Y?						</a:t>
            </a:r>
            <a:r>
              <a:rPr lang="en-CA" dirty="0">
                <a:solidFill>
                  <a:srgbClr val="FF0000"/>
                </a:solidFill>
              </a:rPr>
              <a:t>Explanation</a:t>
            </a:r>
          </a:p>
        </p:txBody>
      </p:sp>
      <p:sp>
        <p:nvSpPr>
          <p:cNvPr id="3" name="Right Brace 2"/>
          <p:cNvSpPr/>
          <p:nvPr/>
        </p:nvSpPr>
        <p:spPr>
          <a:xfrm>
            <a:off x="7251696" y="2104004"/>
            <a:ext cx="430185" cy="134164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extBox 3"/>
          <p:cNvSpPr txBox="1"/>
          <p:nvPr/>
        </p:nvSpPr>
        <p:spPr>
          <a:xfrm>
            <a:off x="7702367" y="2632716"/>
            <a:ext cx="727218" cy="369332"/>
          </a:xfrm>
          <a:prstGeom prst="rect">
            <a:avLst/>
          </a:prstGeom>
          <a:noFill/>
        </p:spPr>
        <p:txBody>
          <a:bodyPr wrap="square" rtlCol="0">
            <a:spAutoFit/>
          </a:bodyPr>
          <a:lstStyle/>
          <a:p>
            <a:r>
              <a:rPr lang="en-US" dirty="0"/>
              <a:t>Now</a:t>
            </a:r>
          </a:p>
        </p:txBody>
      </p:sp>
      <p:sp>
        <p:nvSpPr>
          <p:cNvPr id="6" name="Right Brace 5"/>
          <p:cNvSpPr/>
          <p:nvPr/>
        </p:nvSpPr>
        <p:spPr>
          <a:xfrm>
            <a:off x="7226090" y="3782395"/>
            <a:ext cx="430185" cy="134164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7702367" y="4261123"/>
            <a:ext cx="1008888" cy="369332"/>
          </a:xfrm>
          <a:prstGeom prst="rect">
            <a:avLst/>
          </a:prstGeom>
          <a:noFill/>
        </p:spPr>
        <p:txBody>
          <a:bodyPr wrap="square" rtlCol="0">
            <a:spAutoFit/>
          </a:bodyPr>
          <a:lstStyle/>
          <a:p>
            <a:r>
              <a:rPr lang="en-US" dirty="0"/>
              <a:t>Future</a:t>
            </a:r>
          </a:p>
        </p:txBody>
      </p:sp>
    </p:spTree>
    <p:extLst>
      <p:ext uri="{BB962C8B-B14F-4D97-AF65-F5344CB8AC3E}">
        <p14:creationId xmlns:p14="http://schemas.microsoft.com/office/powerpoint/2010/main" val="3969393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899458" y="454973"/>
            <a:ext cx="3911812" cy="523220"/>
          </a:xfrm>
          <a:prstGeom prst="rect">
            <a:avLst/>
          </a:prstGeom>
          <a:noFill/>
        </p:spPr>
        <p:txBody>
          <a:bodyPr wrap="square" rtlCol="0">
            <a:spAutoFit/>
          </a:bodyPr>
          <a:lstStyle/>
          <a:p>
            <a:r>
              <a:rPr lang="en-CA" sz="2800" dirty="0"/>
              <a:t>Let’s Do An Exercise</a:t>
            </a:r>
            <a:endParaRPr lang="en-US" sz="2800" dirty="0"/>
          </a:p>
        </p:txBody>
      </p:sp>
      <p:sp>
        <p:nvSpPr>
          <p:cNvPr id="2" name="TextBox 1"/>
          <p:cNvSpPr txBox="1"/>
          <p:nvPr/>
        </p:nvSpPr>
        <p:spPr>
          <a:xfrm>
            <a:off x="781519" y="1366506"/>
            <a:ext cx="7886243" cy="5447646"/>
          </a:xfrm>
          <a:prstGeom prst="rect">
            <a:avLst/>
          </a:prstGeom>
          <a:noFill/>
        </p:spPr>
        <p:txBody>
          <a:bodyPr wrap="square" rtlCol="0">
            <a:spAutoFit/>
          </a:bodyPr>
          <a:lstStyle/>
          <a:p>
            <a:pPr marL="285750" indent="-285750">
              <a:buFont typeface="Arial"/>
              <a:buChar char="•"/>
            </a:pPr>
            <a:r>
              <a:rPr lang="en-CA" dirty="0"/>
              <a:t>Question 1: What is a COVID Death in the US? What is a COVID case in the US?</a:t>
            </a:r>
          </a:p>
          <a:p>
            <a:pPr marL="285750" indent="-285750">
              <a:buFont typeface="Arial"/>
              <a:buChar char="•"/>
            </a:pPr>
            <a:endParaRPr lang="en-CA" dirty="0"/>
          </a:p>
          <a:p>
            <a:pPr marL="285750" indent="-285750">
              <a:buFont typeface="Arial"/>
              <a:buChar char="•"/>
            </a:pPr>
            <a:r>
              <a:rPr lang="en-CA" dirty="0"/>
              <a:t>Question 2: By state</a:t>
            </a:r>
            <a:r>
              <a:rPr lang="mr-IN" dirty="0"/>
              <a:t>…</a:t>
            </a:r>
            <a:r>
              <a:rPr lang="en-CA" dirty="0"/>
              <a:t>How many COVID deaths have there been in the US? How many COVID cases have there been in the US?</a:t>
            </a:r>
          </a:p>
          <a:p>
            <a:pPr marL="285750" indent="-285750">
              <a:buFont typeface="Arial"/>
              <a:buChar char="•"/>
            </a:pPr>
            <a:endParaRPr lang="en-CA" dirty="0"/>
          </a:p>
          <a:p>
            <a:pPr marL="285750" indent="-285750">
              <a:buFont typeface="Arial"/>
              <a:buChar char="•"/>
            </a:pPr>
            <a:r>
              <a:rPr lang="en-CA" dirty="0"/>
              <a:t>Question 3: What is the relationship between COVID cases and deaths, in Washington State and time? That is, how have cases and deaths changed over time in Washington?</a:t>
            </a:r>
          </a:p>
          <a:p>
            <a:pPr marL="285750" indent="-285750">
              <a:buFont typeface="Arial"/>
              <a:buChar char="•"/>
            </a:pPr>
            <a:endParaRPr lang="en-CA" dirty="0"/>
          </a:p>
          <a:p>
            <a:pPr marL="285750" indent="-285750">
              <a:buFont typeface="Arial"/>
              <a:buChar char="•"/>
            </a:pPr>
            <a:r>
              <a:rPr lang="en-CA" dirty="0"/>
              <a:t>Question 4: Based on your analysis, is COVID-19 serious? Use the CDC website for the data. Let’s take a look at a video on how to go about this exercise </a:t>
            </a:r>
            <a:r>
              <a:rPr lang="en-CA" dirty="0">
                <a:hlinkClick r:id="rId3"/>
              </a:rPr>
              <a:t>here</a:t>
            </a:r>
            <a:r>
              <a:rPr lang="mr-IN" dirty="0"/>
              <a:t>…</a:t>
            </a:r>
            <a:endParaRPr lang="en-CA" dirty="0"/>
          </a:p>
          <a:p>
            <a:pPr marL="285750" indent="-285750">
              <a:buFont typeface="Arial"/>
              <a:buChar char="•"/>
            </a:pPr>
            <a:endParaRPr lang="en-CA" dirty="0"/>
          </a:p>
          <a:p>
            <a:pPr marL="285750" indent="-285750">
              <a:buFont typeface="Arial"/>
              <a:buChar char="•"/>
            </a:pPr>
            <a:r>
              <a:rPr lang="en-CA" dirty="0"/>
              <a:t>Useful </a:t>
            </a:r>
            <a:r>
              <a:rPr lang="en-CA" dirty="0" err="1"/>
              <a:t>url’s</a:t>
            </a:r>
            <a:r>
              <a:rPr lang="en-CA" dirty="0"/>
              <a:t>: </a:t>
            </a:r>
          </a:p>
          <a:p>
            <a:pPr lvl="2"/>
            <a:r>
              <a:rPr lang="en-CA" sz="1200" dirty="0"/>
              <a:t>Link to Citrix Instructions: https://</a:t>
            </a:r>
            <a:r>
              <a:rPr lang="en-CA" sz="1200" dirty="0" err="1"/>
              <a:t>www.douglascollege.ca</a:t>
            </a:r>
            <a:r>
              <a:rPr lang="en-CA" sz="1200"/>
              <a:t>/student-services/student-resources/it-services/logins-passwords</a:t>
            </a:r>
            <a:endParaRPr lang="en-CA" sz="1200" dirty="0"/>
          </a:p>
          <a:p>
            <a:pPr lvl="2"/>
            <a:r>
              <a:rPr lang="en-CA" sz="1200" dirty="0"/>
              <a:t>Link to CDC page containing information on definition of COVID death: </a:t>
            </a:r>
            <a:r>
              <a:rPr lang="en-CA" sz="1000" dirty="0">
                <a:hlinkClick r:id="rId4"/>
              </a:rPr>
              <a:t>https://www.cdc.gov/nchs/nvss/covid-19.htm</a:t>
            </a:r>
            <a:endParaRPr lang="en-CA" sz="1000" dirty="0"/>
          </a:p>
          <a:p>
            <a:pPr lvl="2"/>
            <a:r>
              <a:rPr lang="en-CA" sz="1200" dirty="0"/>
              <a:t>CDC data by state and time: </a:t>
            </a:r>
            <a:r>
              <a:rPr lang="en-CA" sz="1000" dirty="0">
                <a:hlinkClick r:id="rId5"/>
              </a:rPr>
              <a:t>https://data.cdc.gov/Case-Surveillance/United-States-COVID-19-Cases-and-Deaths-by-State-o/9mfq-cb36</a:t>
            </a:r>
            <a:endParaRPr lang="en-CA" sz="1000" dirty="0"/>
          </a:p>
          <a:p>
            <a:pPr lvl="2"/>
            <a:endParaRPr lang="en-CA" sz="1000" dirty="0"/>
          </a:p>
        </p:txBody>
      </p:sp>
    </p:spTree>
    <p:extLst>
      <p:ext uri="{BB962C8B-B14F-4D97-AF65-F5344CB8AC3E}">
        <p14:creationId xmlns:p14="http://schemas.microsoft.com/office/powerpoint/2010/main" val="3093345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058881" y="454973"/>
            <a:ext cx="6871766" cy="523220"/>
          </a:xfrm>
          <a:prstGeom prst="rect">
            <a:avLst/>
          </a:prstGeom>
          <a:noFill/>
        </p:spPr>
        <p:txBody>
          <a:bodyPr wrap="square" rtlCol="0">
            <a:spAutoFit/>
          </a:bodyPr>
          <a:lstStyle/>
          <a:p>
            <a:pPr algn="ctr"/>
            <a:r>
              <a:rPr lang="en-CA" sz="2800" dirty="0"/>
              <a:t>What to Do With Your Findings</a:t>
            </a:r>
            <a:endParaRPr lang="en-US" sz="2800" dirty="0"/>
          </a:p>
        </p:txBody>
      </p:sp>
      <p:sp>
        <p:nvSpPr>
          <p:cNvPr id="2" name="TextBox 1"/>
          <p:cNvSpPr txBox="1"/>
          <p:nvPr/>
        </p:nvSpPr>
        <p:spPr>
          <a:xfrm>
            <a:off x="978953" y="1707818"/>
            <a:ext cx="7419905" cy="3693319"/>
          </a:xfrm>
          <a:prstGeom prst="rect">
            <a:avLst/>
          </a:prstGeom>
          <a:noFill/>
        </p:spPr>
        <p:txBody>
          <a:bodyPr wrap="square" rtlCol="0">
            <a:spAutoFit/>
          </a:bodyPr>
          <a:lstStyle/>
          <a:p>
            <a:pPr marL="285750" indent="-285750">
              <a:buFont typeface="Arial"/>
              <a:buChar char="•"/>
            </a:pPr>
            <a:r>
              <a:rPr lang="en-CA" dirty="0"/>
              <a:t>Go to Blackboard and find the “Discussion” folder in the main menu.</a:t>
            </a:r>
          </a:p>
          <a:p>
            <a:pPr marL="285750" indent="-285750">
              <a:buFont typeface="Arial"/>
              <a:buChar char="•"/>
            </a:pPr>
            <a:endParaRPr lang="en-CA" dirty="0"/>
          </a:p>
          <a:p>
            <a:pPr marL="285750" indent="-285750">
              <a:buFont typeface="Arial"/>
              <a:buChar char="•"/>
            </a:pPr>
            <a:r>
              <a:rPr lang="en-CA" dirty="0"/>
              <a:t>Go to this folder and make a post on the discussion forum</a:t>
            </a:r>
            <a:r>
              <a:rPr lang="mr-IN" dirty="0"/>
              <a:t>…</a:t>
            </a:r>
            <a:r>
              <a:rPr lang="en-CA" dirty="0"/>
              <a:t>”Exercise Number One”.</a:t>
            </a:r>
          </a:p>
          <a:p>
            <a:pPr marL="285750" indent="-285750">
              <a:buFont typeface="Arial"/>
              <a:buChar char="•"/>
            </a:pPr>
            <a:endParaRPr lang="en-CA" dirty="0"/>
          </a:p>
          <a:p>
            <a:pPr marL="285750" indent="-285750">
              <a:buFont typeface="Arial"/>
              <a:buChar char="•"/>
            </a:pPr>
            <a:r>
              <a:rPr lang="en-CA" dirty="0"/>
              <a:t>Answer each of the questions and take a look at what other students are saying abut this.</a:t>
            </a:r>
          </a:p>
          <a:p>
            <a:pPr marL="285750" indent="-285750">
              <a:buFont typeface="Arial"/>
              <a:buChar char="•"/>
            </a:pPr>
            <a:endParaRPr lang="en-CA" dirty="0"/>
          </a:p>
          <a:p>
            <a:pPr marL="285750" indent="-285750">
              <a:buFont typeface="Arial"/>
              <a:buChar char="•"/>
            </a:pPr>
            <a:r>
              <a:rPr lang="en-CA" dirty="0"/>
              <a:t>Engage other students on the final question of whether or not COVID-19 is serious. </a:t>
            </a:r>
          </a:p>
          <a:p>
            <a:pPr marL="285750" indent="-285750">
              <a:buFont typeface="Arial"/>
              <a:buChar char="•"/>
            </a:pPr>
            <a:endParaRPr lang="en-CA" dirty="0"/>
          </a:p>
          <a:p>
            <a:pPr marL="285750" indent="-285750">
              <a:buFont typeface="Arial"/>
              <a:buChar char="•"/>
            </a:pPr>
            <a:endParaRPr lang="en-CA" dirty="0"/>
          </a:p>
        </p:txBody>
      </p:sp>
    </p:spTree>
    <p:extLst>
      <p:ext uri="{BB962C8B-B14F-4D97-AF65-F5344CB8AC3E}">
        <p14:creationId xmlns:p14="http://schemas.microsoft.com/office/powerpoint/2010/main" val="3459727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88090" y="454973"/>
            <a:ext cx="7362269" cy="523220"/>
          </a:xfrm>
          <a:prstGeom prst="rect">
            <a:avLst/>
          </a:prstGeom>
          <a:noFill/>
        </p:spPr>
        <p:txBody>
          <a:bodyPr wrap="square" rtlCol="0">
            <a:spAutoFit/>
          </a:bodyPr>
          <a:lstStyle/>
          <a:p>
            <a:pPr algn="ctr"/>
            <a:r>
              <a:rPr lang="en-CA" sz="2800" dirty="0"/>
              <a:t>In Considering Your Answers</a:t>
            </a:r>
            <a:endParaRPr lang="en-US" sz="2800" dirty="0"/>
          </a:p>
        </p:txBody>
      </p:sp>
      <p:sp>
        <p:nvSpPr>
          <p:cNvPr id="2" name="TextBox 1"/>
          <p:cNvSpPr txBox="1"/>
          <p:nvPr/>
        </p:nvSpPr>
        <p:spPr>
          <a:xfrm>
            <a:off x="978953" y="1930068"/>
            <a:ext cx="7419905" cy="3139321"/>
          </a:xfrm>
          <a:prstGeom prst="rect">
            <a:avLst/>
          </a:prstGeom>
          <a:noFill/>
        </p:spPr>
        <p:txBody>
          <a:bodyPr wrap="square" rtlCol="0">
            <a:spAutoFit/>
          </a:bodyPr>
          <a:lstStyle/>
          <a:p>
            <a:pPr marL="285750" indent="-285750">
              <a:buFont typeface="Arial"/>
              <a:buChar char="•"/>
            </a:pPr>
            <a:r>
              <a:rPr lang="en-CA" dirty="0"/>
              <a:t>Be careful</a:t>
            </a:r>
            <a:r>
              <a:rPr lang="mr-IN" dirty="0"/>
              <a:t>…</a:t>
            </a:r>
            <a:r>
              <a:rPr lang="en-CA" dirty="0"/>
              <a:t>definition comes before description</a:t>
            </a:r>
          </a:p>
          <a:p>
            <a:pPr marL="285750" indent="-285750">
              <a:buFont typeface="Arial"/>
              <a:buChar char="•"/>
            </a:pPr>
            <a:endParaRPr lang="en-CA" dirty="0"/>
          </a:p>
          <a:p>
            <a:pPr marL="285750" indent="-285750">
              <a:buFont typeface="Arial"/>
              <a:buChar char="•"/>
            </a:pPr>
            <a:r>
              <a:rPr lang="en-CA" dirty="0"/>
              <a:t>Be careful </a:t>
            </a:r>
            <a:r>
              <a:rPr lang="mr-IN" dirty="0"/>
              <a:t>…</a:t>
            </a:r>
            <a:r>
              <a:rPr lang="en-CA" dirty="0"/>
              <a:t>description comes before explanation</a:t>
            </a:r>
          </a:p>
          <a:p>
            <a:endParaRPr lang="en-CA" dirty="0"/>
          </a:p>
          <a:p>
            <a:pPr marL="285750" indent="-285750">
              <a:buFont typeface="Arial"/>
              <a:buChar char="•"/>
            </a:pPr>
            <a:r>
              <a:rPr lang="en-CA" dirty="0"/>
              <a:t>Be careful about the first two steps in the game</a:t>
            </a:r>
            <a:r>
              <a:rPr lang="mr-IN" dirty="0"/>
              <a:t>…</a:t>
            </a:r>
            <a:r>
              <a:rPr lang="en-CA" dirty="0"/>
              <a:t>without a good definition and a good description, forget about relationships, causation, prediction and explanation.</a:t>
            </a:r>
          </a:p>
          <a:p>
            <a:endParaRPr lang="en-CA" dirty="0"/>
          </a:p>
          <a:p>
            <a:pPr marL="285750" indent="-285750">
              <a:buFont typeface="Arial"/>
              <a:buChar char="•"/>
            </a:pPr>
            <a:r>
              <a:rPr lang="en-CA" dirty="0"/>
              <a:t>Consider the question</a:t>
            </a:r>
            <a:r>
              <a:rPr lang="mr-IN" dirty="0"/>
              <a:t>…</a:t>
            </a:r>
            <a:r>
              <a:rPr lang="en-CA" dirty="0"/>
              <a:t>When will it be safe to return to in-person teaching in colleges and universities? What definition does the answer to that question depend upon?</a:t>
            </a:r>
          </a:p>
        </p:txBody>
      </p:sp>
    </p:spTree>
    <p:extLst>
      <p:ext uri="{BB962C8B-B14F-4D97-AF65-F5344CB8AC3E}">
        <p14:creationId xmlns:p14="http://schemas.microsoft.com/office/powerpoint/2010/main" val="1525641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88090" y="454973"/>
            <a:ext cx="7362269" cy="523220"/>
          </a:xfrm>
          <a:prstGeom prst="rect">
            <a:avLst/>
          </a:prstGeom>
          <a:noFill/>
        </p:spPr>
        <p:txBody>
          <a:bodyPr wrap="square" rtlCol="0">
            <a:spAutoFit/>
          </a:bodyPr>
          <a:lstStyle/>
          <a:p>
            <a:pPr algn="ctr"/>
            <a:r>
              <a:rPr lang="en-CA" sz="2800" dirty="0"/>
              <a:t>Appendix A</a:t>
            </a:r>
            <a:endParaRPr lang="en-US" sz="2800" dirty="0"/>
          </a:p>
        </p:txBody>
      </p:sp>
      <p:sp>
        <p:nvSpPr>
          <p:cNvPr id="2" name="TextBox 1"/>
          <p:cNvSpPr txBox="1"/>
          <p:nvPr/>
        </p:nvSpPr>
        <p:spPr>
          <a:xfrm>
            <a:off x="778118" y="1545466"/>
            <a:ext cx="7968998" cy="4293483"/>
          </a:xfrm>
          <a:prstGeom prst="rect">
            <a:avLst/>
          </a:prstGeom>
          <a:noFill/>
        </p:spPr>
        <p:txBody>
          <a:bodyPr wrap="square" rtlCol="0">
            <a:spAutoFit/>
          </a:bodyPr>
          <a:lstStyle/>
          <a:p>
            <a:pPr marL="285750" indent="-285750">
              <a:buFont typeface="Arial"/>
              <a:buChar char="•"/>
            </a:pPr>
            <a:r>
              <a:rPr lang="en-CA" sz="1700" dirty="0"/>
              <a:t>Introduction to SPSS: https://</a:t>
            </a:r>
            <a:r>
              <a:rPr lang="en-CA" sz="1700" dirty="0" err="1"/>
              <a:t>youtu.be</a:t>
            </a:r>
            <a:r>
              <a:rPr lang="en-CA" sz="1700" dirty="0"/>
              <a:t>/M4ARqul_ZU8</a:t>
            </a:r>
          </a:p>
          <a:p>
            <a:pPr marL="285750" indent="-285750">
              <a:buFont typeface="Arial"/>
              <a:buChar char="•"/>
            </a:pPr>
            <a:endParaRPr lang="en-CA" sz="1700" dirty="0"/>
          </a:p>
          <a:p>
            <a:pPr marL="285750" indent="-285750">
              <a:buFont typeface="Arial"/>
              <a:buChar char="•"/>
            </a:pPr>
            <a:r>
              <a:rPr lang="en-CA" sz="1700" dirty="0"/>
              <a:t>The SPSS split file command: https://</a:t>
            </a:r>
            <a:r>
              <a:rPr lang="en-CA" sz="1700" dirty="0" err="1"/>
              <a:t>youtu.be</a:t>
            </a:r>
            <a:r>
              <a:rPr lang="en-CA" sz="1700" dirty="0"/>
              <a:t>/5FrJdfIxflg</a:t>
            </a:r>
          </a:p>
          <a:p>
            <a:endParaRPr lang="en-CA" sz="1700" dirty="0"/>
          </a:p>
          <a:p>
            <a:pPr marL="285750" indent="-285750">
              <a:buFont typeface="Arial"/>
              <a:buChar char="•"/>
            </a:pPr>
            <a:r>
              <a:rPr lang="en-CA" sz="1700" dirty="0"/>
              <a:t>The SPSS select if command: https://</a:t>
            </a:r>
            <a:r>
              <a:rPr lang="en-CA" sz="1700" dirty="0" err="1"/>
              <a:t>youtu.be</a:t>
            </a:r>
            <a:r>
              <a:rPr lang="en-CA" sz="1700" dirty="0"/>
              <a:t>/</a:t>
            </a:r>
            <a:r>
              <a:rPr lang="en-CA" sz="1700" dirty="0" err="1"/>
              <a:t>qCcjCUGYCqU</a:t>
            </a:r>
            <a:endParaRPr lang="en-CA" sz="1700" dirty="0"/>
          </a:p>
          <a:p>
            <a:endParaRPr lang="en-CA" sz="1700" dirty="0"/>
          </a:p>
          <a:p>
            <a:pPr marL="285750" indent="-285750">
              <a:buFont typeface="Arial"/>
              <a:buChar char="•"/>
            </a:pPr>
            <a:r>
              <a:rPr lang="en-CA" sz="1700" dirty="0"/>
              <a:t>The SPSS merge command: </a:t>
            </a:r>
            <a:r>
              <a:rPr lang="en-CA" sz="1700" dirty="0">
                <a:hlinkClick r:id="rId3"/>
              </a:rPr>
              <a:t>https://youtu.be/nRGu6_HGHRI</a:t>
            </a:r>
            <a:endParaRPr lang="en-CA" sz="1700" dirty="0"/>
          </a:p>
          <a:p>
            <a:pPr marL="285750" indent="-285750">
              <a:buFont typeface="Arial"/>
              <a:buChar char="•"/>
            </a:pPr>
            <a:endParaRPr lang="en-CA" sz="1700" dirty="0"/>
          </a:p>
          <a:p>
            <a:pPr marL="285750" indent="-285750">
              <a:buFont typeface="Arial"/>
              <a:buChar char="•"/>
            </a:pPr>
            <a:r>
              <a:rPr lang="en-CA" sz="1700" dirty="0"/>
              <a:t>The SPSS compute command: </a:t>
            </a:r>
            <a:r>
              <a:rPr lang="en-CA" sz="1700" dirty="0">
                <a:hlinkClick r:id="rId4"/>
              </a:rPr>
              <a:t>https://youtu.be/vmGg3fWGxaY</a:t>
            </a:r>
            <a:endParaRPr lang="en-CA" sz="1700" dirty="0"/>
          </a:p>
          <a:p>
            <a:pPr marL="285750" indent="-285750">
              <a:buFont typeface="Arial"/>
              <a:buChar char="•"/>
            </a:pPr>
            <a:endParaRPr lang="en-CA" sz="1700" dirty="0"/>
          </a:p>
          <a:p>
            <a:pPr marL="285750" indent="-285750">
              <a:buFont typeface="Arial"/>
              <a:buChar char="•"/>
            </a:pPr>
            <a:r>
              <a:rPr lang="en-CA" sz="1700" dirty="0"/>
              <a:t>The SPSS recode command: </a:t>
            </a:r>
            <a:r>
              <a:rPr lang="en-CA" sz="1700" dirty="0">
                <a:hlinkClick r:id="rId5"/>
              </a:rPr>
              <a:t>https://youtu.be/NqLGBNx6Q5o</a:t>
            </a:r>
            <a:endParaRPr lang="en-CA" sz="1700" dirty="0"/>
          </a:p>
          <a:p>
            <a:pPr marL="285750" indent="-285750">
              <a:buFont typeface="Arial"/>
              <a:buChar char="•"/>
            </a:pPr>
            <a:endParaRPr lang="en-CA" sz="1700" dirty="0"/>
          </a:p>
          <a:p>
            <a:pPr marL="285750" indent="-285750">
              <a:buFont typeface="Arial"/>
              <a:buChar char="•"/>
            </a:pPr>
            <a:r>
              <a:rPr lang="en-CA" sz="1700" dirty="0"/>
              <a:t>The SPSS if command: </a:t>
            </a:r>
            <a:r>
              <a:rPr lang="en-CA" sz="1700" dirty="0">
                <a:hlinkClick r:id="rId6"/>
              </a:rPr>
              <a:t>https://youtu.be/9dIS4W3t05E</a:t>
            </a:r>
            <a:endParaRPr lang="en-CA" sz="1700" dirty="0"/>
          </a:p>
          <a:p>
            <a:pPr marL="285750" indent="-285750">
              <a:buFont typeface="Arial"/>
              <a:buChar char="•"/>
            </a:pPr>
            <a:endParaRPr lang="en-CA" sz="1700" dirty="0"/>
          </a:p>
          <a:p>
            <a:pPr marL="285750" indent="-285750">
              <a:buFont typeface="Arial"/>
              <a:buChar char="•"/>
            </a:pPr>
            <a:r>
              <a:rPr lang="en-CA" sz="1700" dirty="0"/>
              <a:t>The SPSS random variable command: </a:t>
            </a:r>
            <a:r>
              <a:rPr lang="en-CA" sz="1700" dirty="0">
                <a:hlinkClick r:id="rId7"/>
              </a:rPr>
              <a:t>https://youtu.be/9mkMaTWx6DU</a:t>
            </a:r>
            <a:endParaRPr lang="en-CA" sz="1700" dirty="0"/>
          </a:p>
          <a:p>
            <a:endParaRPr lang="en-CA" dirty="0"/>
          </a:p>
        </p:txBody>
      </p:sp>
    </p:spTree>
    <p:extLst>
      <p:ext uri="{BB962C8B-B14F-4D97-AF65-F5344CB8AC3E}">
        <p14:creationId xmlns:p14="http://schemas.microsoft.com/office/powerpoint/2010/main" val="14881542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12694</TotalTime>
  <Words>2125</Words>
  <Application>Microsoft Macintosh PowerPoint</Application>
  <PresentationFormat>On-screen Show (4:3)</PresentationFormat>
  <Paragraphs>172</Paragraphs>
  <Slides>22</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News Gothic MT</vt:lpstr>
      <vt:lpstr>Wingdings 2</vt:lpstr>
      <vt:lpstr>Breeze</vt:lpstr>
      <vt:lpstr>Psychology 3301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47</cp:revision>
  <dcterms:created xsi:type="dcterms:W3CDTF">2020-01-13T19:19:05Z</dcterms:created>
  <dcterms:modified xsi:type="dcterms:W3CDTF">2025-01-09T17:39:31Z</dcterms:modified>
</cp:coreProperties>
</file>