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7" r:id="rId3"/>
    <p:sldId id="278" r:id="rId4"/>
    <p:sldId id="269" r:id="rId5"/>
    <p:sldId id="270" r:id="rId6"/>
    <p:sldId id="283" r:id="rId7"/>
    <p:sldId id="284" r:id="rId8"/>
    <p:sldId id="285" r:id="rId9"/>
    <p:sldId id="271" r:id="rId10"/>
    <p:sldId id="287" r:id="rId11"/>
    <p:sldId id="288" r:id="rId12"/>
    <p:sldId id="289" r:id="rId13"/>
    <p:sldId id="279" r:id="rId14"/>
    <p:sldId id="290" r:id="rId15"/>
    <p:sldId id="291" r:id="rId16"/>
    <p:sldId id="300" r:id="rId17"/>
    <p:sldId id="301" r:id="rId18"/>
    <p:sldId id="292" r:id="rId19"/>
    <p:sldId id="302" r:id="rId20"/>
    <p:sldId id="272" r:id="rId21"/>
    <p:sldId id="293" r:id="rId22"/>
    <p:sldId id="294" r:id="rId23"/>
    <p:sldId id="295" r:id="rId24"/>
    <p:sldId id="296" r:id="rId25"/>
    <p:sldId id="297" r:id="rId26"/>
    <p:sldId id="298" r:id="rId27"/>
    <p:sldId id="299" r:id="rId28"/>
    <p:sldId id="280" r:id="rId29"/>
    <p:sldId id="311" r:id="rId30"/>
    <p:sldId id="307" r:id="rId31"/>
    <p:sldId id="308" r:id="rId32"/>
    <p:sldId id="309" r:id="rId33"/>
    <p:sldId id="310" r:id="rId34"/>
    <p:sldId id="303" r:id="rId35"/>
    <p:sldId id="312" r:id="rId36"/>
    <p:sldId id="28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52" d="100"/>
          <a:sy n="152" d="100"/>
        </p:scale>
        <p:origin x="-616" y="1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20-11-16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20-11-16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20-11-16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20-11-16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20-11-16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20-11-16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20-11-16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20-11-16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Psychology 3301</a:t>
            </a:r>
            <a:endParaRPr lang="en-US" dirty="0"/>
          </a:p>
        </p:txBody>
      </p:sp>
      <p:sp>
        <p:nvSpPr>
          <p:cNvPr id="3" name="Subtitle 2"/>
          <p:cNvSpPr>
            <a:spLocks noGrp="1"/>
          </p:cNvSpPr>
          <p:nvPr>
            <p:ph type="subTitle" idx="1"/>
          </p:nvPr>
        </p:nvSpPr>
        <p:spPr>
          <a:xfrm>
            <a:off x="1322921" y="3509028"/>
            <a:ext cx="6498159" cy="916641"/>
          </a:xfrm>
        </p:spPr>
        <p:txBody>
          <a:bodyPr/>
          <a:lstStyle/>
          <a:p>
            <a:r>
              <a:rPr lang="en-US" dirty="0" smtClean="0"/>
              <a:t>Lecture 3</a:t>
            </a:r>
            <a:endParaRPr lang="en-US" dirty="0"/>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25668" y="323096"/>
            <a:ext cx="7501845" cy="523220"/>
          </a:xfrm>
          <a:prstGeom prst="rect">
            <a:avLst/>
          </a:prstGeom>
          <a:noFill/>
        </p:spPr>
        <p:txBody>
          <a:bodyPr wrap="square" rtlCol="0">
            <a:spAutoFit/>
          </a:bodyPr>
          <a:lstStyle/>
          <a:p>
            <a:pPr algn="ctr"/>
            <a:r>
              <a:rPr lang="en-CA" sz="2800" dirty="0" smtClean="0"/>
              <a:t>Recall</a:t>
            </a:r>
            <a:r>
              <a:rPr lang="mr-IN" sz="2800" dirty="0" smtClean="0"/>
              <a:t>…</a:t>
            </a:r>
            <a:endParaRPr lang="en-US" sz="2800" dirty="0"/>
          </a:p>
        </p:txBody>
      </p:sp>
      <p:pic>
        <p:nvPicPr>
          <p:cNvPr id="3" name="Picture 2" descr="method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676" y="1068691"/>
            <a:ext cx="7035497" cy="5582835"/>
          </a:xfrm>
          <a:prstGeom prst="rect">
            <a:avLst/>
          </a:prstGeom>
        </p:spPr>
      </p:pic>
    </p:spTree>
    <p:extLst>
      <p:ext uri="{BB962C8B-B14F-4D97-AF65-F5344CB8AC3E}">
        <p14:creationId xmlns:p14="http://schemas.microsoft.com/office/powerpoint/2010/main" val="96565910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r>
              <a:rPr lang="en-CA" sz="2800" dirty="0" smtClean="0"/>
              <a:t>Research Design, Continued</a:t>
            </a:r>
            <a:endParaRPr lang="en-US" sz="2800" dirty="0"/>
          </a:p>
        </p:txBody>
      </p:sp>
      <p:sp>
        <p:nvSpPr>
          <p:cNvPr id="2" name="TextBox 1"/>
          <p:cNvSpPr txBox="1"/>
          <p:nvPr/>
        </p:nvSpPr>
        <p:spPr>
          <a:xfrm>
            <a:off x="978953" y="1540046"/>
            <a:ext cx="7419905" cy="4801315"/>
          </a:xfrm>
          <a:prstGeom prst="rect">
            <a:avLst/>
          </a:prstGeom>
          <a:noFill/>
        </p:spPr>
        <p:txBody>
          <a:bodyPr wrap="square" rtlCol="0">
            <a:spAutoFit/>
          </a:bodyPr>
          <a:lstStyle/>
          <a:p>
            <a:pPr marL="285750" indent="-285750">
              <a:buFont typeface="Arial"/>
              <a:buChar char="•"/>
            </a:pPr>
            <a:r>
              <a:rPr lang="en-CA" dirty="0" smtClean="0"/>
              <a:t>In 35 years as a consultant methodologist and statistician, I have never seen an experiment conducted in the real world. Experiments are done in academic research environments, not in the real world.</a:t>
            </a:r>
          </a:p>
          <a:p>
            <a:pPr marL="285750" indent="-285750">
              <a:buFont typeface="Arial"/>
              <a:buChar char="•"/>
            </a:pPr>
            <a:endParaRPr lang="en-CA" dirty="0"/>
          </a:p>
          <a:p>
            <a:pPr marL="285750" indent="-285750">
              <a:buFont typeface="Arial"/>
              <a:buChar char="•"/>
            </a:pPr>
            <a:r>
              <a:rPr lang="en-CA" dirty="0" smtClean="0"/>
              <a:t>Why? Because in the real-world, there is no random assignment of subjects to conditions. It’s not practical.</a:t>
            </a:r>
          </a:p>
          <a:p>
            <a:pPr marL="285750" indent="-285750">
              <a:buFont typeface="Arial"/>
              <a:buChar char="•"/>
            </a:pPr>
            <a:endParaRPr lang="en-CA" dirty="0"/>
          </a:p>
          <a:p>
            <a:pPr marL="285750" indent="-285750">
              <a:buFont typeface="Arial"/>
              <a:buChar char="•"/>
            </a:pPr>
            <a:r>
              <a:rPr lang="en-CA" dirty="0" smtClean="0"/>
              <a:t>So, in the real-world we mostly see descriptive studies, and quasi-experiments.</a:t>
            </a:r>
          </a:p>
          <a:p>
            <a:pPr marL="285750" indent="-285750">
              <a:buFont typeface="Arial"/>
              <a:buChar char="•"/>
            </a:pPr>
            <a:endParaRPr lang="en-CA" dirty="0"/>
          </a:p>
          <a:p>
            <a:pPr marL="285750" indent="-285750">
              <a:buFont typeface="Arial"/>
              <a:buChar char="•"/>
            </a:pPr>
            <a:r>
              <a:rPr lang="en-CA" dirty="0" smtClean="0"/>
              <a:t>Consider the masses of COVID-19 data you have seen. Have you seen any experiments? </a:t>
            </a:r>
          </a:p>
          <a:p>
            <a:pPr marL="285750" indent="-285750">
              <a:buFont typeface="Arial"/>
              <a:buChar char="•"/>
            </a:pPr>
            <a:endParaRPr lang="en-CA" dirty="0"/>
          </a:p>
          <a:p>
            <a:pPr marL="285750" indent="-285750">
              <a:buFont typeface="Arial"/>
              <a:buChar char="•"/>
            </a:pPr>
            <a:r>
              <a:rPr lang="en-CA" dirty="0" smtClean="0"/>
              <a:t>What we tend to see are descriptive methods</a:t>
            </a:r>
            <a:r>
              <a:rPr lang="mr-IN" dirty="0" smtClean="0"/>
              <a:t>…</a:t>
            </a:r>
            <a:r>
              <a:rPr lang="en-CA" dirty="0" smtClean="0"/>
              <a:t>how many X are Y and quasi experiments</a:t>
            </a:r>
            <a:r>
              <a:rPr lang="mr-IN" dirty="0" smtClean="0"/>
              <a:t>…</a:t>
            </a:r>
            <a:r>
              <a:rPr lang="en-CA" dirty="0" smtClean="0"/>
              <a:t>what is the relationship between X and Y.</a:t>
            </a:r>
            <a:endParaRPr lang="en-CA" dirty="0"/>
          </a:p>
        </p:txBody>
      </p:sp>
    </p:spTree>
    <p:extLst>
      <p:ext uri="{BB962C8B-B14F-4D97-AF65-F5344CB8AC3E}">
        <p14:creationId xmlns:p14="http://schemas.microsoft.com/office/powerpoint/2010/main" val="232929053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70329" y="392809"/>
            <a:ext cx="7184650" cy="954107"/>
          </a:xfrm>
          <a:prstGeom prst="rect">
            <a:avLst/>
          </a:prstGeom>
          <a:noFill/>
        </p:spPr>
        <p:txBody>
          <a:bodyPr wrap="square" rtlCol="0">
            <a:spAutoFit/>
          </a:bodyPr>
          <a:lstStyle/>
          <a:p>
            <a:pPr algn="ctr"/>
            <a:r>
              <a:rPr lang="en-CA" sz="2800" dirty="0" smtClean="0"/>
              <a:t>Research Design: No Random Assignment of subjects to Conditions</a:t>
            </a:r>
            <a:endParaRPr lang="en-US" sz="2800" dirty="0"/>
          </a:p>
        </p:txBody>
      </p:sp>
      <p:sp>
        <p:nvSpPr>
          <p:cNvPr id="2" name="TextBox 1"/>
          <p:cNvSpPr txBox="1"/>
          <p:nvPr/>
        </p:nvSpPr>
        <p:spPr>
          <a:xfrm>
            <a:off x="577259" y="1602169"/>
            <a:ext cx="8037217" cy="3970318"/>
          </a:xfrm>
          <a:prstGeom prst="rect">
            <a:avLst/>
          </a:prstGeom>
          <a:noFill/>
        </p:spPr>
        <p:txBody>
          <a:bodyPr wrap="square" rtlCol="0">
            <a:spAutoFit/>
          </a:bodyPr>
          <a:lstStyle/>
          <a:p>
            <a:pPr marL="285750" indent="-285750">
              <a:buFont typeface="Arial"/>
              <a:buChar char="•"/>
            </a:pPr>
            <a:r>
              <a:rPr lang="en-CA" dirty="0" smtClean="0"/>
              <a:t>In this category we have descriptive studies, surveys, naturalistic studies, interviews, quasi-experiments, cohort studies, etc.</a:t>
            </a:r>
          </a:p>
          <a:p>
            <a:pPr marL="285750" indent="-285750">
              <a:buFont typeface="Arial"/>
              <a:buChar char="•"/>
            </a:pPr>
            <a:endParaRPr lang="en-CA" dirty="0"/>
          </a:p>
          <a:p>
            <a:pPr marL="285750" indent="-285750">
              <a:buFont typeface="Arial"/>
              <a:buChar char="•"/>
            </a:pPr>
            <a:r>
              <a:rPr lang="en-CA" dirty="0" smtClean="0"/>
              <a:t>These constitute the vast majority of research studies conducted in both a real-world and academic contexts.</a:t>
            </a:r>
          </a:p>
          <a:p>
            <a:pPr marL="285750" indent="-285750">
              <a:buFont typeface="Arial"/>
              <a:buChar char="•"/>
            </a:pPr>
            <a:endParaRPr lang="en-CA" dirty="0"/>
          </a:p>
          <a:p>
            <a:pPr marL="285750" indent="-285750">
              <a:buFont typeface="Arial"/>
              <a:buChar char="•"/>
            </a:pPr>
            <a:r>
              <a:rPr lang="en-CA" dirty="0" smtClean="0"/>
              <a:t>They typically lack the controls necessary to make strong causal claims. Such claims are reserved for designs in which there exists random assignment of subjects to conditions, in which the conditions differ on the putative ‘causal” variable</a:t>
            </a:r>
            <a:r>
              <a:rPr lang="mr-IN" dirty="0" smtClean="0"/>
              <a:t>…</a:t>
            </a:r>
            <a:r>
              <a:rPr lang="en-CA" dirty="0" smtClean="0"/>
              <a:t>the IV.</a:t>
            </a:r>
          </a:p>
          <a:p>
            <a:endParaRPr lang="en-CA" dirty="0"/>
          </a:p>
          <a:p>
            <a:pPr marL="285750" indent="-285750">
              <a:buFont typeface="Arial"/>
              <a:buChar char="•"/>
            </a:pPr>
            <a:r>
              <a:rPr lang="en-CA" dirty="0" smtClean="0"/>
              <a:t>Consider the “How well we have done in BC” arguments about managing COVID deaths. Have we randomly assigned subjects to BC and “Other countries/states”?</a:t>
            </a:r>
            <a:endParaRPr lang="en-CA" dirty="0"/>
          </a:p>
        </p:txBody>
      </p:sp>
    </p:spTree>
    <p:extLst>
      <p:ext uri="{BB962C8B-B14F-4D97-AF65-F5344CB8AC3E}">
        <p14:creationId xmlns:p14="http://schemas.microsoft.com/office/powerpoint/2010/main" val="15916618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05853" y="454973"/>
            <a:ext cx="7371150" cy="523220"/>
          </a:xfrm>
          <a:prstGeom prst="rect">
            <a:avLst/>
          </a:prstGeom>
          <a:noFill/>
        </p:spPr>
        <p:txBody>
          <a:bodyPr wrap="square" rtlCol="0">
            <a:spAutoFit/>
          </a:bodyPr>
          <a:lstStyle/>
          <a:p>
            <a:r>
              <a:rPr lang="en-CA" sz="2800" dirty="0" smtClean="0"/>
              <a:t>The Quasi-Experiment and Causal Claims</a:t>
            </a:r>
            <a:endParaRPr lang="en-US" sz="2800" dirty="0"/>
          </a:p>
        </p:txBody>
      </p:sp>
      <p:sp>
        <p:nvSpPr>
          <p:cNvPr id="2" name="TextBox 1"/>
          <p:cNvSpPr txBox="1"/>
          <p:nvPr/>
        </p:nvSpPr>
        <p:spPr>
          <a:xfrm>
            <a:off x="834805" y="1225688"/>
            <a:ext cx="7761909" cy="5355313"/>
          </a:xfrm>
          <a:prstGeom prst="rect">
            <a:avLst/>
          </a:prstGeom>
          <a:noFill/>
        </p:spPr>
        <p:txBody>
          <a:bodyPr wrap="square" rtlCol="0">
            <a:spAutoFit/>
          </a:bodyPr>
          <a:lstStyle/>
          <a:p>
            <a:pPr marL="285750" indent="-285750">
              <a:buFont typeface="Arial"/>
              <a:buChar char="•"/>
            </a:pPr>
            <a:r>
              <a:rPr lang="en-CA" dirty="0" smtClean="0"/>
              <a:t>To understand why causal claims are problematic in quasi-experimental contexts, we need to review some basic quasi-experimental methods.</a:t>
            </a:r>
          </a:p>
          <a:p>
            <a:pPr marL="285750" indent="-285750">
              <a:buFont typeface="Arial"/>
              <a:buChar char="•"/>
            </a:pPr>
            <a:endParaRPr lang="en-CA" dirty="0"/>
          </a:p>
          <a:p>
            <a:pPr marL="285750" indent="-285750">
              <a:buFont typeface="Arial"/>
              <a:buChar char="•"/>
            </a:pPr>
            <a:r>
              <a:rPr lang="en-CA" dirty="0" smtClean="0"/>
              <a:t>Let’s start with the post-test only design. An intervention followed by a measurement of a DV.</a:t>
            </a:r>
          </a:p>
          <a:p>
            <a:pPr marL="285750" indent="-285750">
              <a:buFont typeface="Arial"/>
              <a:buChar char="•"/>
            </a:pPr>
            <a:endParaRPr lang="en-CA" dirty="0"/>
          </a:p>
          <a:p>
            <a:pPr marL="285750" indent="-285750">
              <a:buFont typeface="Arial"/>
              <a:buChar char="•"/>
            </a:pPr>
            <a:r>
              <a:rPr lang="en-CA" dirty="0" smtClean="0"/>
              <a:t>The most basic design but very common in industry.</a:t>
            </a:r>
          </a:p>
          <a:p>
            <a:pPr marL="285750" indent="-285750">
              <a:buFont typeface="Arial"/>
              <a:buChar char="•"/>
            </a:pPr>
            <a:endParaRPr lang="en-CA" dirty="0"/>
          </a:p>
          <a:p>
            <a:pPr marL="285750" indent="-285750">
              <a:buFont typeface="Arial"/>
              <a:buChar char="•"/>
            </a:pPr>
            <a:r>
              <a:rPr lang="en-CA" dirty="0" smtClean="0"/>
              <a:t>Imagine we conduct a sales training program in which we provide a day of sales training and ask participants at the end of the day</a:t>
            </a:r>
            <a:r>
              <a:rPr lang="mr-IN" dirty="0" smtClean="0"/>
              <a:t>…</a:t>
            </a:r>
            <a:endParaRPr lang="en-CA" dirty="0" smtClean="0"/>
          </a:p>
          <a:p>
            <a:pPr marL="285750" indent="-285750">
              <a:buFont typeface="Arial"/>
              <a:buChar char="•"/>
            </a:pPr>
            <a:endParaRPr lang="en-CA" dirty="0"/>
          </a:p>
          <a:p>
            <a:pPr algn="ctr"/>
            <a:r>
              <a:rPr lang="en-CA" dirty="0" smtClean="0"/>
              <a:t>How confident are you in your sales ability?</a:t>
            </a:r>
          </a:p>
          <a:p>
            <a:endParaRPr lang="en-CA" dirty="0"/>
          </a:p>
          <a:p>
            <a:pPr marL="285750" indent="-285750">
              <a:buFont typeface="Arial"/>
              <a:buChar char="•"/>
            </a:pPr>
            <a:r>
              <a:rPr lang="en-CA" dirty="0" smtClean="0"/>
              <a:t>Let’s say our scale is 1-7 with 7 being very confident and 1 being not confident at all. Now let’s imagine the average score is 6.2.</a:t>
            </a:r>
          </a:p>
          <a:p>
            <a:pPr marL="285750" indent="-285750">
              <a:buFont typeface="Arial"/>
              <a:buChar char="•"/>
            </a:pPr>
            <a:endParaRPr lang="en-CA" dirty="0"/>
          </a:p>
          <a:p>
            <a:pPr marL="285750" indent="-285750">
              <a:buFont typeface="Arial"/>
              <a:buChar char="•"/>
            </a:pPr>
            <a:r>
              <a:rPr lang="en-CA" dirty="0" smtClean="0"/>
              <a:t>Data derived from designs like this are very commonly used to justify that a program or initiative is effective.</a:t>
            </a:r>
          </a:p>
        </p:txBody>
      </p:sp>
    </p:spTree>
    <p:extLst>
      <p:ext uri="{BB962C8B-B14F-4D97-AF65-F5344CB8AC3E}">
        <p14:creationId xmlns:p14="http://schemas.microsoft.com/office/powerpoint/2010/main" val="32516961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05853" y="454973"/>
            <a:ext cx="7371150" cy="523220"/>
          </a:xfrm>
          <a:prstGeom prst="rect">
            <a:avLst/>
          </a:prstGeom>
          <a:noFill/>
        </p:spPr>
        <p:txBody>
          <a:bodyPr wrap="square" rtlCol="0">
            <a:spAutoFit/>
          </a:bodyPr>
          <a:lstStyle/>
          <a:p>
            <a:pPr algn="ctr"/>
            <a:r>
              <a:rPr lang="en-CA" sz="2800" dirty="0" smtClean="0"/>
              <a:t>Post-Test Only Design Problems</a:t>
            </a:r>
            <a:endParaRPr lang="en-US" sz="2800" dirty="0"/>
          </a:p>
        </p:txBody>
      </p:sp>
      <p:sp>
        <p:nvSpPr>
          <p:cNvPr id="2" name="TextBox 1"/>
          <p:cNvSpPr txBox="1"/>
          <p:nvPr/>
        </p:nvSpPr>
        <p:spPr>
          <a:xfrm>
            <a:off x="834805" y="1225688"/>
            <a:ext cx="7761909" cy="4801315"/>
          </a:xfrm>
          <a:prstGeom prst="rect">
            <a:avLst/>
          </a:prstGeom>
          <a:noFill/>
        </p:spPr>
        <p:txBody>
          <a:bodyPr wrap="square" rtlCol="0">
            <a:spAutoFit/>
          </a:bodyPr>
          <a:lstStyle/>
          <a:p>
            <a:pPr marL="285750" indent="-285750">
              <a:buFont typeface="Arial"/>
              <a:buChar char="•"/>
            </a:pPr>
            <a:r>
              <a:rPr lang="en-CA" dirty="0" smtClean="0"/>
              <a:t>So what’s the problem here?</a:t>
            </a:r>
          </a:p>
          <a:p>
            <a:pPr marL="285750" indent="-285750">
              <a:buFont typeface="Arial"/>
              <a:buChar char="•"/>
            </a:pPr>
            <a:endParaRPr lang="en-CA" dirty="0"/>
          </a:p>
          <a:p>
            <a:pPr marL="285750" indent="-285750">
              <a:buFont typeface="Arial"/>
              <a:buChar char="•"/>
            </a:pPr>
            <a:r>
              <a:rPr lang="en-CA" dirty="0" smtClean="0"/>
              <a:t>There are three major problems:</a:t>
            </a:r>
          </a:p>
          <a:p>
            <a:pPr lvl="1"/>
            <a:r>
              <a:rPr lang="en-CA" dirty="0" err="1" smtClean="0"/>
              <a:t>i</a:t>
            </a:r>
            <a:r>
              <a:rPr lang="en-CA" dirty="0" smtClean="0"/>
              <a:t>) The “in comparison to what” problem</a:t>
            </a:r>
          </a:p>
          <a:p>
            <a:pPr lvl="1"/>
            <a:r>
              <a:rPr lang="en-CA" dirty="0" smtClean="0"/>
              <a:t>ii) The “generalizability” problem</a:t>
            </a:r>
          </a:p>
          <a:p>
            <a:pPr lvl="1"/>
            <a:r>
              <a:rPr lang="en-CA" dirty="0" smtClean="0"/>
              <a:t>iii) The “measurement” or “meaning” problem</a:t>
            </a:r>
          </a:p>
          <a:p>
            <a:pPr marL="285750" indent="-285750">
              <a:buFont typeface="Arial"/>
              <a:buChar char="•"/>
            </a:pPr>
            <a:endParaRPr lang="en-CA" dirty="0"/>
          </a:p>
          <a:p>
            <a:pPr marL="285750" indent="-285750">
              <a:buFont typeface="Arial"/>
              <a:buChar char="•"/>
            </a:pPr>
            <a:r>
              <a:rPr lang="en-CA" dirty="0" smtClean="0"/>
              <a:t>The conclusion is</a:t>
            </a:r>
            <a:r>
              <a:rPr lang="mr-IN" dirty="0" smtClean="0"/>
              <a:t>…</a:t>
            </a:r>
            <a:r>
              <a:rPr lang="en-CA" dirty="0" smtClean="0"/>
              <a:t>”Sales training programs are effective”, the justification is</a:t>
            </a:r>
            <a:r>
              <a:rPr lang="mr-IN" dirty="0" smtClean="0"/>
              <a:t>…</a:t>
            </a:r>
            <a:r>
              <a:rPr lang="en-CA" dirty="0" smtClean="0"/>
              <a:t>participants took a sales training program and reported a high level of confidence in their sales ability after the program.</a:t>
            </a:r>
          </a:p>
          <a:p>
            <a:pPr marL="285750" indent="-285750">
              <a:buFont typeface="Arial"/>
              <a:buChar char="•"/>
            </a:pPr>
            <a:endParaRPr lang="en-CA" dirty="0"/>
          </a:p>
          <a:p>
            <a:pPr marL="285750" indent="-285750">
              <a:buFont typeface="Arial"/>
              <a:buChar char="•"/>
            </a:pPr>
            <a:r>
              <a:rPr lang="en-CA" dirty="0" smtClean="0"/>
              <a:t>The question is</a:t>
            </a:r>
            <a:r>
              <a:rPr lang="mr-IN" dirty="0" smtClean="0"/>
              <a:t>…</a:t>
            </a:r>
            <a:r>
              <a:rPr lang="en-CA" dirty="0" smtClean="0"/>
              <a:t> Is the conclusion justified by the method?</a:t>
            </a:r>
          </a:p>
          <a:p>
            <a:pPr marL="285750" indent="-285750">
              <a:buFont typeface="Arial"/>
              <a:buChar char="•"/>
            </a:pPr>
            <a:endParaRPr lang="en-CA" dirty="0"/>
          </a:p>
          <a:p>
            <a:pPr marL="285750" indent="-285750">
              <a:buFont typeface="Arial"/>
              <a:buChar char="•"/>
            </a:pPr>
            <a:r>
              <a:rPr lang="en-CA" dirty="0" smtClean="0"/>
              <a:t>Let’s start with the problem of “In comparison to what”?</a:t>
            </a:r>
          </a:p>
          <a:p>
            <a:pPr marL="285750" indent="-285750">
              <a:buFont typeface="Arial"/>
              <a:buChar char="•"/>
            </a:pPr>
            <a:endParaRPr lang="en-CA" dirty="0"/>
          </a:p>
          <a:p>
            <a:pPr lvl="1"/>
            <a:endParaRPr lang="en-CA" dirty="0"/>
          </a:p>
        </p:txBody>
      </p:sp>
    </p:spTree>
    <p:extLst>
      <p:ext uri="{BB962C8B-B14F-4D97-AF65-F5344CB8AC3E}">
        <p14:creationId xmlns:p14="http://schemas.microsoft.com/office/powerpoint/2010/main" val="34897504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05853" y="454973"/>
            <a:ext cx="7371150" cy="523220"/>
          </a:xfrm>
          <a:prstGeom prst="rect">
            <a:avLst/>
          </a:prstGeom>
          <a:noFill/>
        </p:spPr>
        <p:txBody>
          <a:bodyPr wrap="square" rtlCol="0">
            <a:spAutoFit/>
          </a:bodyPr>
          <a:lstStyle/>
          <a:p>
            <a:pPr algn="ctr"/>
            <a:r>
              <a:rPr lang="en-CA" sz="2800" dirty="0" smtClean="0"/>
              <a:t>In Comparison to What</a:t>
            </a:r>
            <a:endParaRPr lang="en-US" sz="2800" dirty="0"/>
          </a:p>
        </p:txBody>
      </p:sp>
      <p:sp>
        <p:nvSpPr>
          <p:cNvPr id="2" name="TextBox 1"/>
          <p:cNvSpPr txBox="1"/>
          <p:nvPr/>
        </p:nvSpPr>
        <p:spPr>
          <a:xfrm>
            <a:off x="834805" y="1225688"/>
            <a:ext cx="7761909" cy="4801315"/>
          </a:xfrm>
          <a:prstGeom prst="rect">
            <a:avLst/>
          </a:prstGeom>
          <a:noFill/>
        </p:spPr>
        <p:txBody>
          <a:bodyPr wrap="square" rtlCol="0">
            <a:spAutoFit/>
          </a:bodyPr>
          <a:lstStyle/>
          <a:p>
            <a:pPr marL="285750" indent="-285750">
              <a:buFont typeface="Arial"/>
              <a:buChar char="•"/>
            </a:pPr>
            <a:r>
              <a:rPr lang="en-CA" dirty="0"/>
              <a:t>Implied by the statement “sales training programs are effective” is that it’s sales training programs specifically that are effective. </a:t>
            </a:r>
            <a:endParaRPr lang="en-CA" dirty="0" smtClean="0"/>
          </a:p>
          <a:p>
            <a:pPr marL="285750" indent="-285750">
              <a:buFont typeface="Arial"/>
              <a:buChar char="•"/>
            </a:pPr>
            <a:endParaRPr lang="en-CA" dirty="0"/>
          </a:p>
          <a:p>
            <a:pPr marL="285750" indent="-285750">
              <a:buFont typeface="Arial"/>
              <a:buChar char="•"/>
            </a:pPr>
            <a:r>
              <a:rPr lang="en-CA" dirty="0" smtClean="0"/>
              <a:t>Embedded within this phrase is a “hidden” causal claim. But is it justified on the basis of a post-test only design?</a:t>
            </a:r>
          </a:p>
          <a:p>
            <a:endParaRPr lang="en-CA" dirty="0"/>
          </a:p>
          <a:p>
            <a:pPr marL="285750" indent="-285750">
              <a:buFont typeface="Arial"/>
              <a:buChar char="•"/>
            </a:pPr>
            <a:r>
              <a:rPr lang="en-CA" dirty="0" smtClean="0"/>
              <a:t>So, imagine we ask prospective participants that took no sales training program at all the same question. Imagine a mean score of 6.3.</a:t>
            </a:r>
          </a:p>
          <a:p>
            <a:pPr marL="285750" indent="-285750">
              <a:buFont typeface="Arial"/>
              <a:buChar char="•"/>
            </a:pPr>
            <a:endParaRPr lang="en-CA" dirty="0"/>
          </a:p>
          <a:p>
            <a:pPr marL="285750" indent="-285750">
              <a:buFont typeface="Arial"/>
              <a:buChar char="•"/>
            </a:pPr>
            <a:r>
              <a:rPr lang="en-CA" dirty="0" smtClean="0"/>
              <a:t>Given this comparison to another group, a causal claim seems difficult to justify.</a:t>
            </a:r>
          </a:p>
          <a:p>
            <a:pPr marL="285750" indent="-285750">
              <a:buFont typeface="Arial"/>
              <a:buChar char="•"/>
            </a:pPr>
            <a:endParaRPr lang="en-CA" dirty="0"/>
          </a:p>
          <a:p>
            <a:pPr marL="285750" indent="-285750">
              <a:buFont typeface="Arial"/>
              <a:buChar char="•"/>
            </a:pPr>
            <a:r>
              <a:rPr lang="en-CA" dirty="0" smtClean="0"/>
              <a:t>What about comparison to a previous point in time? What if we ask the same question before the program begins and get a mean of 6.3. Now, we see a reduction in confidence after the program. Again, evidence that a causal claim is not justified.</a:t>
            </a:r>
            <a:endParaRPr lang="en-CA" dirty="0"/>
          </a:p>
        </p:txBody>
      </p:sp>
    </p:spTree>
    <p:extLst>
      <p:ext uri="{BB962C8B-B14F-4D97-AF65-F5344CB8AC3E}">
        <p14:creationId xmlns:p14="http://schemas.microsoft.com/office/powerpoint/2010/main" val="340254967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05853" y="454973"/>
            <a:ext cx="7371150" cy="523220"/>
          </a:xfrm>
          <a:prstGeom prst="rect">
            <a:avLst/>
          </a:prstGeom>
          <a:noFill/>
        </p:spPr>
        <p:txBody>
          <a:bodyPr wrap="square" rtlCol="0">
            <a:spAutoFit/>
          </a:bodyPr>
          <a:lstStyle/>
          <a:p>
            <a:pPr algn="ctr"/>
            <a:r>
              <a:rPr lang="en-CA" sz="2800" dirty="0" smtClean="0"/>
              <a:t>In Comparison to What</a:t>
            </a:r>
            <a:endParaRPr lang="en-US" sz="2800" dirty="0"/>
          </a:p>
        </p:txBody>
      </p:sp>
      <p:sp>
        <p:nvSpPr>
          <p:cNvPr id="2" name="TextBox 1"/>
          <p:cNvSpPr txBox="1"/>
          <p:nvPr/>
        </p:nvSpPr>
        <p:spPr>
          <a:xfrm>
            <a:off x="834805" y="1225688"/>
            <a:ext cx="7761909" cy="5078314"/>
          </a:xfrm>
          <a:prstGeom prst="rect">
            <a:avLst/>
          </a:prstGeom>
          <a:noFill/>
        </p:spPr>
        <p:txBody>
          <a:bodyPr wrap="square" rtlCol="0">
            <a:spAutoFit/>
          </a:bodyPr>
          <a:lstStyle/>
          <a:p>
            <a:pPr marL="285750" indent="-285750">
              <a:buFont typeface="Arial"/>
              <a:buChar char="•"/>
            </a:pPr>
            <a:r>
              <a:rPr lang="en-CA" dirty="0" smtClean="0"/>
              <a:t>My wife recently told me that she had read a news article in which it was reported that France is going in to lockdown again. </a:t>
            </a:r>
          </a:p>
          <a:p>
            <a:pPr marL="285750" indent="-285750">
              <a:buFont typeface="Arial"/>
              <a:buChar char="•"/>
            </a:pPr>
            <a:endParaRPr lang="en-CA" dirty="0"/>
          </a:p>
          <a:p>
            <a:pPr algn="ctr"/>
            <a:r>
              <a:rPr lang="en-CA" dirty="0" smtClean="0"/>
              <a:t>I asked</a:t>
            </a:r>
            <a:r>
              <a:rPr lang="mr-IN" dirty="0" smtClean="0"/>
              <a:t>…</a:t>
            </a:r>
            <a:r>
              <a:rPr lang="en-CA" dirty="0" smtClean="0"/>
              <a:t> “Why”?</a:t>
            </a:r>
          </a:p>
          <a:p>
            <a:pPr marL="285750" indent="-285750">
              <a:buFont typeface="Arial"/>
              <a:buChar char="•"/>
            </a:pPr>
            <a:endParaRPr lang="en-CA" dirty="0"/>
          </a:p>
          <a:p>
            <a:pPr marL="285750" indent="-285750">
              <a:buFont typeface="Arial"/>
              <a:buChar char="•"/>
            </a:pPr>
            <a:r>
              <a:rPr lang="en-CA" dirty="0" smtClean="0"/>
              <a:t>She said</a:t>
            </a:r>
            <a:r>
              <a:rPr lang="mr-IN" dirty="0" smtClean="0"/>
              <a:t>…</a:t>
            </a:r>
            <a:r>
              <a:rPr lang="en-CA" dirty="0" smtClean="0"/>
              <a:t>because ICU’s are at 70% capacity.</a:t>
            </a:r>
          </a:p>
          <a:p>
            <a:pPr marL="285750" indent="-285750">
              <a:buFont typeface="Arial"/>
              <a:buChar char="•"/>
            </a:pPr>
            <a:endParaRPr lang="en-CA" dirty="0"/>
          </a:p>
          <a:p>
            <a:pPr marL="285750" indent="-285750">
              <a:buFont typeface="Arial"/>
              <a:buChar char="•"/>
            </a:pPr>
            <a:r>
              <a:rPr lang="en-CA" dirty="0" smtClean="0"/>
              <a:t>I asked even before thinking</a:t>
            </a:r>
            <a:r>
              <a:rPr lang="mr-IN" dirty="0" smtClean="0"/>
              <a:t>…</a:t>
            </a:r>
            <a:endParaRPr lang="en-CA" dirty="0" smtClean="0"/>
          </a:p>
          <a:p>
            <a:pPr marL="285750" indent="-285750">
              <a:buFont typeface="Arial"/>
              <a:buChar char="•"/>
            </a:pPr>
            <a:endParaRPr lang="en-CA" dirty="0"/>
          </a:p>
          <a:p>
            <a:pPr algn="ctr"/>
            <a:r>
              <a:rPr lang="en-CA" dirty="0" smtClean="0"/>
              <a:t>“What is the normal percent capacity at this time of year”?</a:t>
            </a:r>
          </a:p>
          <a:p>
            <a:pPr marL="285750" indent="-285750">
              <a:buFont typeface="Arial"/>
              <a:buChar char="•"/>
            </a:pPr>
            <a:endParaRPr lang="en-CA" dirty="0"/>
          </a:p>
          <a:p>
            <a:pPr marL="285750" indent="-285750">
              <a:buFont typeface="Arial"/>
              <a:buChar char="•"/>
            </a:pPr>
            <a:r>
              <a:rPr lang="en-CA" dirty="0" smtClean="0"/>
              <a:t>She said she did not know and that it was not reported in the news article.</a:t>
            </a:r>
          </a:p>
          <a:p>
            <a:pPr marL="285750" indent="-285750">
              <a:buFont typeface="Arial"/>
              <a:buChar char="•"/>
            </a:pPr>
            <a:endParaRPr lang="en-CA" dirty="0"/>
          </a:p>
          <a:p>
            <a:pPr marL="285750" indent="-285750">
              <a:buFont typeface="Arial"/>
              <a:buChar char="•"/>
            </a:pPr>
            <a:r>
              <a:rPr lang="en-CA" dirty="0" smtClean="0"/>
              <a:t>Even though we technically know from our research methods courses that comparisons are important, it is extraordinarily common for us not to fully recognize this in the real-world when dealing with real-world problems.</a:t>
            </a:r>
            <a:endParaRPr lang="en-CA" dirty="0"/>
          </a:p>
        </p:txBody>
      </p:sp>
    </p:spTree>
    <p:extLst>
      <p:ext uri="{BB962C8B-B14F-4D97-AF65-F5344CB8AC3E}">
        <p14:creationId xmlns:p14="http://schemas.microsoft.com/office/powerpoint/2010/main" val="252159980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15965" y="454973"/>
            <a:ext cx="5381827" cy="523220"/>
          </a:xfrm>
          <a:prstGeom prst="rect">
            <a:avLst/>
          </a:prstGeom>
          <a:noFill/>
        </p:spPr>
        <p:txBody>
          <a:bodyPr wrap="square" rtlCol="0">
            <a:spAutoFit/>
          </a:bodyPr>
          <a:lstStyle/>
          <a:p>
            <a:r>
              <a:rPr lang="en-CA" sz="2800" dirty="0" smtClean="0"/>
              <a:t>The Generalizability Problem</a:t>
            </a:r>
            <a:endParaRPr lang="en-US" sz="2800" dirty="0"/>
          </a:p>
        </p:txBody>
      </p:sp>
      <p:sp>
        <p:nvSpPr>
          <p:cNvPr id="2" name="TextBox 1"/>
          <p:cNvSpPr txBox="1"/>
          <p:nvPr/>
        </p:nvSpPr>
        <p:spPr>
          <a:xfrm>
            <a:off x="813895" y="1362161"/>
            <a:ext cx="7419905" cy="4524316"/>
          </a:xfrm>
          <a:prstGeom prst="rect">
            <a:avLst/>
          </a:prstGeom>
          <a:noFill/>
        </p:spPr>
        <p:txBody>
          <a:bodyPr wrap="square" rtlCol="0">
            <a:spAutoFit/>
          </a:bodyPr>
          <a:lstStyle/>
          <a:p>
            <a:pPr marL="285750" indent="-285750">
              <a:buFont typeface="Arial"/>
              <a:buChar char="•"/>
            </a:pPr>
            <a:r>
              <a:rPr lang="en-CA" dirty="0" smtClean="0"/>
              <a:t>The question here is whether or not the results of this post-test only design can generalize to other contexts, types of programs, program leaders, etc.</a:t>
            </a:r>
          </a:p>
          <a:p>
            <a:pPr marL="285750" indent="-285750">
              <a:buFont typeface="Arial"/>
              <a:buChar char="•"/>
            </a:pPr>
            <a:endParaRPr lang="en-CA" dirty="0"/>
          </a:p>
          <a:p>
            <a:pPr marL="285750" indent="-285750">
              <a:buFont typeface="Arial"/>
              <a:buChar char="•"/>
            </a:pPr>
            <a:r>
              <a:rPr lang="en-CA" dirty="0" smtClean="0"/>
              <a:t>Since only one kind of program was conducted at one point in time with one set of participants, and in one context, the method does not justify the conclusion that the results can be generalized beyond the research context.</a:t>
            </a:r>
          </a:p>
          <a:p>
            <a:pPr marL="285750" indent="-285750">
              <a:buFont typeface="Arial"/>
              <a:buChar char="•"/>
            </a:pPr>
            <a:endParaRPr lang="en-CA" dirty="0"/>
          </a:p>
          <a:p>
            <a:pPr marL="285750" indent="-285750">
              <a:buFont typeface="Arial"/>
              <a:buChar char="•"/>
            </a:pPr>
            <a:r>
              <a:rPr lang="en-CA" dirty="0" smtClean="0"/>
              <a:t>What conclusion is justified? This program, conducted by these people, in this context, at this point in time, for these participants was</a:t>
            </a:r>
            <a:r>
              <a:rPr lang="mr-IN" dirty="0" smtClean="0"/>
              <a:t>…</a:t>
            </a:r>
            <a:endParaRPr lang="en-CA" dirty="0" smtClean="0"/>
          </a:p>
          <a:p>
            <a:pPr marL="285750" indent="-285750">
              <a:buFont typeface="Arial"/>
              <a:buChar char="•"/>
            </a:pPr>
            <a:endParaRPr lang="en-CA" dirty="0"/>
          </a:p>
          <a:p>
            <a:pPr marL="285750" indent="-285750">
              <a:buFont typeface="Arial"/>
              <a:buChar char="•"/>
            </a:pPr>
            <a:r>
              <a:rPr lang="en-CA" dirty="0" smtClean="0"/>
              <a:t>Let’s look at the translation of this idea of generalizability to our thinking about the effect of things in our daily lives</a:t>
            </a:r>
            <a:r>
              <a:rPr lang="mr-IN" dirty="0" smtClean="0"/>
              <a:t>…</a:t>
            </a:r>
            <a:r>
              <a:rPr lang="en-CA" dirty="0"/>
              <a:t>L</a:t>
            </a:r>
            <a:r>
              <a:rPr lang="en-CA" dirty="0" smtClean="0"/>
              <a:t>et’s </a:t>
            </a:r>
            <a:r>
              <a:rPr lang="en-CA" b="1" i="1" dirty="0" smtClean="0">
                <a:solidFill>
                  <a:srgbClr val="FF0000"/>
                </a:solidFill>
              </a:rPr>
              <a:t>APPLY</a:t>
            </a:r>
            <a:r>
              <a:rPr lang="en-CA" dirty="0" smtClean="0"/>
              <a:t> this methodological principle.</a:t>
            </a:r>
            <a:endParaRPr lang="en-CA" dirty="0"/>
          </a:p>
        </p:txBody>
      </p:sp>
    </p:spTree>
    <p:extLst>
      <p:ext uri="{BB962C8B-B14F-4D97-AF65-F5344CB8AC3E}">
        <p14:creationId xmlns:p14="http://schemas.microsoft.com/office/powerpoint/2010/main" val="20241593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287731" y="465187"/>
            <a:ext cx="6793891" cy="954107"/>
          </a:xfrm>
          <a:prstGeom prst="rect">
            <a:avLst/>
          </a:prstGeom>
          <a:noFill/>
        </p:spPr>
        <p:txBody>
          <a:bodyPr wrap="square" rtlCol="0">
            <a:spAutoFit/>
          </a:bodyPr>
          <a:lstStyle/>
          <a:p>
            <a:pPr algn="ctr"/>
            <a:r>
              <a:rPr lang="en-CA" sz="2800" dirty="0" smtClean="0"/>
              <a:t>The </a:t>
            </a:r>
            <a:r>
              <a:rPr lang="en-CA" sz="2800" b="1" i="1" dirty="0" smtClean="0">
                <a:solidFill>
                  <a:srgbClr val="FF0000"/>
                </a:solidFill>
              </a:rPr>
              <a:t>APPLIED</a:t>
            </a:r>
            <a:r>
              <a:rPr lang="en-CA" sz="2800" dirty="0" smtClean="0"/>
              <a:t> Generalizability Problem: COVID Example</a:t>
            </a:r>
            <a:endParaRPr lang="en-US" sz="2800" dirty="0"/>
          </a:p>
        </p:txBody>
      </p:sp>
      <p:sp>
        <p:nvSpPr>
          <p:cNvPr id="2" name="TextBox 1"/>
          <p:cNvSpPr txBox="1"/>
          <p:nvPr/>
        </p:nvSpPr>
        <p:spPr>
          <a:xfrm>
            <a:off x="683830" y="1488023"/>
            <a:ext cx="7912883" cy="4247317"/>
          </a:xfrm>
          <a:prstGeom prst="rect">
            <a:avLst/>
          </a:prstGeom>
          <a:noFill/>
        </p:spPr>
        <p:txBody>
          <a:bodyPr wrap="square" rtlCol="0">
            <a:spAutoFit/>
          </a:bodyPr>
          <a:lstStyle/>
          <a:p>
            <a:pPr marL="285750" indent="-285750">
              <a:buFont typeface="Arial"/>
              <a:buChar char="•"/>
            </a:pPr>
            <a:r>
              <a:rPr lang="en-CA" dirty="0" smtClean="0"/>
              <a:t>Consider the phrase</a:t>
            </a:r>
            <a:r>
              <a:rPr lang="mr-IN" dirty="0" smtClean="0"/>
              <a:t>…</a:t>
            </a:r>
            <a:endParaRPr lang="en-CA" dirty="0" smtClean="0"/>
          </a:p>
          <a:p>
            <a:pPr marL="285750" indent="-285750">
              <a:buFont typeface="Arial"/>
              <a:buChar char="•"/>
            </a:pPr>
            <a:endParaRPr lang="en-CA" dirty="0"/>
          </a:p>
          <a:p>
            <a:pPr algn="ctr"/>
            <a:r>
              <a:rPr lang="en-CA" dirty="0" smtClean="0"/>
              <a:t>“COVID-19 is a serious disease”.</a:t>
            </a:r>
          </a:p>
          <a:p>
            <a:pPr marL="285750" indent="-285750">
              <a:buFont typeface="Arial"/>
              <a:buChar char="•"/>
            </a:pPr>
            <a:endParaRPr lang="en-CA" dirty="0"/>
          </a:p>
          <a:p>
            <a:pPr marL="285750" indent="-285750">
              <a:buFont typeface="Arial"/>
              <a:buChar char="•"/>
            </a:pPr>
            <a:r>
              <a:rPr lang="en-CA" dirty="0" smtClean="0"/>
              <a:t>The generalizability problem is</a:t>
            </a:r>
            <a:r>
              <a:rPr lang="mr-IN" dirty="0" smtClean="0"/>
              <a:t>…</a:t>
            </a:r>
            <a:r>
              <a:rPr lang="en-CA" dirty="0" smtClean="0"/>
              <a:t>Is COVID serious in all contexts, </a:t>
            </a:r>
            <a:r>
              <a:rPr lang="en-CA" smtClean="0"/>
              <a:t>for all </a:t>
            </a:r>
            <a:r>
              <a:rPr lang="en-CA" dirty="0" smtClean="0"/>
              <a:t>people, across time, etc.?</a:t>
            </a:r>
          </a:p>
          <a:p>
            <a:pPr marL="285750" indent="-285750">
              <a:buFont typeface="Arial"/>
              <a:buChar char="•"/>
            </a:pPr>
            <a:endParaRPr lang="en-CA" dirty="0"/>
          </a:p>
          <a:p>
            <a:pPr marL="285750" indent="-285750">
              <a:buFont typeface="Arial"/>
              <a:buChar char="•"/>
            </a:pPr>
            <a:r>
              <a:rPr lang="en-CA" dirty="0" smtClean="0"/>
              <a:t>Let’s consider an example</a:t>
            </a:r>
            <a:r>
              <a:rPr lang="mr-IN" dirty="0" smtClean="0"/>
              <a:t>…</a:t>
            </a:r>
            <a:endParaRPr lang="en-CA" dirty="0" smtClean="0"/>
          </a:p>
          <a:p>
            <a:pPr marL="285750" indent="-285750">
              <a:buFont typeface="Arial"/>
              <a:buChar char="•"/>
            </a:pPr>
            <a:endParaRPr lang="en-CA" dirty="0"/>
          </a:p>
          <a:p>
            <a:pPr lvl="1" algn="ctr"/>
            <a:r>
              <a:rPr lang="en-CA" dirty="0" smtClean="0"/>
              <a:t>”What is the relationship between residing in a retirement home and the seriousness of COVID-19”?</a:t>
            </a:r>
          </a:p>
          <a:p>
            <a:pPr marL="742950" lvl="1" indent="-285750">
              <a:buFont typeface="Arial"/>
              <a:buChar char="•"/>
            </a:pPr>
            <a:endParaRPr lang="en-CA" dirty="0" smtClean="0"/>
          </a:p>
          <a:p>
            <a:pPr marL="742950" lvl="1" indent="-285750">
              <a:buFont typeface="Arial"/>
              <a:buChar char="•"/>
            </a:pPr>
            <a:endParaRPr lang="en-CA" dirty="0"/>
          </a:p>
          <a:p>
            <a:pPr marL="285750" indent="-285750">
              <a:buFont typeface="Arial"/>
              <a:buChar char="•"/>
            </a:pPr>
            <a:r>
              <a:rPr lang="en-CA" dirty="0" smtClean="0"/>
              <a:t>In </a:t>
            </a:r>
            <a:r>
              <a:rPr lang="en-CA" dirty="0"/>
              <a:t>C</a:t>
            </a:r>
            <a:r>
              <a:rPr lang="en-CA" dirty="0" smtClean="0"/>
              <a:t>anada, based on the latest data, 81% of the 10,000 COVID deaths have been in retirement homes. Let’s do a quick calculation</a:t>
            </a:r>
            <a:r>
              <a:rPr lang="mr-IN" dirty="0" smtClean="0"/>
              <a:t>…</a:t>
            </a:r>
            <a:endParaRPr lang="en-CA" dirty="0"/>
          </a:p>
        </p:txBody>
      </p:sp>
    </p:spTree>
    <p:extLst>
      <p:ext uri="{BB962C8B-B14F-4D97-AF65-F5344CB8AC3E}">
        <p14:creationId xmlns:p14="http://schemas.microsoft.com/office/powerpoint/2010/main" val="18580267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287731" y="465187"/>
            <a:ext cx="6793891" cy="954107"/>
          </a:xfrm>
          <a:prstGeom prst="rect">
            <a:avLst/>
          </a:prstGeom>
          <a:noFill/>
        </p:spPr>
        <p:txBody>
          <a:bodyPr wrap="square" rtlCol="0">
            <a:spAutoFit/>
          </a:bodyPr>
          <a:lstStyle/>
          <a:p>
            <a:pPr algn="ctr"/>
            <a:r>
              <a:rPr lang="en-CA" sz="2800" dirty="0" smtClean="0"/>
              <a:t>The </a:t>
            </a:r>
            <a:r>
              <a:rPr lang="en-CA" sz="2800" b="1" i="1" dirty="0" smtClean="0">
                <a:solidFill>
                  <a:srgbClr val="FF0000"/>
                </a:solidFill>
              </a:rPr>
              <a:t>APPLIED</a:t>
            </a:r>
            <a:r>
              <a:rPr lang="en-CA" sz="2800" dirty="0" smtClean="0"/>
              <a:t> Generalizability Problem: COVID Example</a:t>
            </a:r>
            <a:endParaRPr lang="en-US" sz="2800" dirty="0"/>
          </a:p>
        </p:txBody>
      </p:sp>
      <p:sp>
        <p:nvSpPr>
          <p:cNvPr id="2" name="TextBox 1"/>
          <p:cNvSpPr txBox="1"/>
          <p:nvPr/>
        </p:nvSpPr>
        <p:spPr>
          <a:xfrm>
            <a:off x="683830" y="1520172"/>
            <a:ext cx="7912883" cy="4801315"/>
          </a:xfrm>
          <a:prstGeom prst="rect">
            <a:avLst/>
          </a:prstGeom>
          <a:noFill/>
        </p:spPr>
        <p:txBody>
          <a:bodyPr wrap="square" rtlCol="0">
            <a:spAutoFit/>
          </a:bodyPr>
          <a:lstStyle/>
          <a:p>
            <a:pPr marL="285750" indent="-285750">
              <a:buFont typeface="Arial"/>
              <a:buChar char="•"/>
            </a:pPr>
            <a:r>
              <a:rPr lang="en-CA" dirty="0" smtClean="0"/>
              <a:t>Given that 81% of the 10,000 deaths were in retirement homes and that approximately 128,000 Canadians live in retirement homes, the risk of death for residents of retirement homes is</a:t>
            </a:r>
            <a:r>
              <a:rPr lang="mr-IN" dirty="0" smtClean="0"/>
              <a:t>…</a:t>
            </a:r>
            <a:endParaRPr lang="en-CA" dirty="0" smtClean="0"/>
          </a:p>
          <a:p>
            <a:pPr marL="285750" indent="-285750">
              <a:buFont typeface="Arial"/>
              <a:buChar char="•"/>
            </a:pPr>
            <a:endParaRPr lang="en-CA" dirty="0"/>
          </a:p>
          <a:p>
            <a:pPr algn="ctr"/>
            <a:r>
              <a:rPr lang="en-CA" dirty="0" smtClean="0"/>
              <a:t>.81(10,000)/128,000=.063</a:t>
            </a:r>
          </a:p>
          <a:p>
            <a:pPr marL="285750" indent="-285750" algn="ctr">
              <a:buFont typeface="Arial"/>
              <a:buChar char="•"/>
            </a:pPr>
            <a:endParaRPr lang="en-CA" dirty="0"/>
          </a:p>
          <a:p>
            <a:pPr marL="285750" indent="-285750">
              <a:buFont typeface="Arial"/>
              <a:buChar char="•"/>
            </a:pPr>
            <a:r>
              <a:rPr lang="en-CA" dirty="0" smtClean="0"/>
              <a:t>Now, the risk of death to all 37,600,000 Canadians, excluding residents of retirement homes is roughly something like</a:t>
            </a:r>
            <a:r>
              <a:rPr lang="mr-IN" dirty="0" smtClean="0"/>
              <a:t>…</a:t>
            </a:r>
            <a:endParaRPr lang="en-CA" dirty="0" smtClean="0"/>
          </a:p>
          <a:p>
            <a:pPr marL="285750" indent="-285750">
              <a:buFont typeface="Arial"/>
              <a:buChar char="•"/>
            </a:pPr>
            <a:endParaRPr lang="en-CA" dirty="0"/>
          </a:p>
          <a:p>
            <a:pPr algn="ctr"/>
            <a:r>
              <a:rPr lang="en-CA" dirty="0" smtClean="0"/>
              <a:t>.19(10,000)/(37,600,000-128,000)=.00005</a:t>
            </a:r>
          </a:p>
          <a:p>
            <a:pPr marL="285750" indent="-285750">
              <a:buFont typeface="Arial"/>
              <a:buChar char="•"/>
            </a:pPr>
            <a:endParaRPr lang="en-CA" dirty="0"/>
          </a:p>
          <a:p>
            <a:pPr marL="285750" indent="-285750">
              <a:buFont typeface="Arial"/>
              <a:buChar char="•"/>
            </a:pPr>
            <a:r>
              <a:rPr lang="en-CA" dirty="0" smtClean="0"/>
              <a:t>So, given these admittedly rough, highly conditional calculations, it’s clear that the risk of death is a huge function of who the “participants” are. </a:t>
            </a:r>
          </a:p>
          <a:p>
            <a:pPr marL="285750" indent="-285750">
              <a:buFont typeface="Arial"/>
              <a:buChar char="•"/>
            </a:pPr>
            <a:endParaRPr lang="en-CA" dirty="0"/>
          </a:p>
          <a:p>
            <a:pPr marL="285750" indent="-285750">
              <a:buFont typeface="Arial"/>
              <a:buChar char="•"/>
            </a:pPr>
            <a:r>
              <a:rPr lang="en-CA" dirty="0" smtClean="0"/>
              <a:t>The seriousness of the disease then is highly conditional, and so not generalizable across segments of the population.</a:t>
            </a:r>
            <a:endParaRPr lang="en-CA" dirty="0"/>
          </a:p>
        </p:txBody>
      </p:sp>
    </p:spTree>
    <p:extLst>
      <p:ext uri="{BB962C8B-B14F-4D97-AF65-F5344CB8AC3E}">
        <p14:creationId xmlns:p14="http://schemas.microsoft.com/office/powerpoint/2010/main" val="18550772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287731" y="465187"/>
            <a:ext cx="6793891" cy="954107"/>
          </a:xfrm>
          <a:prstGeom prst="rect">
            <a:avLst/>
          </a:prstGeom>
          <a:noFill/>
        </p:spPr>
        <p:txBody>
          <a:bodyPr wrap="square" rtlCol="0">
            <a:spAutoFit/>
          </a:bodyPr>
          <a:lstStyle/>
          <a:p>
            <a:pPr algn="ctr"/>
            <a:r>
              <a:rPr lang="en-CA" sz="2800" dirty="0" smtClean="0"/>
              <a:t>The </a:t>
            </a:r>
            <a:r>
              <a:rPr lang="en-CA" sz="2800" b="1" i="1" dirty="0" smtClean="0">
                <a:solidFill>
                  <a:srgbClr val="FF0000"/>
                </a:solidFill>
              </a:rPr>
              <a:t>APPLIED</a:t>
            </a:r>
            <a:r>
              <a:rPr lang="en-CA" sz="2800" dirty="0" smtClean="0"/>
              <a:t> Generalizability Problem: COVID Example Over Time</a:t>
            </a:r>
            <a:endParaRPr lang="en-US" sz="2800" dirty="0"/>
          </a:p>
        </p:txBody>
      </p:sp>
      <p:sp>
        <p:nvSpPr>
          <p:cNvPr id="3" name="TextBox 2"/>
          <p:cNvSpPr txBox="1"/>
          <p:nvPr/>
        </p:nvSpPr>
        <p:spPr>
          <a:xfrm>
            <a:off x="1003542" y="1740586"/>
            <a:ext cx="7300103" cy="1477328"/>
          </a:xfrm>
          <a:prstGeom prst="rect">
            <a:avLst/>
          </a:prstGeom>
          <a:noFill/>
        </p:spPr>
        <p:txBody>
          <a:bodyPr wrap="square" rtlCol="0">
            <a:spAutoFit/>
          </a:bodyPr>
          <a:lstStyle/>
          <a:p>
            <a:pPr marL="285750" indent="-285750">
              <a:buFont typeface="Arial"/>
              <a:buChar char="•"/>
            </a:pPr>
            <a:r>
              <a:rPr lang="en-CA" dirty="0" smtClean="0"/>
              <a:t>When we say “COVID is a serious disease”, we do not make the statement conditional on time. So we generalize to all times by making the statement this way.</a:t>
            </a:r>
          </a:p>
          <a:p>
            <a:pPr marL="285750" indent="-285750">
              <a:buFont typeface="Arial"/>
              <a:buChar char="•"/>
            </a:pPr>
            <a:endParaRPr lang="en-CA" dirty="0"/>
          </a:p>
          <a:p>
            <a:pPr marL="285750" indent="-285750">
              <a:buFont typeface="Arial"/>
              <a:buChar char="•"/>
            </a:pPr>
            <a:r>
              <a:rPr lang="en-CA" dirty="0" smtClean="0"/>
              <a:t>But is the seriousness of COVID a function of time?</a:t>
            </a:r>
            <a:endParaRPr lang="en-US" dirty="0"/>
          </a:p>
        </p:txBody>
      </p:sp>
      <p:pic>
        <p:nvPicPr>
          <p:cNvPr id="4" name="Picture 3" descr="dail deaths per million cana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153" y="3457643"/>
            <a:ext cx="4241741" cy="3003669"/>
          </a:xfrm>
          <a:prstGeom prst="rect">
            <a:avLst/>
          </a:prstGeom>
        </p:spPr>
      </p:pic>
    </p:spTree>
    <p:extLst>
      <p:ext uri="{BB962C8B-B14F-4D97-AF65-F5344CB8AC3E}">
        <p14:creationId xmlns:p14="http://schemas.microsoft.com/office/powerpoint/2010/main" val="41351408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78953" y="454973"/>
            <a:ext cx="7182597" cy="523220"/>
          </a:xfrm>
          <a:prstGeom prst="rect">
            <a:avLst/>
          </a:prstGeom>
          <a:noFill/>
        </p:spPr>
        <p:txBody>
          <a:bodyPr wrap="square" rtlCol="0">
            <a:spAutoFit/>
          </a:bodyPr>
          <a:lstStyle/>
          <a:p>
            <a:pPr algn="ctr"/>
            <a:r>
              <a:rPr lang="en-CA" sz="2800" dirty="0" smtClean="0"/>
              <a:t>The Measurement/Meaning Problem</a:t>
            </a:r>
            <a:endParaRPr lang="en-US" sz="2800" dirty="0"/>
          </a:p>
        </p:txBody>
      </p:sp>
      <p:sp>
        <p:nvSpPr>
          <p:cNvPr id="2" name="TextBox 1"/>
          <p:cNvSpPr txBox="1"/>
          <p:nvPr/>
        </p:nvSpPr>
        <p:spPr>
          <a:xfrm>
            <a:off x="978953" y="1305164"/>
            <a:ext cx="7419905" cy="4524316"/>
          </a:xfrm>
          <a:prstGeom prst="rect">
            <a:avLst/>
          </a:prstGeom>
          <a:noFill/>
        </p:spPr>
        <p:txBody>
          <a:bodyPr wrap="square" rtlCol="0">
            <a:spAutoFit/>
          </a:bodyPr>
          <a:lstStyle/>
          <a:p>
            <a:pPr marL="285750" indent="-285750">
              <a:buFont typeface="Arial"/>
              <a:buChar char="•"/>
            </a:pPr>
            <a:r>
              <a:rPr lang="en-CA" dirty="0" smtClean="0"/>
              <a:t>To what extent does the post-test only design address the measurement or meaning problem?</a:t>
            </a:r>
          </a:p>
          <a:p>
            <a:pPr marL="285750" indent="-285750">
              <a:buFont typeface="Arial"/>
              <a:buChar char="•"/>
            </a:pPr>
            <a:endParaRPr lang="en-CA" dirty="0"/>
          </a:p>
          <a:p>
            <a:pPr marL="285750" indent="-285750">
              <a:buFont typeface="Arial"/>
              <a:buChar char="•"/>
            </a:pPr>
            <a:r>
              <a:rPr lang="en-CA" dirty="0" smtClean="0"/>
              <a:t>What is the measurement/meaning problem?</a:t>
            </a:r>
          </a:p>
          <a:p>
            <a:pPr marL="285750" indent="-285750">
              <a:buFont typeface="Arial"/>
              <a:buChar char="•"/>
            </a:pPr>
            <a:endParaRPr lang="en-CA" dirty="0"/>
          </a:p>
          <a:p>
            <a:pPr marL="285750" indent="-285750">
              <a:buFont typeface="Arial"/>
              <a:buChar char="•"/>
            </a:pPr>
            <a:r>
              <a:rPr lang="en-CA" dirty="0" smtClean="0"/>
              <a:t>Consider the statement</a:t>
            </a:r>
            <a:r>
              <a:rPr lang="mr-IN" dirty="0" smtClean="0"/>
              <a:t>…</a:t>
            </a:r>
            <a:endParaRPr lang="en-CA" dirty="0" smtClean="0"/>
          </a:p>
          <a:p>
            <a:pPr marL="285750" indent="-285750">
              <a:buFont typeface="Arial"/>
              <a:buChar char="•"/>
            </a:pPr>
            <a:endParaRPr lang="en-CA" dirty="0" smtClean="0"/>
          </a:p>
          <a:p>
            <a:pPr algn="ctr"/>
            <a:r>
              <a:rPr lang="en-CA" dirty="0" smtClean="0"/>
              <a:t>”Sales training programs are effective”. </a:t>
            </a:r>
            <a:endParaRPr lang="en-CA" dirty="0"/>
          </a:p>
          <a:p>
            <a:pPr marL="285750" indent="-285750">
              <a:buFont typeface="Arial"/>
              <a:buChar char="•"/>
            </a:pPr>
            <a:endParaRPr lang="en-CA" dirty="0" smtClean="0"/>
          </a:p>
          <a:p>
            <a:pPr marL="285750" indent="-285750">
              <a:buFont typeface="Arial"/>
              <a:buChar char="•"/>
            </a:pPr>
            <a:r>
              <a:rPr lang="en-CA" dirty="0" smtClean="0"/>
              <a:t>The measurement/meaning problem is</a:t>
            </a:r>
            <a:r>
              <a:rPr lang="mr-IN" dirty="0" smtClean="0"/>
              <a:t>…</a:t>
            </a:r>
            <a:endParaRPr lang="en-CA" dirty="0" smtClean="0"/>
          </a:p>
          <a:p>
            <a:pPr marL="285750" indent="-285750">
              <a:buFont typeface="Arial"/>
              <a:buChar char="•"/>
            </a:pPr>
            <a:endParaRPr lang="en-CA" dirty="0"/>
          </a:p>
          <a:p>
            <a:pPr algn="ctr"/>
            <a:r>
              <a:rPr lang="en-CA" dirty="0" smtClean="0"/>
              <a:t>How do we measure effective?</a:t>
            </a:r>
          </a:p>
          <a:p>
            <a:pPr marL="285750" indent="-285750">
              <a:buFont typeface="Arial"/>
              <a:buChar char="•"/>
            </a:pPr>
            <a:endParaRPr lang="en-CA" dirty="0"/>
          </a:p>
          <a:p>
            <a:pPr marL="285750" indent="-285750">
              <a:buFont typeface="Arial"/>
              <a:buChar char="•"/>
            </a:pPr>
            <a:r>
              <a:rPr lang="en-CA" dirty="0" smtClean="0"/>
              <a:t>And that question depends upon</a:t>
            </a:r>
            <a:r>
              <a:rPr lang="mr-IN" dirty="0" smtClean="0"/>
              <a:t>…</a:t>
            </a:r>
            <a:endParaRPr lang="en-CA" dirty="0" smtClean="0"/>
          </a:p>
          <a:p>
            <a:pPr marL="285750" indent="-285750">
              <a:buFont typeface="Arial"/>
              <a:buChar char="•"/>
            </a:pPr>
            <a:endParaRPr lang="en-CA" dirty="0"/>
          </a:p>
          <a:p>
            <a:pPr algn="ctr"/>
            <a:r>
              <a:rPr lang="en-CA" dirty="0" smtClean="0"/>
              <a:t>What do we mean by effective?</a:t>
            </a:r>
            <a:endParaRPr lang="en-CA" dirty="0"/>
          </a:p>
        </p:txBody>
      </p:sp>
    </p:spTree>
    <p:extLst>
      <p:ext uri="{BB962C8B-B14F-4D97-AF65-F5344CB8AC3E}">
        <p14:creationId xmlns:p14="http://schemas.microsoft.com/office/powerpoint/2010/main" val="193780845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78953" y="454973"/>
            <a:ext cx="7182597" cy="523220"/>
          </a:xfrm>
          <a:prstGeom prst="rect">
            <a:avLst/>
          </a:prstGeom>
          <a:noFill/>
        </p:spPr>
        <p:txBody>
          <a:bodyPr wrap="square" rtlCol="0">
            <a:spAutoFit/>
          </a:bodyPr>
          <a:lstStyle/>
          <a:p>
            <a:pPr algn="ctr"/>
            <a:r>
              <a:rPr lang="en-CA" sz="2800" dirty="0" smtClean="0"/>
              <a:t>The Measurement/Meaning Problem</a:t>
            </a:r>
            <a:endParaRPr lang="en-US" sz="2800" dirty="0"/>
          </a:p>
        </p:txBody>
      </p:sp>
      <p:sp>
        <p:nvSpPr>
          <p:cNvPr id="2" name="TextBox 1"/>
          <p:cNvSpPr txBox="1"/>
          <p:nvPr/>
        </p:nvSpPr>
        <p:spPr>
          <a:xfrm>
            <a:off x="978953" y="1305164"/>
            <a:ext cx="7419905" cy="4801315"/>
          </a:xfrm>
          <a:prstGeom prst="rect">
            <a:avLst/>
          </a:prstGeom>
          <a:noFill/>
        </p:spPr>
        <p:txBody>
          <a:bodyPr wrap="square" rtlCol="0">
            <a:spAutoFit/>
          </a:bodyPr>
          <a:lstStyle/>
          <a:p>
            <a:pPr marL="285750" indent="-285750">
              <a:buFont typeface="Arial"/>
              <a:buChar char="•"/>
            </a:pPr>
            <a:r>
              <a:rPr lang="en-CA" dirty="0" smtClean="0"/>
              <a:t>Does effective mean</a:t>
            </a:r>
            <a:r>
              <a:rPr lang="mr-IN" dirty="0" smtClean="0"/>
              <a:t>…</a:t>
            </a:r>
            <a:r>
              <a:rPr lang="en-CA" dirty="0" smtClean="0"/>
              <a:t>.</a:t>
            </a:r>
          </a:p>
          <a:p>
            <a:pPr marL="285750" indent="-285750">
              <a:buFont typeface="Arial"/>
              <a:buChar char="•"/>
            </a:pPr>
            <a:endParaRPr lang="en-CA" dirty="0"/>
          </a:p>
          <a:p>
            <a:pPr algn="ctr"/>
            <a:r>
              <a:rPr lang="en-CA" dirty="0" smtClean="0"/>
              <a:t>Self-reported perception of competence on a scale of 1-7</a:t>
            </a:r>
          </a:p>
          <a:p>
            <a:pPr marL="285750" indent="-285750">
              <a:buFont typeface="Arial"/>
              <a:buChar char="•"/>
            </a:pPr>
            <a:endParaRPr lang="en-CA" dirty="0"/>
          </a:p>
          <a:p>
            <a:pPr marL="285750" indent="-285750">
              <a:buFont typeface="Arial"/>
              <a:buChar char="•"/>
            </a:pPr>
            <a:r>
              <a:rPr lang="en-CA" dirty="0" smtClean="0"/>
              <a:t>Does it mean</a:t>
            </a:r>
            <a:r>
              <a:rPr lang="mr-IN" dirty="0" smtClean="0"/>
              <a:t>…</a:t>
            </a:r>
            <a:endParaRPr lang="en-CA" dirty="0" smtClean="0"/>
          </a:p>
          <a:p>
            <a:pPr marL="285750" indent="-285750">
              <a:buFont typeface="Arial"/>
              <a:buChar char="•"/>
            </a:pPr>
            <a:endParaRPr lang="en-CA" dirty="0" smtClean="0"/>
          </a:p>
          <a:p>
            <a:pPr algn="ctr"/>
            <a:r>
              <a:rPr lang="en-CA" dirty="0" smtClean="0"/>
              <a:t>Total sales per day of all products and services </a:t>
            </a:r>
            <a:endParaRPr lang="en-CA" dirty="0"/>
          </a:p>
          <a:p>
            <a:pPr marL="285750" indent="-285750">
              <a:buFont typeface="Arial"/>
              <a:buChar char="•"/>
            </a:pPr>
            <a:endParaRPr lang="en-CA" dirty="0" smtClean="0"/>
          </a:p>
          <a:p>
            <a:pPr marL="285750" indent="-285750">
              <a:buFont typeface="Arial"/>
              <a:buChar char="•"/>
            </a:pPr>
            <a:r>
              <a:rPr lang="en-CA" dirty="0" smtClean="0"/>
              <a:t>Does it mean</a:t>
            </a:r>
            <a:r>
              <a:rPr lang="mr-IN" dirty="0" smtClean="0"/>
              <a:t>…</a:t>
            </a:r>
            <a:endParaRPr lang="en-CA" dirty="0" smtClean="0"/>
          </a:p>
          <a:p>
            <a:pPr marL="285750" indent="-285750">
              <a:buFont typeface="Arial"/>
              <a:buChar char="•"/>
            </a:pPr>
            <a:endParaRPr lang="en-CA" dirty="0"/>
          </a:p>
          <a:p>
            <a:pPr algn="ctr"/>
            <a:r>
              <a:rPr lang="en-CA" dirty="0" smtClean="0"/>
              <a:t>Percent of total sales force sales per day</a:t>
            </a:r>
          </a:p>
          <a:p>
            <a:pPr marL="285750" indent="-285750">
              <a:buFont typeface="Arial"/>
              <a:buChar char="•"/>
            </a:pPr>
            <a:endParaRPr lang="en-CA" dirty="0"/>
          </a:p>
          <a:p>
            <a:pPr marL="285750" indent="-285750">
              <a:buFont typeface="Arial"/>
              <a:buChar char="•"/>
            </a:pPr>
            <a:r>
              <a:rPr lang="en-CA" dirty="0" smtClean="0"/>
              <a:t>The issue of course is that there are an infinite number of ways of conceptualizing “effective”.</a:t>
            </a:r>
          </a:p>
          <a:p>
            <a:pPr marL="285750" indent="-285750">
              <a:buFont typeface="Arial"/>
              <a:buChar char="•"/>
            </a:pPr>
            <a:endParaRPr lang="en-CA" dirty="0"/>
          </a:p>
          <a:p>
            <a:pPr marL="285750" indent="-285750">
              <a:buFont typeface="Arial"/>
              <a:buChar char="•"/>
            </a:pPr>
            <a:r>
              <a:rPr lang="en-CA" dirty="0" smtClean="0"/>
              <a:t>The problem is that the definition we choose will effect our conclusions about efficacy.</a:t>
            </a:r>
            <a:endParaRPr lang="en-CA" dirty="0"/>
          </a:p>
        </p:txBody>
      </p:sp>
    </p:spTree>
    <p:extLst>
      <p:ext uri="{BB962C8B-B14F-4D97-AF65-F5344CB8AC3E}">
        <p14:creationId xmlns:p14="http://schemas.microsoft.com/office/powerpoint/2010/main" val="53954668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78953" y="330646"/>
            <a:ext cx="7182597" cy="954107"/>
          </a:xfrm>
          <a:prstGeom prst="rect">
            <a:avLst/>
          </a:prstGeom>
          <a:noFill/>
        </p:spPr>
        <p:txBody>
          <a:bodyPr wrap="square" rtlCol="0">
            <a:spAutoFit/>
          </a:bodyPr>
          <a:lstStyle/>
          <a:p>
            <a:pPr algn="ctr"/>
            <a:r>
              <a:rPr lang="en-CA" sz="2800" dirty="0" smtClean="0"/>
              <a:t>The Measurement/Meaning Problem:</a:t>
            </a:r>
          </a:p>
          <a:p>
            <a:pPr algn="ctr"/>
            <a:r>
              <a:rPr lang="en-CA" sz="2800" dirty="0" smtClean="0"/>
              <a:t>COVID Example</a:t>
            </a:r>
            <a:endParaRPr lang="en-US" sz="2800" dirty="0"/>
          </a:p>
        </p:txBody>
      </p:sp>
      <p:sp>
        <p:nvSpPr>
          <p:cNvPr id="2" name="TextBox 1"/>
          <p:cNvSpPr txBox="1"/>
          <p:nvPr/>
        </p:nvSpPr>
        <p:spPr>
          <a:xfrm>
            <a:off x="978953" y="1525644"/>
            <a:ext cx="7419905" cy="923330"/>
          </a:xfrm>
          <a:prstGeom prst="rect">
            <a:avLst/>
          </a:prstGeom>
          <a:noFill/>
        </p:spPr>
        <p:txBody>
          <a:bodyPr wrap="square" rtlCol="0">
            <a:spAutoFit/>
          </a:bodyPr>
          <a:lstStyle/>
          <a:p>
            <a:pPr marL="285750" indent="-285750">
              <a:buFont typeface="Arial"/>
              <a:buChar char="•"/>
            </a:pPr>
            <a:r>
              <a:rPr lang="en-CA" dirty="0" smtClean="0"/>
              <a:t>Is COVID serious? What do we mean by serious? Let’s say we mean “Serious if percent of positive tests above 5%”. Let’s look at some data.</a:t>
            </a:r>
            <a:endParaRPr lang="en-CA" dirty="0"/>
          </a:p>
        </p:txBody>
      </p:sp>
      <p:pic>
        <p:nvPicPr>
          <p:cNvPr id="3" name="Picture 2" descr="canada percent positive test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114" y="2676386"/>
            <a:ext cx="6298283" cy="3695795"/>
          </a:xfrm>
          <a:prstGeom prst="rect">
            <a:avLst/>
          </a:prstGeom>
        </p:spPr>
      </p:pic>
      <p:cxnSp>
        <p:nvCxnSpPr>
          <p:cNvPr id="6" name="Straight Arrow Connector 5"/>
          <p:cNvCxnSpPr/>
          <p:nvPr/>
        </p:nvCxnSpPr>
        <p:spPr>
          <a:xfrm>
            <a:off x="2339527" y="4077617"/>
            <a:ext cx="0" cy="1604308"/>
          </a:xfrm>
          <a:prstGeom prst="straightConnector1">
            <a:avLst/>
          </a:prstGeom>
          <a:ln>
            <a:solidFill>
              <a:srgbClr val="90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793376" y="4077617"/>
            <a:ext cx="0" cy="1604308"/>
          </a:xfrm>
          <a:prstGeom prst="straightConnector1">
            <a:avLst/>
          </a:prstGeom>
          <a:ln>
            <a:solidFill>
              <a:srgbClr val="90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423083" y="4503843"/>
            <a:ext cx="1303450" cy="707886"/>
          </a:xfrm>
          <a:prstGeom prst="rect">
            <a:avLst/>
          </a:prstGeom>
          <a:noFill/>
        </p:spPr>
        <p:txBody>
          <a:bodyPr wrap="square" rtlCol="0">
            <a:spAutoFit/>
          </a:bodyPr>
          <a:lstStyle/>
          <a:p>
            <a:pPr algn="ctr"/>
            <a:r>
              <a:rPr lang="en-US" sz="1000" dirty="0" smtClean="0"/>
              <a:t>Serious between the end of March and the end of June</a:t>
            </a:r>
            <a:endParaRPr lang="en-US" sz="1000" dirty="0"/>
          </a:p>
        </p:txBody>
      </p:sp>
    </p:spTree>
    <p:extLst>
      <p:ext uri="{BB962C8B-B14F-4D97-AF65-F5344CB8AC3E}">
        <p14:creationId xmlns:p14="http://schemas.microsoft.com/office/powerpoint/2010/main" val="35038935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4" name="Picture 3" descr="daily deaths per million cana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229" y="2247703"/>
            <a:ext cx="5506816" cy="3879802"/>
          </a:xfrm>
          <a:prstGeom prst="rect">
            <a:avLst/>
          </a:prstGeom>
        </p:spPr>
      </p:pic>
      <p:sp>
        <p:nvSpPr>
          <p:cNvPr id="7" name="TextBox 6"/>
          <p:cNvSpPr txBox="1"/>
          <p:nvPr/>
        </p:nvSpPr>
        <p:spPr>
          <a:xfrm>
            <a:off x="978953" y="330646"/>
            <a:ext cx="7182597" cy="954107"/>
          </a:xfrm>
          <a:prstGeom prst="rect">
            <a:avLst/>
          </a:prstGeom>
          <a:noFill/>
        </p:spPr>
        <p:txBody>
          <a:bodyPr wrap="square" rtlCol="0">
            <a:spAutoFit/>
          </a:bodyPr>
          <a:lstStyle/>
          <a:p>
            <a:pPr algn="ctr"/>
            <a:r>
              <a:rPr lang="en-CA" sz="2800" dirty="0" smtClean="0"/>
              <a:t>The Measurement/Meaning Problem:</a:t>
            </a:r>
          </a:p>
          <a:p>
            <a:pPr algn="ctr"/>
            <a:r>
              <a:rPr lang="en-CA" sz="2800" dirty="0" smtClean="0"/>
              <a:t>COVID Example</a:t>
            </a:r>
            <a:endParaRPr lang="en-US" sz="2800" dirty="0"/>
          </a:p>
        </p:txBody>
      </p:sp>
      <p:sp>
        <p:nvSpPr>
          <p:cNvPr id="2" name="TextBox 1"/>
          <p:cNvSpPr txBox="1"/>
          <p:nvPr/>
        </p:nvSpPr>
        <p:spPr>
          <a:xfrm>
            <a:off x="978953" y="1525644"/>
            <a:ext cx="7419905" cy="646331"/>
          </a:xfrm>
          <a:prstGeom prst="rect">
            <a:avLst/>
          </a:prstGeom>
          <a:noFill/>
        </p:spPr>
        <p:txBody>
          <a:bodyPr wrap="square" rtlCol="0">
            <a:spAutoFit/>
          </a:bodyPr>
          <a:lstStyle/>
          <a:p>
            <a:pPr marL="285750" indent="-285750">
              <a:buFont typeface="Arial"/>
              <a:buChar char="•"/>
            </a:pPr>
            <a:r>
              <a:rPr lang="en-CA" dirty="0" smtClean="0"/>
              <a:t>Let’s say we mean “Serious if daily deaths per million in Canada greater than 1”.</a:t>
            </a:r>
            <a:endParaRPr lang="en-CA" dirty="0"/>
          </a:p>
        </p:txBody>
      </p:sp>
      <p:cxnSp>
        <p:nvCxnSpPr>
          <p:cNvPr id="6" name="Straight Arrow Connector 5"/>
          <p:cNvCxnSpPr/>
          <p:nvPr/>
        </p:nvCxnSpPr>
        <p:spPr>
          <a:xfrm>
            <a:off x="3250271" y="4077617"/>
            <a:ext cx="0" cy="250673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662343" y="4077617"/>
            <a:ext cx="0" cy="250673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047087" y="6202191"/>
            <a:ext cx="994299" cy="246221"/>
          </a:xfrm>
          <a:prstGeom prst="rect">
            <a:avLst/>
          </a:prstGeom>
          <a:noFill/>
        </p:spPr>
        <p:txBody>
          <a:bodyPr wrap="square" rtlCol="0">
            <a:spAutoFit/>
          </a:bodyPr>
          <a:lstStyle/>
          <a:p>
            <a:pPr algn="ctr"/>
            <a:r>
              <a:rPr lang="en-US" sz="1000" dirty="0" smtClean="0"/>
              <a:t>Not serious</a:t>
            </a:r>
            <a:endParaRPr lang="en-US" sz="1000" dirty="0"/>
          </a:p>
        </p:txBody>
      </p:sp>
      <p:sp>
        <p:nvSpPr>
          <p:cNvPr id="14" name="TextBox 13"/>
          <p:cNvSpPr txBox="1"/>
          <p:nvPr/>
        </p:nvSpPr>
        <p:spPr>
          <a:xfrm>
            <a:off x="3352540" y="6208390"/>
            <a:ext cx="994299" cy="246221"/>
          </a:xfrm>
          <a:prstGeom prst="rect">
            <a:avLst/>
          </a:prstGeom>
          <a:noFill/>
        </p:spPr>
        <p:txBody>
          <a:bodyPr wrap="square" rtlCol="0">
            <a:spAutoFit/>
          </a:bodyPr>
          <a:lstStyle/>
          <a:p>
            <a:pPr algn="ctr"/>
            <a:r>
              <a:rPr lang="en-US" sz="1000" dirty="0" smtClean="0"/>
              <a:t>Serious</a:t>
            </a:r>
            <a:endParaRPr lang="en-US" sz="1000" dirty="0"/>
          </a:p>
        </p:txBody>
      </p:sp>
      <p:sp>
        <p:nvSpPr>
          <p:cNvPr id="15" name="TextBox 14"/>
          <p:cNvSpPr txBox="1"/>
          <p:nvPr/>
        </p:nvSpPr>
        <p:spPr>
          <a:xfrm>
            <a:off x="5132252" y="6202191"/>
            <a:ext cx="994299" cy="246221"/>
          </a:xfrm>
          <a:prstGeom prst="rect">
            <a:avLst/>
          </a:prstGeom>
          <a:noFill/>
        </p:spPr>
        <p:txBody>
          <a:bodyPr wrap="square" rtlCol="0">
            <a:spAutoFit/>
          </a:bodyPr>
          <a:lstStyle/>
          <a:p>
            <a:pPr algn="ctr"/>
            <a:r>
              <a:rPr lang="en-US" sz="1000" dirty="0" smtClean="0"/>
              <a:t>Not serious</a:t>
            </a:r>
            <a:endParaRPr lang="en-US" sz="1000" dirty="0"/>
          </a:p>
        </p:txBody>
      </p:sp>
      <p:cxnSp>
        <p:nvCxnSpPr>
          <p:cNvPr id="16" name="Straight Arrow Connector 15"/>
          <p:cNvCxnSpPr/>
          <p:nvPr/>
        </p:nvCxnSpPr>
        <p:spPr>
          <a:xfrm>
            <a:off x="6452412" y="4077617"/>
            <a:ext cx="0" cy="250673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649895" y="6191430"/>
            <a:ext cx="994299" cy="246221"/>
          </a:xfrm>
          <a:prstGeom prst="rect">
            <a:avLst/>
          </a:prstGeom>
          <a:noFill/>
        </p:spPr>
        <p:txBody>
          <a:bodyPr wrap="square" rtlCol="0">
            <a:spAutoFit/>
          </a:bodyPr>
          <a:lstStyle/>
          <a:p>
            <a:pPr algn="ctr"/>
            <a:r>
              <a:rPr lang="en-US" sz="1000" dirty="0" smtClean="0"/>
              <a:t>Serious</a:t>
            </a:r>
            <a:endParaRPr lang="en-US" sz="1000" dirty="0"/>
          </a:p>
        </p:txBody>
      </p:sp>
    </p:spTree>
    <p:extLst>
      <p:ext uri="{BB962C8B-B14F-4D97-AF65-F5344CB8AC3E}">
        <p14:creationId xmlns:p14="http://schemas.microsoft.com/office/powerpoint/2010/main" val="5092260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4" name="Picture 3" descr="daily deaths per million cana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229" y="2247703"/>
            <a:ext cx="5506816" cy="3879802"/>
          </a:xfrm>
          <a:prstGeom prst="rect">
            <a:avLst/>
          </a:prstGeom>
        </p:spPr>
      </p:pic>
      <p:sp>
        <p:nvSpPr>
          <p:cNvPr id="7" name="TextBox 6"/>
          <p:cNvSpPr txBox="1"/>
          <p:nvPr/>
        </p:nvSpPr>
        <p:spPr>
          <a:xfrm>
            <a:off x="978953" y="330646"/>
            <a:ext cx="7182597" cy="954107"/>
          </a:xfrm>
          <a:prstGeom prst="rect">
            <a:avLst/>
          </a:prstGeom>
          <a:noFill/>
        </p:spPr>
        <p:txBody>
          <a:bodyPr wrap="square" rtlCol="0">
            <a:spAutoFit/>
          </a:bodyPr>
          <a:lstStyle/>
          <a:p>
            <a:pPr algn="ctr"/>
            <a:r>
              <a:rPr lang="en-CA" sz="2800" dirty="0" smtClean="0"/>
              <a:t>The Measurement/Meaning Problem:</a:t>
            </a:r>
          </a:p>
          <a:p>
            <a:pPr algn="ctr"/>
            <a:r>
              <a:rPr lang="en-CA" sz="2800" dirty="0" smtClean="0"/>
              <a:t>COVID Example</a:t>
            </a:r>
            <a:endParaRPr lang="en-US" sz="2800" dirty="0"/>
          </a:p>
        </p:txBody>
      </p:sp>
      <p:sp>
        <p:nvSpPr>
          <p:cNvPr id="2" name="TextBox 1"/>
          <p:cNvSpPr txBox="1"/>
          <p:nvPr/>
        </p:nvSpPr>
        <p:spPr>
          <a:xfrm>
            <a:off x="978953" y="1525644"/>
            <a:ext cx="7419905" cy="646331"/>
          </a:xfrm>
          <a:prstGeom prst="rect">
            <a:avLst/>
          </a:prstGeom>
          <a:noFill/>
        </p:spPr>
        <p:txBody>
          <a:bodyPr wrap="square" rtlCol="0">
            <a:spAutoFit/>
          </a:bodyPr>
          <a:lstStyle/>
          <a:p>
            <a:pPr marL="285750" indent="-285750">
              <a:buFont typeface="Arial"/>
              <a:buChar char="•"/>
            </a:pPr>
            <a:r>
              <a:rPr lang="en-CA" dirty="0" smtClean="0"/>
              <a:t>But what if we mean “Serious if daily deaths per million not residing in retirement homes more then 1 per million”.</a:t>
            </a:r>
            <a:endParaRPr lang="en-CA" dirty="0"/>
          </a:p>
        </p:txBody>
      </p:sp>
      <p:cxnSp>
        <p:nvCxnSpPr>
          <p:cNvPr id="6" name="Straight Arrow Connector 5"/>
          <p:cNvCxnSpPr/>
          <p:nvPr/>
        </p:nvCxnSpPr>
        <p:spPr>
          <a:xfrm>
            <a:off x="3668044" y="3467645"/>
            <a:ext cx="0" cy="289109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169372" y="3467645"/>
            <a:ext cx="0" cy="289109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047087" y="6202191"/>
            <a:ext cx="994299" cy="246221"/>
          </a:xfrm>
          <a:prstGeom prst="rect">
            <a:avLst/>
          </a:prstGeom>
          <a:noFill/>
        </p:spPr>
        <p:txBody>
          <a:bodyPr wrap="square" rtlCol="0">
            <a:spAutoFit/>
          </a:bodyPr>
          <a:lstStyle/>
          <a:p>
            <a:pPr algn="ctr"/>
            <a:r>
              <a:rPr lang="en-US" sz="1000" dirty="0" smtClean="0"/>
              <a:t>Not serious</a:t>
            </a:r>
            <a:endParaRPr lang="en-US" sz="1000" dirty="0"/>
          </a:p>
        </p:txBody>
      </p:sp>
      <p:sp>
        <p:nvSpPr>
          <p:cNvPr id="14" name="TextBox 13"/>
          <p:cNvSpPr txBox="1"/>
          <p:nvPr/>
        </p:nvSpPr>
        <p:spPr>
          <a:xfrm>
            <a:off x="3041386" y="6358743"/>
            <a:ext cx="1771356" cy="400110"/>
          </a:xfrm>
          <a:prstGeom prst="rect">
            <a:avLst/>
          </a:prstGeom>
          <a:noFill/>
        </p:spPr>
        <p:txBody>
          <a:bodyPr wrap="square" rtlCol="0">
            <a:spAutoFit/>
          </a:bodyPr>
          <a:lstStyle/>
          <a:p>
            <a:pPr algn="ctr"/>
            <a:r>
              <a:rPr lang="en-US" sz="1000" dirty="0" smtClean="0"/>
              <a:t>Serious on 2 days in last 10 months</a:t>
            </a:r>
            <a:endParaRPr lang="en-US" sz="1000" dirty="0"/>
          </a:p>
        </p:txBody>
      </p:sp>
      <p:sp>
        <p:nvSpPr>
          <p:cNvPr id="15" name="TextBox 14"/>
          <p:cNvSpPr txBox="1"/>
          <p:nvPr/>
        </p:nvSpPr>
        <p:spPr>
          <a:xfrm>
            <a:off x="5132252" y="6202191"/>
            <a:ext cx="994299" cy="246221"/>
          </a:xfrm>
          <a:prstGeom prst="rect">
            <a:avLst/>
          </a:prstGeom>
          <a:noFill/>
        </p:spPr>
        <p:txBody>
          <a:bodyPr wrap="square" rtlCol="0">
            <a:spAutoFit/>
          </a:bodyPr>
          <a:lstStyle/>
          <a:p>
            <a:pPr algn="ctr"/>
            <a:r>
              <a:rPr lang="en-US" sz="1000" dirty="0" smtClean="0"/>
              <a:t>Not serious</a:t>
            </a:r>
            <a:endParaRPr lang="en-US" sz="1000" dirty="0"/>
          </a:p>
        </p:txBody>
      </p:sp>
    </p:spTree>
    <p:extLst>
      <p:ext uri="{BB962C8B-B14F-4D97-AF65-F5344CB8AC3E}">
        <p14:creationId xmlns:p14="http://schemas.microsoft.com/office/powerpoint/2010/main" val="67185530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78953" y="330646"/>
            <a:ext cx="7182597" cy="954107"/>
          </a:xfrm>
          <a:prstGeom prst="rect">
            <a:avLst/>
          </a:prstGeom>
          <a:noFill/>
        </p:spPr>
        <p:txBody>
          <a:bodyPr wrap="square" rtlCol="0">
            <a:spAutoFit/>
          </a:bodyPr>
          <a:lstStyle/>
          <a:p>
            <a:pPr algn="ctr"/>
            <a:r>
              <a:rPr lang="en-CA" sz="2800" dirty="0" smtClean="0"/>
              <a:t>The Measurement/Meaning Problem:</a:t>
            </a:r>
          </a:p>
          <a:p>
            <a:pPr algn="ctr"/>
            <a:r>
              <a:rPr lang="en-CA" sz="2800" dirty="0" smtClean="0"/>
              <a:t>COVID Example</a:t>
            </a:r>
            <a:endParaRPr lang="en-US" sz="2800" dirty="0"/>
          </a:p>
        </p:txBody>
      </p:sp>
      <p:sp>
        <p:nvSpPr>
          <p:cNvPr id="2" name="TextBox 1"/>
          <p:cNvSpPr txBox="1"/>
          <p:nvPr/>
        </p:nvSpPr>
        <p:spPr>
          <a:xfrm>
            <a:off x="978953" y="1458798"/>
            <a:ext cx="7419905" cy="646331"/>
          </a:xfrm>
          <a:prstGeom prst="rect">
            <a:avLst/>
          </a:prstGeom>
          <a:noFill/>
        </p:spPr>
        <p:txBody>
          <a:bodyPr wrap="square" rtlCol="0">
            <a:spAutoFit/>
          </a:bodyPr>
          <a:lstStyle/>
          <a:p>
            <a:pPr marL="285750" indent="-285750">
              <a:buFont typeface="Arial"/>
              <a:buChar char="•"/>
            </a:pPr>
            <a:r>
              <a:rPr lang="en-CA" dirty="0" smtClean="0"/>
              <a:t>What about</a:t>
            </a:r>
            <a:r>
              <a:rPr lang="mr-IN" dirty="0" smtClean="0"/>
              <a:t>…</a:t>
            </a:r>
            <a:r>
              <a:rPr lang="en-CA" dirty="0" smtClean="0"/>
              <a:t>”Percent of total excess deaths in comparison to the same day over the previous 5 years”.</a:t>
            </a:r>
            <a:endParaRPr lang="en-CA" dirty="0"/>
          </a:p>
        </p:txBody>
      </p:sp>
      <p:pic>
        <p:nvPicPr>
          <p:cNvPr id="3" name="Picture 2" descr="excess death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579" y="2495433"/>
            <a:ext cx="5977522" cy="3919600"/>
          </a:xfrm>
          <a:prstGeom prst="rect">
            <a:avLst/>
          </a:prstGeom>
        </p:spPr>
      </p:pic>
    </p:spTree>
    <p:extLst>
      <p:ext uri="{BB962C8B-B14F-4D97-AF65-F5344CB8AC3E}">
        <p14:creationId xmlns:p14="http://schemas.microsoft.com/office/powerpoint/2010/main" val="86841881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78953" y="330646"/>
            <a:ext cx="7182597" cy="954107"/>
          </a:xfrm>
          <a:prstGeom prst="rect">
            <a:avLst/>
          </a:prstGeom>
          <a:noFill/>
        </p:spPr>
        <p:txBody>
          <a:bodyPr wrap="square" rtlCol="0">
            <a:spAutoFit/>
          </a:bodyPr>
          <a:lstStyle/>
          <a:p>
            <a:pPr algn="ctr"/>
            <a:r>
              <a:rPr lang="en-CA" sz="2800" dirty="0" smtClean="0"/>
              <a:t>The Measurement/Meaning Problem:</a:t>
            </a:r>
          </a:p>
          <a:p>
            <a:pPr algn="ctr"/>
            <a:r>
              <a:rPr lang="en-CA" sz="2800" dirty="0" smtClean="0"/>
              <a:t>The Take-Away</a:t>
            </a:r>
            <a:endParaRPr lang="en-US" sz="2800" dirty="0"/>
          </a:p>
        </p:txBody>
      </p:sp>
      <p:sp>
        <p:nvSpPr>
          <p:cNvPr id="2" name="TextBox 1"/>
          <p:cNvSpPr txBox="1"/>
          <p:nvPr/>
        </p:nvSpPr>
        <p:spPr>
          <a:xfrm>
            <a:off x="693503" y="1592490"/>
            <a:ext cx="8037946" cy="4524316"/>
          </a:xfrm>
          <a:prstGeom prst="rect">
            <a:avLst/>
          </a:prstGeom>
          <a:noFill/>
        </p:spPr>
        <p:txBody>
          <a:bodyPr wrap="square" rtlCol="0">
            <a:spAutoFit/>
          </a:bodyPr>
          <a:lstStyle/>
          <a:p>
            <a:pPr marL="285750" indent="-285750">
              <a:buFont typeface="Arial"/>
              <a:buChar char="•"/>
            </a:pPr>
            <a:r>
              <a:rPr lang="en-CA" dirty="0" smtClean="0"/>
              <a:t>How we define and measure serious matters.</a:t>
            </a:r>
          </a:p>
          <a:p>
            <a:pPr marL="285750" indent="-285750">
              <a:buFont typeface="Arial"/>
              <a:buChar char="•"/>
            </a:pPr>
            <a:endParaRPr lang="en-CA" dirty="0"/>
          </a:p>
          <a:p>
            <a:pPr marL="285750" indent="-285750">
              <a:buFont typeface="Arial"/>
              <a:buChar char="•"/>
            </a:pPr>
            <a:r>
              <a:rPr lang="en-CA" dirty="0" smtClean="0"/>
              <a:t>Not just a lot it’s, in Wittgenstein’s words and from the perspective of an operationist, fundamental to the problem.</a:t>
            </a:r>
          </a:p>
          <a:p>
            <a:pPr marL="285750" indent="-285750">
              <a:buFont typeface="Arial"/>
              <a:buChar char="•"/>
            </a:pPr>
            <a:endParaRPr lang="en-CA" dirty="0"/>
          </a:p>
          <a:p>
            <a:pPr marL="285750" indent="-285750">
              <a:buFont typeface="Arial"/>
              <a:buChar char="•"/>
            </a:pPr>
            <a:r>
              <a:rPr lang="en-CA" dirty="0" smtClean="0"/>
              <a:t>Consider this</a:t>
            </a:r>
            <a:r>
              <a:rPr lang="mr-IN" dirty="0" smtClean="0"/>
              <a:t>…</a:t>
            </a:r>
            <a:r>
              <a:rPr lang="en-CA" dirty="0" smtClean="0"/>
              <a:t>when will it be safe to return to university in-person teaching?</a:t>
            </a:r>
          </a:p>
          <a:p>
            <a:pPr marL="285750" indent="-285750">
              <a:buFont typeface="Arial"/>
              <a:buChar char="•"/>
            </a:pPr>
            <a:endParaRPr lang="en-CA" dirty="0"/>
          </a:p>
          <a:p>
            <a:pPr marL="285750" indent="-285750">
              <a:buFont typeface="Arial"/>
              <a:buChar char="•"/>
            </a:pPr>
            <a:r>
              <a:rPr lang="en-CA" dirty="0" smtClean="0"/>
              <a:t>What does that depend upon</a:t>
            </a:r>
            <a:r>
              <a:rPr lang="mr-IN" dirty="0" smtClean="0"/>
              <a:t>…</a:t>
            </a:r>
            <a:r>
              <a:rPr lang="en-CA" dirty="0" smtClean="0"/>
              <a:t>the definition of safe to return.</a:t>
            </a:r>
          </a:p>
          <a:p>
            <a:pPr marL="285750" indent="-285750">
              <a:buFont typeface="Arial"/>
              <a:buChar char="•"/>
            </a:pPr>
            <a:endParaRPr lang="en-CA" dirty="0"/>
          </a:p>
          <a:p>
            <a:pPr marL="285750" indent="-285750">
              <a:buFont typeface="Arial"/>
              <a:buChar char="•"/>
            </a:pPr>
            <a:r>
              <a:rPr lang="en-CA" dirty="0" smtClean="0"/>
              <a:t>I encourage you to look for one. Listen to our experts</a:t>
            </a:r>
            <a:r>
              <a:rPr lang="mr-IN" dirty="0" smtClean="0"/>
              <a:t>…</a:t>
            </a:r>
            <a:r>
              <a:rPr lang="en-CA" dirty="0" smtClean="0"/>
              <a:t>have they given one?</a:t>
            </a:r>
          </a:p>
          <a:p>
            <a:pPr marL="285750" indent="-285750">
              <a:buFont typeface="Arial"/>
              <a:buChar char="•"/>
            </a:pPr>
            <a:endParaRPr lang="en-CA" dirty="0"/>
          </a:p>
          <a:p>
            <a:pPr marL="285750" indent="-285750">
              <a:buFont typeface="Arial"/>
              <a:buChar char="•"/>
            </a:pPr>
            <a:r>
              <a:rPr lang="en-CA" dirty="0" smtClean="0"/>
              <a:t>I think you will find that they have not. It follows then that it can not be known when it is safe to return because we do not know what safe to return means.</a:t>
            </a:r>
            <a:endParaRPr lang="en-CA" dirty="0"/>
          </a:p>
        </p:txBody>
      </p:sp>
    </p:spTree>
    <p:extLst>
      <p:ext uri="{BB962C8B-B14F-4D97-AF65-F5344CB8AC3E}">
        <p14:creationId xmlns:p14="http://schemas.microsoft.com/office/powerpoint/2010/main" val="266003528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065707" y="454973"/>
            <a:ext cx="7442197" cy="523220"/>
          </a:xfrm>
          <a:prstGeom prst="rect">
            <a:avLst/>
          </a:prstGeom>
          <a:noFill/>
        </p:spPr>
        <p:txBody>
          <a:bodyPr wrap="square" rtlCol="0">
            <a:spAutoFit/>
          </a:bodyPr>
          <a:lstStyle/>
          <a:p>
            <a:pPr algn="ctr"/>
            <a:r>
              <a:rPr lang="en-CA" sz="2800" dirty="0" smtClean="0"/>
              <a:t>Back To Quasi-Experimental Designs</a:t>
            </a:r>
            <a:endParaRPr lang="en-US" sz="2800" dirty="0"/>
          </a:p>
        </p:txBody>
      </p:sp>
      <p:sp>
        <p:nvSpPr>
          <p:cNvPr id="2" name="TextBox 1"/>
          <p:cNvSpPr txBox="1"/>
          <p:nvPr/>
        </p:nvSpPr>
        <p:spPr>
          <a:xfrm>
            <a:off x="978953" y="1305164"/>
            <a:ext cx="7419905" cy="5078314"/>
          </a:xfrm>
          <a:prstGeom prst="rect">
            <a:avLst/>
          </a:prstGeom>
          <a:noFill/>
        </p:spPr>
        <p:txBody>
          <a:bodyPr wrap="square" rtlCol="0">
            <a:spAutoFit/>
          </a:bodyPr>
          <a:lstStyle/>
          <a:p>
            <a:pPr marL="285750" indent="-285750">
              <a:buFont typeface="Arial"/>
              <a:buChar char="•"/>
            </a:pPr>
            <a:r>
              <a:rPr lang="en-CA" dirty="0" smtClean="0"/>
              <a:t>We started with post-test only design and realized quickly that this kind of design suffers from a fundamental “In comparison to what” problem.</a:t>
            </a:r>
          </a:p>
          <a:p>
            <a:pPr marL="285750" indent="-285750">
              <a:buFont typeface="Arial"/>
              <a:buChar char="•"/>
            </a:pPr>
            <a:endParaRPr lang="en-CA" dirty="0"/>
          </a:p>
          <a:p>
            <a:pPr marL="285750" indent="-285750">
              <a:buFont typeface="Arial"/>
              <a:buChar char="•"/>
            </a:pPr>
            <a:endParaRPr lang="en-CA" dirty="0" smtClean="0"/>
          </a:p>
          <a:p>
            <a:pPr marL="285750" indent="-285750">
              <a:buFont typeface="Arial"/>
              <a:buChar char="•"/>
            </a:pPr>
            <a:r>
              <a:rPr lang="en-CA" dirty="0" smtClean="0"/>
              <a:t>We address this issue in two ways.</a:t>
            </a:r>
          </a:p>
          <a:p>
            <a:pPr marL="857250" lvl="1" indent="-400050">
              <a:buAutoNum type="romanLcParenR"/>
            </a:pPr>
            <a:r>
              <a:rPr lang="en-CA" dirty="0" smtClean="0"/>
              <a:t>Pre-test type design</a:t>
            </a:r>
          </a:p>
          <a:p>
            <a:pPr marL="857250" lvl="1" indent="-400050">
              <a:buAutoNum type="romanLcParenR"/>
            </a:pPr>
            <a:r>
              <a:rPr lang="en-CA" dirty="0" smtClean="0"/>
              <a:t>Non-equivalent control designs</a:t>
            </a:r>
          </a:p>
          <a:p>
            <a:pPr marL="285750" indent="-285750">
              <a:buFont typeface="Arial"/>
              <a:buChar char="•"/>
            </a:pPr>
            <a:endParaRPr lang="en-CA" dirty="0"/>
          </a:p>
          <a:p>
            <a:pPr marL="285750" indent="-285750">
              <a:buFont typeface="Arial"/>
              <a:buChar char="•"/>
            </a:pPr>
            <a:r>
              <a:rPr lang="en-CA" dirty="0" smtClean="0"/>
              <a:t>In pre-test designs we use either a single pre-test and single post-test or multiple pre-tests and multiple post-tests.</a:t>
            </a:r>
          </a:p>
          <a:p>
            <a:endParaRPr lang="en-CA" dirty="0" smtClean="0"/>
          </a:p>
          <a:p>
            <a:pPr marL="285750" indent="-285750">
              <a:buFont typeface="Arial"/>
              <a:buChar char="•"/>
            </a:pPr>
            <a:r>
              <a:rPr lang="en-CA" dirty="0" smtClean="0"/>
              <a:t>Where we use multiple pre and post-tests, we call these series designs.</a:t>
            </a:r>
          </a:p>
          <a:p>
            <a:pPr marL="285750" indent="-285750">
              <a:buFont typeface="Arial"/>
              <a:buChar char="•"/>
            </a:pPr>
            <a:endParaRPr lang="en-CA" dirty="0"/>
          </a:p>
          <a:p>
            <a:pPr marL="285750" indent="-285750">
              <a:buFont typeface="Arial"/>
              <a:buChar char="•"/>
            </a:pPr>
            <a:r>
              <a:rPr lang="en-CA" dirty="0" smtClean="0"/>
              <a:t>In non-equivalent control designs, we measure the variable of interest in more than one group. Let’s look at pre-test, post-test designs</a:t>
            </a:r>
            <a:endParaRPr lang="en-CA" dirty="0"/>
          </a:p>
        </p:txBody>
      </p:sp>
    </p:spTree>
    <p:extLst>
      <p:ext uri="{BB962C8B-B14F-4D97-AF65-F5344CB8AC3E}">
        <p14:creationId xmlns:p14="http://schemas.microsoft.com/office/powerpoint/2010/main" val="223245237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781519" y="454973"/>
            <a:ext cx="7442197" cy="523220"/>
          </a:xfrm>
          <a:prstGeom prst="rect">
            <a:avLst/>
          </a:prstGeom>
          <a:noFill/>
        </p:spPr>
        <p:txBody>
          <a:bodyPr wrap="square" rtlCol="0">
            <a:spAutoFit/>
          </a:bodyPr>
          <a:lstStyle/>
          <a:p>
            <a:pPr algn="ctr"/>
            <a:r>
              <a:rPr lang="en-CA" sz="2800" dirty="0" smtClean="0"/>
              <a:t>Pre-Test, Post-Test and Series Designs</a:t>
            </a:r>
            <a:endParaRPr lang="en-US" sz="2800" dirty="0"/>
          </a:p>
        </p:txBody>
      </p:sp>
      <p:sp>
        <p:nvSpPr>
          <p:cNvPr id="2" name="TextBox 1"/>
          <p:cNvSpPr txBox="1"/>
          <p:nvPr/>
        </p:nvSpPr>
        <p:spPr>
          <a:xfrm>
            <a:off x="978953" y="1305164"/>
            <a:ext cx="7419905" cy="646331"/>
          </a:xfrm>
          <a:prstGeom prst="rect">
            <a:avLst/>
          </a:prstGeom>
          <a:noFill/>
        </p:spPr>
        <p:txBody>
          <a:bodyPr wrap="square" rtlCol="0">
            <a:spAutoFit/>
          </a:bodyPr>
          <a:lstStyle/>
          <a:p>
            <a:pPr marL="285750" indent="-285750">
              <a:buFont typeface="Arial"/>
              <a:buChar char="•"/>
            </a:pPr>
            <a:r>
              <a:rPr lang="en-CA" dirty="0" smtClean="0"/>
              <a:t>Let’s look at some quasi-experimental design data on the efficacy of masks in reducing COVID cases.</a:t>
            </a:r>
          </a:p>
        </p:txBody>
      </p:sp>
      <p:pic>
        <p:nvPicPr>
          <p:cNvPr id="3" name="Picture 2" descr="ireland_mask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53" y="2523442"/>
            <a:ext cx="5573609" cy="3499333"/>
          </a:xfrm>
          <a:prstGeom prst="rect">
            <a:avLst/>
          </a:prstGeom>
        </p:spPr>
      </p:pic>
      <p:cxnSp>
        <p:nvCxnSpPr>
          <p:cNvPr id="5" name="Straight Connector 4"/>
          <p:cNvCxnSpPr/>
          <p:nvPr/>
        </p:nvCxnSpPr>
        <p:spPr>
          <a:xfrm flipV="1">
            <a:off x="5204209" y="2590289"/>
            <a:ext cx="0" cy="38303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1953799" y="6189740"/>
            <a:ext cx="3250410" cy="888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690913" y="6235967"/>
            <a:ext cx="1447588" cy="369332"/>
          </a:xfrm>
          <a:prstGeom prst="rect">
            <a:avLst/>
          </a:prstGeom>
          <a:noFill/>
        </p:spPr>
        <p:txBody>
          <a:bodyPr wrap="square" rtlCol="0">
            <a:spAutoFit/>
          </a:bodyPr>
          <a:lstStyle/>
          <a:p>
            <a:pPr algn="ctr"/>
            <a:r>
              <a:rPr lang="en-US" dirty="0" smtClean="0"/>
              <a:t>PRE</a:t>
            </a:r>
            <a:endParaRPr lang="en-US" dirty="0"/>
          </a:p>
        </p:txBody>
      </p:sp>
      <p:cxnSp>
        <p:nvCxnSpPr>
          <p:cNvPr id="13" name="Straight Arrow Connector 12"/>
          <p:cNvCxnSpPr/>
          <p:nvPr/>
        </p:nvCxnSpPr>
        <p:spPr>
          <a:xfrm>
            <a:off x="5204209" y="6235967"/>
            <a:ext cx="1817253"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568326" y="6267838"/>
            <a:ext cx="1127875" cy="369332"/>
          </a:xfrm>
          <a:prstGeom prst="rect">
            <a:avLst/>
          </a:prstGeom>
          <a:noFill/>
        </p:spPr>
        <p:txBody>
          <a:bodyPr wrap="square" rtlCol="0">
            <a:spAutoFit/>
          </a:bodyPr>
          <a:lstStyle/>
          <a:p>
            <a:pPr algn="ctr"/>
            <a:r>
              <a:rPr lang="en-US" dirty="0" smtClean="0"/>
              <a:t>POST</a:t>
            </a:r>
            <a:endParaRPr lang="en-US" dirty="0"/>
          </a:p>
        </p:txBody>
      </p:sp>
      <p:sp>
        <p:nvSpPr>
          <p:cNvPr id="6" name="TextBox 5"/>
          <p:cNvSpPr txBox="1"/>
          <p:nvPr/>
        </p:nvSpPr>
        <p:spPr>
          <a:xfrm>
            <a:off x="4595500" y="2097299"/>
            <a:ext cx="1061142" cy="400110"/>
          </a:xfrm>
          <a:prstGeom prst="rect">
            <a:avLst/>
          </a:prstGeom>
          <a:noFill/>
        </p:spPr>
        <p:txBody>
          <a:bodyPr wrap="square" rtlCol="0">
            <a:spAutoFit/>
          </a:bodyPr>
          <a:lstStyle/>
          <a:p>
            <a:pPr algn="ctr"/>
            <a:r>
              <a:rPr lang="en-US" sz="1000" dirty="0" smtClean="0"/>
              <a:t>Masks mandated</a:t>
            </a:r>
            <a:endParaRPr lang="en-US" sz="1000" dirty="0"/>
          </a:p>
        </p:txBody>
      </p:sp>
    </p:spTree>
    <p:extLst>
      <p:ext uri="{BB962C8B-B14F-4D97-AF65-F5344CB8AC3E}">
        <p14:creationId xmlns:p14="http://schemas.microsoft.com/office/powerpoint/2010/main" val="29477096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4" name="Picture 3" descr="france ireland mask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7552" y="2064718"/>
            <a:ext cx="5752721" cy="4082107"/>
          </a:xfrm>
          <a:prstGeom prst="rect">
            <a:avLst/>
          </a:prstGeom>
        </p:spPr>
      </p:pic>
      <p:sp>
        <p:nvSpPr>
          <p:cNvPr id="7" name="TextBox 6"/>
          <p:cNvSpPr txBox="1"/>
          <p:nvPr/>
        </p:nvSpPr>
        <p:spPr>
          <a:xfrm>
            <a:off x="781519" y="454973"/>
            <a:ext cx="7442197" cy="523220"/>
          </a:xfrm>
          <a:prstGeom prst="rect">
            <a:avLst/>
          </a:prstGeom>
          <a:noFill/>
        </p:spPr>
        <p:txBody>
          <a:bodyPr wrap="square" rtlCol="0">
            <a:spAutoFit/>
          </a:bodyPr>
          <a:lstStyle/>
          <a:p>
            <a:pPr algn="ctr"/>
            <a:r>
              <a:rPr lang="en-CA" sz="2800" dirty="0" smtClean="0"/>
              <a:t>Pre-Test, Post-Test and Series Designs</a:t>
            </a:r>
            <a:endParaRPr lang="en-US" sz="2800" dirty="0"/>
          </a:p>
        </p:txBody>
      </p:sp>
      <p:sp>
        <p:nvSpPr>
          <p:cNvPr id="2" name="TextBox 1"/>
          <p:cNvSpPr txBox="1"/>
          <p:nvPr/>
        </p:nvSpPr>
        <p:spPr>
          <a:xfrm>
            <a:off x="978953" y="1305164"/>
            <a:ext cx="7419905" cy="646331"/>
          </a:xfrm>
          <a:prstGeom prst="rect">
            <a:avLst/>
          </a:prstGeom>
          <a:noFill/>
        </p:spPr>
        <p:txBody>
          <a:bodyPr wrap="square" rtlCol="0">
            <a:spAutoFit/>
          </a:bodyPr>
          <a:lstStyle/>
          <a:p>
            <a:pPr marL="285750" indent="-285750">
              <a:buFont typeface="Arial"/>
              <a:buChar char="•"/>
            </a:pPr>
            <a:r>
              <a:rPr lang="en-CA" dirty="0" smtClean="0"/>
              <a:t>Let’s look at France. They introduced compulsory masks on September 1.</a:t>
            </a:r>
          </a:p>
        </p:txBody>
      </p:sp>
      <p:cxnSp>
        <p:nvCxnSpPr>
          <p:cNvPr id="5" name="Straight Connector 4"/>
          <p:cNvCxnSpPr/>
          <p:nvPr/>
        </p:nvCxnSpPr>
        <p:spPr>
          <a:xfrm flipV="1">
            <a:off x="5204209" y="2166853"/>
            <a:ext cx="0" cy="42537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1953799" y="6189740"/>
            <a:ext cx="3250410" cy="88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690913" y="6235967"/>
            <a:ext cx="1447588" cy="369332"/>
          </a:xfrm>
          <a:prstGeom prst="rect">
            <a:avLst/>
          </a:prstGeom>
          <a:noFill/>
        </p:spPr>
        <p:txBody>
          <a:bodyPr wrap="square" rtlCol="0">
            <a:spAutoFit/>
          </a:bodyPr>
          <a:lstStyle/>
          <a:p>
            <a:pPr algn="ctr"/>
            <a:r>
              <a:rPr lang="en-US" dirty="0" smtClean="0"/>
              <a:t>PRE</a:t>
            </a:r>
            <a:endParaRPr lang="en-US" dirty="0"/>
          </a:p>
        </p:txBody>
      </p:sp>
      <p:cxnSp>
        <p:nvCxnSpPr>
          <p:cNvPr id="13" name="Straight Arrow Connector 12"/>
          <p:cNvCxnSpPr/>
          <p:nvPr/>
        </p:nvCxnSpPr>
        <p:spPr>
          <a:xfrm>
            <a:off x="5204209" y="6235967"/>
            <a:ext cx="181725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568326" y="6267838"/>
            <a:ext cx="1127875" cy="369332"/>
          </a:xfrm>
          <a:prstGeom prst="rect">
            <a:avLst/>
          </a:prstGeom>
          <a:noFill/>
        </p:spPr>
        <p:txBody>
          <a:bodyPr wrap="square" rtlCol="0">
            <a:spAutoFit/>
          </a:bodyPr>
          <a:lstStyle/>
          <a:p>
            <a:pPr algn="ctr"/>
            <a:r>
              <a:rPr lang="en-US" dirty="0" smtClean="0"/>
              <a:t>POST</a:t>
            </a:r>
            <a:endParaRPr lang="en-US" dirty="0"/>
          </a:p>
        </p:txBody>
      </p:sp>
      <p:sp>
        <p:nvSpPr>
          <p:cNvPr id="10" name="TextBox 9"/>
          <p:cNvSpPr txBox="1"/>
          <p:nvPr/>
        </p:nvSpPr>
        <p:spPr>
          <a:xfrm>
            <a:off x="4740181" y="1811614"/>
            <a:ext cx="928055" cy="276999"/>
          </a:xfrm>
          <a:prstGeom prst="rect">
            <a:avLst/>
          </a:prstGeom>
          <a:noFill/>
        </p:spPr>
        <p:txBody>
          <a:bodyPr wrap="square" rtlCol="0">
            <a:spAutoFit/>
          </a:bodyPr>
          <a:lstStyle/>
          <a:p>
            <a:pPr algn="ctr"/>
            <a:r>
              <a:rPr lang="en-US" sz="1200" dirty="0" smtClean="0"/>
              <a:t>Ireland</a:t>
            </a:r>
            <a:endParaRPr lang="en-US" sz="1200" dirty="0"/>
          </a:p>
        </p:txBody>
      </p:sp>
      <p:cxnSp>
        <p:nvCxnSpPr>
          <p:cNvPr id="15" name="Straight Connector 14"/>
          <p:cNvCxnSpPr/>
          <p:nvPr/>
        </p:nvCxnSpPr>
        <p:spPr>
          <a:xfrm flipV="1">
            <a:off x="5568326" y="2761850"/>
            <a:ext cx="0" cy="3942962"/>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233072" y="2415508"/>
            <a:ext cx="690490" cy="276999"/>
          </a:xfrm>
          <a:prstGeom prst="rect">
            <a:avLst/>
          </a:prstGeom>
          <a:noFill/>
          <a:ln>
            <a:noFill/>
          </a:ln>
        </p:spPr>
        <p:txBody>
          <a:bodyPr wrap="square" rtlCol="0">
            <a:spAutoFit/>
          </a:bodyPr>
          <a:lstStyle/>
          <a:p>
            <a:pPr algn="ctr"/>
            <a:r>
              <a:rPr lang="en-US" sz="1200" dirty="0" smtClean="0">
                <a:solidFill>
                  <a:srgbClr val="FF0000"/>
                </a:solidFill>
              </a:rPr>
              <a:t>France</a:t>
            </a:r>
            <a:endParaRPr lang="en-US" sz="1200" dirty="0">
              <a:solidFill>
                <a:srgbClr val="FF0000"/>
              </a:solidFill>
            </a:endParaRPr>
          </a:p>
        </p:txBody>
      </p:sp>
      <p:cxnSp>
        <p:nvCxnSpPr>
          <p:cNvPr id="19" name="Straight Arrow Connector 18"/>
          <p:cNvCxnSpPr/>
          <p:nvPr/>
        </p:nvCxnSpPr>
        <p:spPr>
          <a:xfrm>
            <a:off x="5568326" y="6637170"/>
            <a:ext cx="1453136" cy="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1953799" y="6605299"/>
            <a:ext cx="3596767"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720267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3" name="Picture 2" descr="ireland sweden mask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215" y="2088613"/>
            <a:ext cx="6227171" cy="4376274"/>
          </a:xfrm>
          <a:prstGeom prst="rect">
            <a:avLst/>
          </a:prstGeom>
        </p:spPr>
      </p:pic>
      <p:sp>
        <p:nvSpPr>
          <p:cNvPr id="7" name="TextBox 6"/>
          <p:cNvSpPr txBox="1"/>
          <p:nvPr/>
        </p:nvSpPr>
        <p:spPr>
          <a:xfrm>
            <a:off x="781519" y="454973"/>
            <a:ext cx="7442197" cy="523220"/>
          </a:xfrm>
          <a:prstGeom prst="rect">
            <a:avLst/>
          </a:prstGeom>
          <a:noFill/>
        </p:spPr>
        <p:txBody>
          <a:bodyPr wrap="square" rtlCol="0">
            <a:spAutoFit/>
          </a:bodyPr>
          <a:lstStyle/>
          <a:p>
            <a:pPr algn="ctr"/>
            <a:r>
              <a:rPr lang="en-CA" sz="2800" dirty="0" smtClean="0"/>
              <a:t>Non-Equivalent Control Series Designs</a:t>
            </a:r>
            <a:endParaRPr lang="en-US" sz="2800" dirty="0"/>
          </a:p>
        </p:txBody>
      </p:sp>
      <p:sp>
        <p:nvSpPr>
          <p:cNvPr id="2" name="TextBox 1"/>
          <p:cNvSpPr txBox="1"/>
          <p:nvPr/>
        </p:nvSpPr>
        <p:spPr>
          <a:xfrm>
            <a:off x="978953" y="1051521"/>
            <a:ext cx="7419905" cy="646331"/>
          </a:xfrm>
          <a:prstGeom prst="rect">
            <a:avLst/>
          </a:prstGeom>
          <a:noFill/>
        </p:spPr>
        <p:txBody>
          <a:bodyPr wrap="square" rtlCol="0">
            <a:spAutoFit/>
          </a:bodyPr>
          <a:lstStyle/>
          <a:p>
            <a:pPr marL="285750" indent="-285750">
              <a:buFont typeface="Arial"/>
              <a:buChar char="•"/>
            </a:pPr>
            <a:r>
              <a:rPr lang="en-CA" dirty="0" smtClean="0"/>
              <a:t>Let’s look at Ireland as the experimental group and Sweden as the non-equivalent control.</a:t>
            </a:r>
          </a:p>
        </p:txBody>
      </p:sp>
      <p:cxnSp>
        <p:nvCxnSpPr>
          <p:cNvPr id="5" name="Straight Connector 4"/>
          <p:cNvCxnSpPr/>
          <p:nvPr/>
        </p:nvCxnSpPr>
        <p:spPr>
          <a:xfrm flipV="1">
            <a:off x="5204209" y="2166853"/>
            <a:ext cx="0" cy="4591241"/>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1953799" y="6607125"/>
            <a:ext cx="3250410" cy="888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204209" y="6607125"/>
            <a:ext cx="1817253"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918144" y="1697852"/>
            <a:ext cx="2572129" cy="461665"/>
          </a:xfrm>
          <a:prstGeom prst="rect">
            <a:avLst/>
          </a:prstGeom>
          <a:noFill/>
        </p:spPr>
        <p:txBody>
          <a:bodyPr wrap="square" rtlCol="0">
            <a:spAutoFit/>
          </a:bodyPr>
          <a:lstStyle/>
          <a:p>
            <a:pPr algn="ctr"/>
            <a:r>
              <a:rPr lang="en-US" sz="1200" dirty="0" smtClean="0">
                <a:solidFill>
                  <a:srgbClr val="FF0000"/>
                </a:solidFill>
              </a:rPr>
              <a:t>Ireland Introduces Masks, Sweden Does Not</a:t>
            </a:r>
            <a:endParaRPr lang="en-US" sz="1200" dirty="0">
              <a:solidFill>
                <a:srgbClr val="FF0000"/>
              </a:solidFill>
            </a:endParaRPr>
          </a:p>
        </p:txBody>
      </p:sp>
    </p:spTree>
    <p:extLst>
      <p:ext uri="{BB962C8B-B14F-4D97-AF65-F5344CB8AC3E}">
        <p14:creationId xmlns:p14="http://schemas.microsoft.com/office/powerpoint/2010/main" val="256911747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4" name="Picture 3" descr="ireland sweden masks zoom.png"/>
          <p:cNvPicPr>
            <a:picLocks noChangeAspect="1"/>
          </p:cNvPicPr>
          <p:nvPr/>
        </p:nvPicPr>
        <p:blipFill>
          <a:blip r:embed="rId3">
            <a:alphaModFix amt="71000"/>
            <a:extLst>
              <a:ext uri="{28A0092B-C50C-407E-A947-70E740481C1C}">
                <a14:useLocalDpi xmlns:a14="http://schemas.microsoft.com/office/drawing/2010/main" val="0"/>
              </a:ext>
            </a:extLst>
          </a:blip>
          <a:stretch>
            <a:fillRect/>
          </a:stretch>
        </p:blipFill>
        <p:spPr>
          <a:xfrm>
            <a:off x="1846241" y="2703285"/>
            <a:ext cx="5565115" cy="3750645"/>
          </a:xfrm>
          <a:prstGeom prst="rect">
            <a:avLst/>
          </a:prstGeom>
        </p:spPr>
      </p:pic>
      <p:sp>
        <p:nvSpPr>
          <p:cNvPr id="7" name="TextBox 6"/>
          <p:cNvSpPr txBox="1"/>
          <p:nvPr/>
        </p:nvSpPr>
        <p:spPr>
          <a:xfrm>
            <a:off x="781519" y="454973"/>
            <a:ext cx="7442197" cy="523220"/>
          </a:xfrm>
          <a:prstGeom prst="rect">
            <a:avLst/>
          </a:prstGeom>
          <a:noFill/>
        </p:spPr>
        <p:txBody>
          <a:bodyPr wrap="square" rtlCol="0">
            <a:spAutoFit/>
          </a:bodyPr>
          <a:lstStyle/>
          <a:p>
            <a:pPr algn="ctr"/>
            <a:r>
              <a:rPr lang="en-CA" sz="2800" dirty="0" smtClean="0"/>
              <a:t>Non-Equivalent Control Series Designs</a:t>
            </a:r>
            <a:endParaRPr lang="en-US" sz="2800" dirty="0"/>
          </a:p>
        </p:txBody>
      </p:sp>
      <p:sp>
        <p:nvSpPr>
          <p:cNvPr id="2" name="TextBox 1"/>
          <p:cNvSpPr txBox="1"/>
          <p:nvPr/>
        </p:nvSpPr>
        <p:spPr>
          <a:xfrm>
            <a:off x="978953" y="1232592"/>
            <a:ext cx="7419905" cy="369332"/>
          </a:xfrm>
          <a:prstGeom prst="rect">
            <a:avLst/>
          </a:prstGeom>
          <a:noFill/>
        </p:spPr>
        <p:txBody>
          <a:bodyPr wrap="square" rtlCol="0">
            <a:spAutoFit/>
          </a:bodyPr>
          <a:lstStyle/>
          <a:p>
            <a:pPr marL="285750" indent="-285750">
              <a:buFont typeface="Arial"/>
              <a:buChar char="•"/>
            </a:pPr>
            <a:r>
              <a:rPr lang="en-CA" dirty="0" smtClean="0"/>
              <a:t>Let’s zoom in for a more clear picture.</a:t>
            </a:r>
          </a:p>
        </p:txBody>
      </p:sp>
      <p:cxnSp>
        <p:nvCxnSpPr>
          <p:cNvPr id="5" name="Straight Connector 4"/>
          <p:cNvCxnSpPr/>
          <p:nvPr/>
        </p:nvCxnSpPr>
        <p:spPr>
          <a:xfrm flipV="1">
            <a:off x="3362709" y="2549071"/>
            <a:ext cx="0" cy="4209024"/>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1953799" y="6607125"/>
            <a:ext cx="3250410" cy="888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204209" y="6607125"/>
            <a:ext cx="1817253"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076644" y="1998047"/>
            <a:ext cx="2572129" cy="461665"/>
          </a:xfrm>
          <a:prstGeom prst="rect">
            <a:avLst/>
          </a:prstGeom>
          <a:noFill/>
        </p:spPr>
        <p:txBody>
          <a:bodyPr wrap="square" rtlCol="0">
            <a:spAutoFit/>
          </a:bodyPr>
          <a:lstStyle/>
          <a:p>
            <a:pPr algn="ctr"/>
            <a:r>
              <a:rPr lang="en-US" sz="1200" dirty="0" smtClean="0">
                <a:solidFill>
                  <a:srgbClr val="C00000"/>
                </a:solidFill>
              </a:rPr>
              <a:t>Ireland Introduces Masks, Sweden Does Not</a:t>
            </a:r>
            <a:endParaRPr lang="en-US" sz="1200" dirty="0">
              <a:solidFill>
                <a:srgbClr val="C00000"/>
              </a:solidFill>
            </a:endParaRPr>
          </a:p>
        </p:txBody>
      </p:sp>
      <p:cxnSp>
        <p:nvCxnSpPr>
          <p:cNvPr id="11" name="Straight Connector 10"/>
          <p:cNvCxnSpPr/>
          <p:nvPr/>
        </p:nvCxnSpPr>
        <p:spPr>
          <a:xfrm flipV="1">
            <a:off x="2249714" y="5252357"/>
            <a:ext cx="2476500" cy="63500"/>
          </a:xfrm>
          <a:prstGeom prst="line">
            <a:avLst/>
          </a:prstGeom>
          <a:ln w="28575" cmpd="sng">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2249714" y="4925786"/>
            <a:ext cx="2476500" cy="598714"/>
          </a:xfrm>
          <a:prstGeom prst="line">
            <a:avLst/>
          </a:prstGeom>
          <a:ln w="28575" cmpd="sng">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73773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22" name="Picture 21" descr="deaths masks ireland sweden.png"/>
          <p:cNvPicPr>
            <a:picLocks noChangeAspect="1"/>
          </p:cNvPicPr>
          <p:nvPr/>
        </p:nvPicPr>
        <p:blipFill>
          <a:blip r:embed="rId3">
            <a:alphaModFix amt="62000"/>
            <a:extLst>
              <a:ext uri="{28A0092B-C50C-407E-A947-70E740481C1C}">
                <a14:useLocalDpi xmlns:a14="http://schemas.microsoft.com/office/drawing/2010/main" val="0"/>
              </a:ext>
            </a:extLst>
          </a:blip>
          <a:stretch>
            <a:fillRect/>
          </a:stretch>
        </p:blipFill>
        <p:spPr>
          <a:xfrm>
            <a:off x="1178119" y="2247703"/>
            <a:ext cx="7220739" cy="4223791"/>
          </a:xfrm>
          <a:prstGeom prst="rect">
            <a:avLst/>
          </a:prstGeom>
        </p:spPr>
      </p:pic>
      <p:sp>
        <p:nvSpPr>
          <p:cNvPr id="7" name="TextBox 6"/>
          <p:cNvSpPr txBox="1"/>
          <p:nvPr/>
        </p:nvSpPr>
        <p:spPr>
          <a:xfrm>
            <a:off x="781519" y="454973"/>
            <a:ext cx="7442197" cy="523220"/>
          </a:xfrm>
          <a:prstGeom prst="rect">
            <a:avLst/>
          </a:prstGeom>
          <a:noFill/>
        </p:spPr>
        <p:txBody>
          <a:bodyPr wrap="square" rtlCol="0">
            <a:spAutoFit/>
          </a:bodyPr>
          <a:lstStyle/>
          <a:p>
            <a:pPr algn="ctr"/>
            <a:r>
              <a:rPr lang="en-CA" sz="2800" dirty="0" smtClean="0"/>
              <a:t>Non-Equivalent Control Series Designs</a:t>
            </a:r>
            <a:endParaRPr lang="en-US" sz="2800" dirty="0"/>
          </a:p>
        </p:txBody>
      </p:sp>
      <p:sp>
        <p:nvSpPr>
          <p:cNvPr id="2" name="TextBox 1"/>
          <p:cNvSpPr txBox="1"/>
          <p:nvPr/>
        </p:nvSpPr>
        <p:spPr>
          <a:xfrm>
            <a:off x="978953" y="1232592"/>
            <a:ext cx="7419905" cy="646331"/>
          </a:xfrm>
          <a:prstGeom prst="rect">
            <a:avLst/>
          </a:prstGeom>
          <a:noFill/>
        </p:spPr>
        <p:txBody>
          <a:bodyPr wrap="square" rtlCol="0">
            <a:spAutoFit/>
          </a:bodyPr>
          <a:lstStyle/>
          <a:p>
            <a:pPr marL="285750" indent="-285750">
              <a:buFont typeface="Arial"/>
              <a:buChar char="•"/>
            </a:pPr>
            <a:r>
              <a:rPr lang="en-CA" dirty="0" smtClean="0"/>
              <a:t>Just for fun, what about daily deaths per million as a different definition of serious.</a:t>
            </a:r>
          </a:p>
        </p:txBody>
      </p:sp>
      <p:cxnSp>
        <p:nvCxnSpPr>
          <p:cNvPr id="5" name="Straight Connector 4"/>
          <p:cNvCxnSpPr/>
          <p:nvPr/>
        </p:nvCxnSpPr>
        <p:spPr>
          <a:xfrm flipV="1">
            <a:off x="4827843" y="2347972"/>
            <a:ext cx="0" cy="4510029"/>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1577433" y="6531923"/>
            <a:ext cx="3250410" cy="888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4827843" y="6607125"/>
            <a:ext cx="2708777"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639827" y="1786038"/>
            <a:ext cx="2572129" cy="461665"/>
          </a:xfrm>
          <a:prstGeom prst="rect">
            <a:avLst/>
          </a:prstGeom>
          <a:noFill/>
        </p:spPr>
        <p:txBody>
          <a:bodyPr wrap="square" rtlCol="0">
            <a:spAutoFit/>
          </a:bodyPr>
          <a:lstStyle/>
          <a:p>
            <a:pPr algn="ctr"/>
            <a:r>
              <a:rPr lang="en-US" sz="1200" dirty="0" smtClean="0">
                <a:solidFill>
                  <a:schemeClr val="accent6"/>
                </a:solidFill>
              </a:rPr>
              <a:t>Ireland Introduces Masks, Sweden Does Not</a:t>
            </a:r>
            <a:endParaRPr lang="en-US" sz="1200" dirty="0">
              <a:solidFill>
                <a:schemeClr val="accent6"/>
              </a:solidFill>
            </a:endParaRPr>
          </a:p>
        </p:txBody>
      </p:sp>
      <p:cxnSp>
        <p:nvCxnSpPr>
          <p:cNvPr id="11" name="Straight Connector 10"/>
          <p:cNvCxnSpPr/>
          <p:nvPr/>
        </p:nvCxnSpPr>
        <p:spPr>
          <a:xfrm>
            <a:off x="3860220" y="5809212"/>
            <a:ext cx="2214195" cy="25061"/>
          </a:xfrm>
          <a:prstGeom prst="line">
            <a:avLst/>
          </a:prstGeom>
          <a:ln w="28575" cmpd="sng">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860220" y="5648502"/>
            <a:ext cx="2055441" cy="185771"/>
          </a:xfrm>
          <a:prstGeom prst="line">
            <a:avLst/>
          </a:prstGeom>
          <a:ln w="28575" cmpd="sng">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86645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3" name="Picture 2" descr="deaths masks france sweden.png"/>
          <p:cNvPicPr>
            <a:picLocks noChangeAspect="1"/>
          </p:cNvPicPr>
          <p:nvPr/>
        </p:nvPicPr>
        <p:blipFill>
          <a:blip r:embed="rId3">
            <a:alphaModFix amt="68000"/>
            <a:extLst>
              <a:ext uri="{28A0092B-C50C-407E-A947-70E740481C1C}">
                <a14:useLocalDpi xmlns:a14="http://schemas.microsoft.com/office/drawing/2010/main" val="0"/>
              </a:ext>
            </a:extLst>
          </a:blip>
          <a:stretch>
            <a:fillRect/>
          </a:stretch>
        </p:blipFill>
        <p:spPr>
          <a:xfrm>
            <a:off x="852334" y="2347972"/>
            <a:ext cx="7419905" cy="4092038"/>
          </a:xfrm>
          <a:prstGeom prst="rect">
            <a:avLst/>
          </a:prstGeom>
        </p:spPr>
      </p:pic>
      <p:sp>
        <p:nvSpPr>
          <p:cNvPr id="7" name="TextBox 6"/>
          <p:cNvSpPr txBox="1"/>
          <p:nvPr/>
        </p:nvSpPr>
        <p:spPr>
          <a:xfrm>
            <a:off x="781519" y="454973"/>
            <a:ext cx="7442197" cy="523220"/>
          </a:xfrm>
          <a:prstGeom prst="rect">
            <a:avLst/>
          </a:prstGeom>
          <a:noFill/>
        </p:spPr>
        <p:txBody>
          <a:bodyPr wrap="square" rtlCol="0">
            <a:spAutoFit/>
          </a:bodyPr>
          <a:lstStyle/>
          <a:p>
            <a:pPr algn="ctr"/>
            <a:r>
              <a:rPr lang="en-CA" sz="2800" dirty="0" smtClean="0"/>
              <a:t>Non-Equivalent Control Series Designs</a:t>
            </a:r>
            <a:endParaRPr lang="en-US" sz="2800" dirty="0"/>
          </a:p>
        </p:txBody>
      </p:sp>
      <p:sp>
        <p:nvSpPr>
          <p:cNvPr id="2" name="TextBox 1"/>
          <p:cNvSpPr txBox="1"/>
          <p:nvPr/>
        </p:nvSpPr>
        <p:spPr>
          <a:xfrm>
            <a:off x="978953" y="1232592"/>
            <a:ext cx="7419905" cy="369332"/>
          </a:xfrm>
          <a:prstGeom prst="rect">
            <a:avLst/>
          </a:prstGeom>
          <a:noFill/>
          <a:ln>
            <a:noFill/>
          </a:ln>
        </p:spPr>
        <p:txBody>
          <a:bodyPr wrap="square" rtlCol="0">
            <a:spAutoFit/>
          </a:bodyPr>
          <a:lstStyle/>
          <a:p>
            <a:pPr marL="285750" indent="-285750">
              <a:buFont typeface="Arial"/>
              <a:buChar char="•"/>
            </a:pPr>
            <a:r>
              <a:rPr lang="en-CA" dirty="0" smtClean="0"/>
              <a:t>Maybe it’s just Ireland. What about France?</a:t>
            </a:r>
          </a:p>
        </p:txBody>
      </p:sp>
      <p:cxnSp>
        <p:nvCxnSpPr>
          <p:cNvPr id="5" name="Straight Connector 4"/>
          <p:cNvCxnSpPr/>
          <p:nvPr/>
        </p:nvCxnSpPr>
        <p:spPr>
          <a:xfrm flipV="1">
            <a:off x="5604900" y="2347971"/>
            <a:ext cx="0" cy="4510029"/>
          </a:xfrm>
          <a:prstGeom prst="line">
            <a:avLst/>
          </a:prstGeom>
          <a:ln>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2327814" y="6523043"/>
            <a:ext cx="3250410" cy="8880"/>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604900" y="6690683"/>
            <a:ext cx="2708777" cy="0"/>
          </a:xfrm>
          <a:prstGeom prst="straightConnector1">
            <a:avLst/>
          </a:prstGeom>
          <a:ln>
            <a:solidFill>
              <a:srgbClr val="1B3742"/>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318835" y="1786038"/>
            <a:ext cx="2572129" cy="461665"/>
          </a:xfrm>
          <a:prstGeom prst="rect">
            <a:avLst/>
          </a:prstGeom>
          <a:noFill/>
        </p:spPr>
        <p:txBody>
          <a:bodyPr wrap="square" rtlCol="0">
            <a:spAutoFit/>
          </a:bodyPr>
          <a:lstStyle/>
          <a:p>
            <a:pPr algn="ctr"/>
            <a:r>
              <a:rPr lang="en-US" sz="1200" dirty="0" smtClean="0">
                <a:solidFill>
                  <a:schemeClr val="accent1">
                    <a:lumMod val="75000"/>
                  </a:schemeClr>
                </a:solidFill>
              </a:rPr>
              <a:t>France Introduces Masks, Sweden Does Not</a:t>
            </a:r>
            <a:endParaRPr lang="en-US" sz="1200" dirty="0">
              <a:solidFill>
                <a:schemeClr val="accent1">
                  <a:lumMod val="75000"/>
                </a:schemeClr>
              </a:solidFill>
            </a:endParaRPr>
          </a:p>
        </p:txBody>
      </p:sp>
      <p:cxnSp>
        <p:nvCxnSpPr>
          <p:cNvPr id="11" name="Straight Connector 10"/>
          <p:cNvCxnSpPr/>
          <p:nvPr/>
        </p:nvCxnSpPr>
        <p:spPr>
          <a:xfrm flipV="1">
            <a:off x="4577179" y="5539877"/>
            <a:ext cx="2214195" cy="237869"/>
          </a:xfrm>
          <a:prstGeom prst="line">
            <a:avLst/>
          </a:prstGeom>
          <a:ln w="28575" cmpd="sng">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577179" y="5809212"/>
            <a:ext cx="2199094" cy="0"/>
          </a:xfrm>
          <a:prstGeom prst="line">
            <a:avLst/>
          </a:prstGeom>
          <a:ln w="28575" cmpd="sng">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32569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4" name="Picture 3" descr="sweden ireland cas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681" y="2347971"/>
            <a:ext cx="5931335" cy="3735031"/>
          </a:xfrm>
          <a:prstGeom prst="rect">
            <a:avLst/>
          </a:prstGeom>
        </p:spPr>
      </p:pic>
      <p:sp>
        <p:nvSpPr>
          <p:cNvPr id="7" name="TextBox 6"/>
          <p:cNvSpPr txBox="1"/>
          <p:nvPr/>
        </p:nvSpPr>
        <p:spPr>
          <a:xfrm>
            <a:off x="781519" y="307314"/>
            <a:ext cx="7442197" cy="954107"/>
          </a:xfrm>
          <a:prstGeom prst="rect">
            <a:avLst/>
          </a:prstGeom>
          <a:noFill/>
        </p:spPr>
        <p:txBody>
          <a:bodyPr wrap="square" rtlCol="0">
            <a:spAutoFit/>
          </a:bodyPr>
          <a:lstStyle/>
          <a:p>
            <a:pPr algn="ctr"/>
            <a:r>
              <a:rPr lang="en-CA" sz="2800" dirty="0" smtClean="0"/>
              <a:t>The “Best” Design: Non-Equivalent Control Series Reversal Designs</a:t>
            </a:r>
            <a:endParaRPr lang="en-US" sz="2800" dirty="0"/>
          </a:p>
        </p:txBody>
      </p:sp>
      <p:sp>
        <p:nvSpPr>
          <p:cNvPr id="2" name="TextBox 1"/>
          <p:cNvSpPr txBox="1"/>
          <p:nvPr/>
        </p:nvSpPr>
        <p:spPr>
          <a:xfrm>
            <a:off x="978953" y="1275748"/>
            <a:ext cx="7419905" cy="369332"/>
          </a:xfrm>
          <a:prstGeom prst="rect">
            <a:avLst/>
          </a:prstGeom>
          <a:noFill/>
        </p:spPr>
        <p:txBody>
          <a:bodyPr wrap="square" rtlCol="0">
            <a:spAutoFit/>
          </a:bodyPr>
          <a:lstStyle/>
          <a:p>
            <a:pPr marL="285750" indent="-285750">
              <a:buFont typeface="Arial"/>
              <a:buChar char="•"/>
            </a:pPr>
            <a:r>
              <a:rPr lang="en-CA" dirty="0" smtClean="0"/>
              <a:t>What happens when we introduce and then remove lockdowns?</a:t>
            </a:r>
          </a:p>
        </p:txBody>
      </p:sp>
      <p:cxnSp>
        <p:nvCxnSpPr>
          <p:cNvPr id="5" name="Straight Connector 4"/>
          <p:cNvCxnSpPr/>
          <p:nvPr/>
        </p:nvCxnSpPr>
        <p:spPr>
          <a:xfrm flipV="1">
            <a:off x="3305541" y="1779779"/>
            <a:ext cx="0" cy="478577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1336873" y="6290182"/>
            <a:ext cx="1968668" cy="888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928805" y="6294622"/>
            <a:ext cx="1396970"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352780" y="6294622"/>
            <a:ext cx="1576025" cy="0"/>
          </a:xfrm>
          <a:prstGeom prst="straightConnector1">
            <a:avLst/>
          </a:prstGeom>
          <a:ln>
            <a:solidFill>
              <a:srgbClr val="9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flipV="1">
            <a:off x="4352780" y="1779779"/>
            <a:ext cx="7158" cy="478577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5928805" y="1779779"/>
            <a:ext cx="0" cy="478577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3305541" y="6280201"/>
            <a:ext cx="1054397" cy="14421"/>
          </a:xfrm>
          <a:prstGeom prst="straightConnector1">
            <a:avLst/>
          </a:prstGeom>
          <a:ln>
            <a:solidFill>
              <a:srgbClr val="9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771355" y="1905508"/>
            <a:ext cx="1534185" cy="400110"/>
          </a:xfrm>
          <a:prstGeom prst="rect">
            <a:avLst/>
          </a:prstGeom>
          <a:noFill/>
        </p:spPr>
        <p:txBody>
          <a:bodyPr wrap="square" rtlCol="0">
            <a:spAutoFit/>
          </a:bodyPr>
          <a:lstStyle/>
          <a:p>
            <a:pPr algn="ctr"/>
            <a:r>
              <a:rPr lang="en-US" sz="1000" dirty="0" smtClean="0"/>
              <a:t>No lockdown</a:t>
            </a:r>
          </a:p>
          <a:p>
            <a:pPr algn="ctr"/>
            <a:r>
              <a:rPr lang="en-US" sz="1000" dirty="0" smtClean="0"/>
              <a:t> in Ireland</a:t>
            </a:r>
            <a:endParaRPr lang="en-US" sz="1000" dirty="0"/>
          </a:p>
        </p:txBody>
      </p:sp>
      <p:sp>
        <p:nvSpPr>
          <p:cNvPr id="30" name="TextBox 29"/>
          <p:cNvSpPr txBox="1"/>
          <p:nvPr/>
        </p:nvSpPr>
        <p:spPr>
          <a:xfrm>
            <a:off x="3305541" y="1905508"/>
            <a:ext cx="1047240" cy="400110"/>
          </a:xfrm>
          <a:prstGeom prst="rect">
            <a:avLst/>
          </a:prstGeom>
          <a:noFill/>
        </p:spPr>
        <p:txBody>
          <a:bodyPr wrap="square" rtlCol="0">
            <a:spAutoFit/>
          </a:bodyPr>
          <a:lstStyle/>
          <a:p>
            <a:pPr algn="ctr"/>
            <a:r>
              <a:rPr lang="en-US" sz="1000" dirty="0" smtClean="0"/>
              <a:t>Lockdown in Ireland</a:t>
            </a:r>
            <a:endParaRPr lang="en-US" sz="1000" dirty="0"/>
          </a:p>
        </p:txBody>
      </p:sp>
      <p:sp>
        <p:nvSpPr>
          <p:cNvPr id="32" name="TextBox 31"/>
          <p:cNvSpPr txBox="1"/>
          <p:nvPr/>
        </p:nvSpPr>
        <p:spPr>
          <a:xfrm>
            <a:off x="4359938" y="1779779"/>
            <a:ext cx="1496038" cy="400110"/>
          </a:xfrm>
          <a:prstGeom prst="rect">
            <a:avLst/>
          </a:prstGeom>
          <a:noFill/>
        </p:spPr>
        <p:txBody>
          <a:bodyPr wrap="square" rtlCol="0">
            <a:spAutoFit/>
          </a:bodyPr>
          <a:lstStyle/>
          <a:p>
            <a:pPr algn="ctr"/>
            <a:r>
              <a:rPr lang="en-US" sz="1000" dirty="0" smtClean="0"/>
              <a:t>Lockdowns in Ireland  </a:t>
            </a:r>
          </a:p>
          <a:p>
            <a:pPr algn="ctr"/>
            <a:r>
              <a:rPr lang="en-US" sz="1000" dirty="0" smtClean="0"/>
              <a:t>gradually lifted</a:t>
            </a:r>
            <a:endParaRPr lang="en-US" sz="1000" dirty="0"/>
          </a:p>
        </p:txBody>
      </p:sp>
      <p:sp>
        <p:nvSpPr>
          <p:cNvPr id="33" name="TextBox 32"/>
          <p:cNvSpPr txBox="1"/>
          <p:nvPr/>
        </p:nvSpPr>
        <p:spPr>
          <a:xfrm>
            <a:off x="6006353" y="1720282"/>
            <a:ext cx="1319421" cy="707886"/>
          </a:xfrm>
          <a:prstGeom prst="rect">
            <a:avLst/>
          </a:prstGeom>
          <a:noFill/>
        </p:spPr>
        <p:txBody>
          <a:bodyPr wrap="square" rtlCol="0">
            <a:spAutoFit/>
          </a:bodyPr>
          <a:lstStyle/>
          <a:p>
            <a:pPr algn="ctr"/>
            <a:r>
              <a:rPr lang="en-US" sz="1000" dirty="0" smtClean="0"/>
              <a:t>Lockdowns in Ireland</a:t>
            </a:r>
          </a:p>
          <a:p>
            <a:pPr algn="ctr"/>
            <a:r>
              <a:rPr lang="en-US" sz="1000" dirty="0"/>
              <a:t>g</a:t>
            </a:r>
            <a:r>
              <a:rPr lang="en-US" sz="1000" dirty="0" smtClean="0"/>
              <a:t>radually tightened</a:t>
            </a:r>
            <a:endParaRPr lang="en-US" sz="1000" dirty="0"/>
          </a:p>
        </p:txBody>
      </p:sp>
    </p:spTree>
    <p:extLst>
      <p:ext uri="{BB962C8B-B14F-4D97-AF65-F5344CB8AC3E}">
        <p14:creationId xmlns:p14="http://schemas.microsoft.com/office/powerpoint/2010/main" val="87664734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60877" y="454973"/>
            <a:ext cx="7369511" cy="523220"/>
          </a:xfrm>
          <a:prstGeom prst="rect">
            <a:avLst/>
          </a:prstGeom>
          <a:noFill/>
        </p:spPr>
        <p:txBody>
          <a:bodyPr wrap="square" rtlCol="0">
            <a:spAutoFit/>
          </a:bodyPr>
          <a:lstStyle/>
          <a:p>
            <a:pPr algn="ctr"/>
            <a:r>
              <a:rPr lang="en-CA" sz="2800" dirty="0" smtClean="0"/>
              <a:t>In Comparison To What: The Take Away</a:t>
            </a:r>
            <a:endParaRPr lang="en-US" sz="2800" dirty="0"/>
          </a:p>
        </p:txBody>
      </p:sp>
      <p:sp>
        <p:nvSpPr>
          <p:cNvPr id="2" name="TextBox 1"/>
          <p:cNvSpPr txBox="1"/>
          <p:nvPr/>
        </p:nvSpPr>
        <p:spPr>
          <a:xfrm>
            <a:off x="568378" y="1209982"/>
            <a:ext cx="8277001" cy="4308872"/>
          </a:xfrm>
          <a:prstGeom prst="rect">
            <a:avLst/>
          </a:prstGeom>
          <a:noFill/>
        </p:spPr>
        <p:txBody>
          <a:bodyPr wrap="square" rtlCol="0">
            <a:spAutoFit/>
          </a:bodyPr>
          <a:lstStyle/>
          <a:p>
            <a:pPr marL="285750" indent="-285750">
              <a:buFont typeface="Arial"/>
              <a:buChar char="•"/>
            </a:pPr>
            <a:r>
              <a:rPr lang="en-CA" dirty="0" smtClean="0"/>
              <a:t>The comparison question is fundamental to our conceptualization of a problem.</a:t>
            </a:r>
          </a:p>
          <a:p>
            <a:pPr marL="285750" indent="-285750">
              <a:buFont typeface="Arial"/>
              <a:buChar char="•"/>
            </a:pPr>
            <a:endParaRPr lang="en-CA" dirty="0"/>
          </a:p>
          <a:p>
            <a:pPr marL="285750" indent="-285750">
              <a:buFont typeface="Arial"/>
              <a:buChar char="•"/>
            </a:pPr>
            <a:r>
              <a:rPr lang="en-CA" dirty="0" smtClean="0"/>
              <a:t>In the famous words of Thomas Sowell (who I encourage you very much to follow), there are no solutions, there are just trade-offs.</a:t>
            </a:r>
          </a:p>
          <a:p>
            <a:pPr marL="285750" indent="-285750">
              <a:buFont typeface="Arial"/>
              <a:buChar char="•"/>
            </a:pPr>
            <a:endParaRPr lang="en-CA" dirty="0"/>
          </a:p>
          <a:p>
            <a:pPr marL="285750" indent="-285750">
              <a:buFont typeface="Arial"/>
              <a:buChar char="•"/>
            </a:pPr>
            <a:r>
              <a:rPr lang="en-CA" dirty="0" smtClean="0"/>
              <a:t>This means two things from our point of view:</a:t>
            </a:r>
          </a:p>
          <a:p>
            <a:pPr marL="857250" lvl="1" indent="-400050">
              <a:buAutoNum type="romanLcParenR"/>
            </a:pPr>
            <a:r>
              <a:rPr lang="en-CA" sz="1600" dirty="0" smtClean="0"/>
              <a:t>When we modify something in the world (we impose mask wearing laws, we elect a new leader, we open safe injection sites, etc.), many things will happen. Some things will get better, some thing will get worse, some things will not change at all.</a:t>
            </a:r>
          </a:p>
          <a:p>
            <a:pPr marL="857250" lvl="1" indent="-400050">
              <a:buAutoNum type="romanLcParenR"/>
            </a:pPr>
            <a:r>
              <a:rPr lang="en-CA" sz="1600" dirty="0" smtClean="0"/>
              <a:t>When we compare two groups (experimental group vs. non-equivalent control for example), some things will be better for one group, some things will be worse and some things will be the same.</a:t>
            </a:r>
          </a:p>
          <a:p>
            <a:pPr marL="285750" indent="-285750">
              <a:buFont typeface="Arial"/>
              <a:buChar char="•"/>
            </a:pPr>
            <a:endParaRPr lang="en-CA" dirty="0"/>
          </a:p>
          <a:p>
            <a:pPr marL="285750" indent="-285750">
              <a:buFont typeface="Arial"/>
              <a:buChar char="•"/>
            </a:pPr>
            <a:r>
              <a:rPr lang="en-CA" dirty="0" smtClean="0"/>
              <a:t>Consider this</a:t>
            </a:r>
            <a:r>
              <a:rPr lang="mr-IN" dirty="0" smtClean="0"/>
              <a:t>…</a:t>
            </a:r>
            <a:endParaRPr lang="en-CA" dirty="0" smtClean="0"/>
          </a:p>
        </p:txBody>
      </p:sp>
    </p:spTree>
    <p:extLst>
      <p:ext uri="{BB962C8B-B14F-4D97-AF65-F5344CB8AC3E}">
        <p14:creationId xmlns:p14="http://schemas.microsoft.com/office/powerpoint/2010/main" val="11451802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60877" y="363059"/>
            <a:ext cx="7369511" cy="523220"/>
          </a:xfrm>
          <a:prstGeom prst="rect">
            <a:avLst/>
          </a:prstGeom>
          <a:noFill/>
        </p:spPr>
        <p:txBody>
          <a:bodyPr wrap="square" rtlCol="0">
            <a:spAutoFit/>
          </a:bodyPr>
          <a:lstStyle/>
          <a:p>
            <a:pPr algn="ctr"/>
            <a:r>
              <a:rPr lang="en-CA" sz="2800" dirty="0" smtClean="0"/>
              <a:t>In Comparison To What: The Take Away</a:t>
            </a:r>
            <a:endParaRPr lang="en-US" sz="2800" dirty="0"/>
          </a:p>
        </p:txBody>
      </p:sp>
      <p:sp>
        <p:nvSpPr>
          <p:cNvPr id="2" name="TextBox 1"/>
          <p:cNvSpPr txBox="1"/>
          <p:nvPr/>
        </p:nvSpPr>
        <p:spPr>
          <a:xfrm>
            <a:off x="568378" y="5479781"/>
            <a:ext cx="8277001" cy="923330"/>
          </a:xfrm>
          <a:prstGeom prst="rect">
            <a:avLst/>
          </a:prstGeom>
          <a:noFill/>
        </p:spPr>
        <p:txBody>
          <a:bodyPr wrap="square" rtlCol="0">
            <a:spAutoFit/>
          </a:bodyPr>
          <a:lstStyle/>
          <a:p>
            <a:pPr marL="285750" indent="-285750">
              <a:buFont typeface="Arial"/>
              <a:buChar char="•"/>
            </a:pPr>
            <a:r>
              <a:rPr lang="en-CA" dirty="0" smtClean="0"/>
              <a:t>Understanding this “In comparison to what” issue and putting in to practice in your own thinking about the world is an antidote to simplistic thinking and simplistic world views.</a:t>
            </a:r>
          </a:p>
        </p:txBody>
      </p:sp>
      <p:sp>
        <p:nvSpPr>
          <p:cNvPr id="3" name="TextBox 2"/>
          <p:cNvSpPr txBox="1"/>
          <p:nvPr/>
        </p:nvSpPr>
        <p:spPr>
          <a:xfrm>
            <a:off x="710214" y="1217006"/>
            <a:ext cx="7494842" cy="646331"/>
          </a:xfrm>
          <a:prstGeom prst="rect">
            <a:avLst/>
          </a:prstGeom>
          <a:noFill/>
        </p:spPr>
        <p:txBody>
          <a:bodyPr wrap="square" rtlCol="0">
            <a:spAutoFit/>
          </a:bodyPr>
          <a:lstStyle/>
          <a:p>
            <a:pPr marL="285750" indent="-285750">
              <a:buFont typeface="Arial"/>
              <a:buChar char="•"/>
            </a:pPr>
            <a:r>
              <a:rPr lang="en-US" dirty="0" smtClean="0"/>
              <a:t>What has happened to overdose deaths in BC since response to COVID began in March of 2020?</a:t>
            </a:r>
            <a:endParaRPr lang="en-US" dirty="0"/>
          </a:p>
        </p:txBody>
      </p:sp>
      <p:pic>
        <p:nvPicPr>
          <p:cNvPr id="4" name="Picture 3" descr="overdose deaths B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336" y="2256059"/>
            <a:ext cx="7379720" cy="3020116"/>
          </a:xfrm>
          <a:prstGeom prst="rect">
            <a:avLst/>
          </a:prstGeom>
          <a:ln>
            <a:solidFill>
              <a:srgbClr val="0F3661"/>
            </a:solidFill>
          </a:ln>
        </p:spPr>
      </p:pic>
      <p:cxnSp>
        <p:nvCxnSpPr>
          <p:cNvPr id="6" name="Straight Connector 5"/>
          <p:cNvCxnSpPr/>
          <p:nvPr/>
        </p:nvCxnSpPr>
        <p:spPr>
          <a:xfrm flipH="1" flipV="1">
            <a:off x="7160623" y="2389752"/>
            <a:ext cx="8354" cy="2022096"/>
          </a:xfrm>
          <a:prstGeom prst="line">
            <a:avLst/>
          </a:prstGeom>
          <a:ln w="28575"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425344" y="1863337"/>
            <a:ext cx="1395361" cy="400110"/>
          </a:xfrm>
          <a:prstGeom prst="rect">
            <a:avLst/>
          </a:prstGeom>
          <a:noFill/>
        </p:spPr>
        <p:txBody>
          <a:bodyPr wrap="square" rtlCol="0">
            <a:spAutoFit/>
          </a:bodyPr>
          <a:lstStyle/>
          <a:p>
            <a:pPr algn="ctr"/>
            <a:r>
              <a:rPr lang="en-US" sz="1000" dirty="0" smtClean="0"/>
              <a:t>COVID Restrictions Introduced</a:t>
            </a:r>
            <a:endParaRPr lang="en-US" sz="1000" dirty="0"/>
          </a:p>
        </p:txBody>
      </p:sp>
      <p:cxnSp>
        <p:nvCxnSpPr>
          <p:cNvPr id="12" name="Straight Connector 11"/>
          <p:cNvCxnSpPr/>
          <p:nvPr/>
        </p:nvCxnSpPr>
        <p:spPr>
          <a:xfrm flipV="1">
            <a:off x="6049346" y="3091636"/>
            <a:ext cx="8356" cy="1320213"/>
          </a:xfrm>
          <a:prstGeom prst="line">
            <a:avLst/>
          </a:prstGeom>
          <a:ln w="28575"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4946426" y="3300530"/>
            <a:ext cx="16711" cy="1111319"/>
          </a:xfrm>
          <a:prstGeom prst="line">
            <a:avLst/>
          </a:prstGeom>
          <a:ln w="28575" cmpd="sng">
            <a:solidFill>
              <a:srgbClr val="0F366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3826795" y="3200261"/>
            <a:ext cx="8355" cy="1211587"/>
          </a:xfrm>
          <a:prstGeom prst="line">
            <a:avLst/>
          </a:prstGeom>
          <a:ln w="28575" cmpd="sng">
            <a:solidFill>
              <a:srgbClr val="0F366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2707164" y="3701607"/>
            <a:ext cx="0" cy="710242"/>
          </a:xfrm>
          <a:prstGeom prst="line">
            <a:avLst/>
          </a:prstGeom>
          <a:ln w="28575" cmpd="sng">
            <a:solidFill>
              <a:srgbClr val="0F3661"/>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7336089" y="3091636"/>
            <a:ext cx="292441" cy="267384"/>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419643" y="3526136"/>
            <a:ext cx="710214" cy="369332"/>
          </a:xfrm>
          <a:prstGeom prst="rect">
            <a:avLst/>
          </a:prstGeom>
          <a:noFill/>
        </p:spPr>
        <p:txBody>
          <a:bodyPr wrap="square" rtlCol="0">
            <a:spAutoFit/>
          </a:bodyPr>
          <a:lstStyle/>
          <a:p>
            <a:pPr algn="ctr"/>
            <a:r>
              <a:rPr lang="en-US" sz="900" dirty="0" smtClean="0"/>
              <a:t>Dramatic Increase</a:t>
            </a:r>
            <a:endParaRPr lang="en-US" sz="900" dirty="0"/>
          </a:p>
        </p:txBody>
      </p:sp>
      <p:sp>
        <p:nvSpPr>
          <p:cNvPr id="31" name="TextBox 30"/>
          <p:cNvSpPr txBox="1"/>
          <p:nvPr/>
        </p:nvSpPr>
        <p:spPr>
          <a:xfrm>
            <a:off x="6208099" y="3678536"/>
            <a:ext cx="802125" cy="646331"/>
          </a:xfrm>
          <a:prstGeom prst="rect">
            <a:avLst/>
          </a:prstGeom>
          <a:noFill/>
        </p:spPr>
        <p:txBody>
          <a:bodyPr wrap="square" rtlCol="0">
            <a:spAutoFit/>
          </a:bodyPr>
          <a:lstStyle/>
          <a:p>
            <a:pPr algn="ctr"/>
            <a:r>
              <a:rPr lang="en-US" sz="900" dirty="0" smtClean="0"/>
              <a:t>Same time last year, dramatic decrease</a:t>
            </a:r>
            <a:endParaRPr lang="en-US" sz="900" dirty="0"/>
          </a:p>
        </p:txBody>
      </p:sp>
      <p:cxnSp>
        <p:nvCxnSpPr>
          <p:cNvPr id="33" name="Straight Arrow Connector 32"/>
          <p:cNvCxnSpPr/>
          <p:nvPr/>
        </p:nvCxnSpPr>
        <p:spPr>
          <a:xfrm flipH="1" flipV="1">
            <a:off x="6208099" y="3300530"/>
            <a:ext cx="217245" cy="378006"/>
          </a:xfrm>
          <a:prstGeom prst="straightConnector1">
            <a:avLst/>
          </a:prstGeom>
          <a:ln w="12700" cmpd="sng">
            <a:solidFill>
              <a:schemeClr val="tx2">
                <a:lumMod val="90000"/>
                <a:lumOff val="10000"/>
              </a:schemeClr>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140602" y="3701607"/>
            <a:ext cx="802125" cy="507831"/>
          </a:xfrm>
          <a:prstGeom prst="rect">
            <a:avLst/>
          </a:prstGeom>
          <a:noFill/>
        </p:spPr>
        <p:txBody>
          <a:bodyPr wrap="square" rtlCol="0">
            <a:spAutoFit/>
          </a:bodyPr>
          <a:lstStyle/>
          <a:p>
            <a:pPr algn="ctr"/>
            <a:r>
              <a:rPr lang="en-US" sz="900" dirty="0" smtClean="0"/>
              <a:t>Same time 2018, no change</a:t>
            </a:r>
            <a:endParaRPr lang="en-US" sz="900" dirty="0"/>
          </a:p>
        </p:txBody>
      </p:sp>
      <p:sp>
        <p:nvSpPr>
          <p:cNvPr id="36" name="TextBox 35"/>
          <p:cNvSpPr txBox="1"/>
          <p:nvPr/>
        </p:nvSpPr>
        <p:spPr>
          <a:xfrm>
            <a:off x="3964485" y="3817036"/>
            <a:ext cx="802125" cy="507831"/>
          </a:xfrm>
          <a:prstGeom prst="rect">
            <a:avLst/>
          </a:prstGeom>
          <a:noFill/>
        </p:spPr>
        <p:txBody>
          <a:bodyPr wrap="square" rtlCol="0">
            <a:spAutoFit/>
          </a:bodyPr>
          <a:lstStyle/>
          <a:p>
            <a:pPr algn="ctr"/>
            <a:r>
              <a:rPr lang="en-US" sz="900" dirty="0" smtClean="0"/>
              <a:t>Same time 2017, decrease</a:t>
            </a:r>
            <a:endParaRPr lang="en-US" sz="900" dirty="0"/>
          </a:p>
        </p:txBody>
      </p:sp>
      <p:cxnSp>
        <p:nvCxnSpPr>
          <p:cNvPr id="37" name="Straight Arrow Connector 36"/>
          <p:cNvCxnSpPr/>
          <p:nvPr/>
        </p:nvCxnSpPr>
        <p:spPr>
          <a:xfrm flipH="1" flipV="1">
            <a:off x="5031979" y="3337133"/>
            <a:ext cx="217245" cy="378006"/>
          </a:xfrm>
          <a:prstGeom prst="straightConnector1">
            <a:avLst/>
          </a:prstGeom>
          <a:ln w="12700" cmpd="sng">
            <a:solidFill>
              <a:schemeClr val="tx2">
                <a:lumMod val="90000"/>
                <a:lumOff val="1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flipV="1">
            <a:off x="3964485" y="3300530"/>
            <a:ext cx="305151" cy="519736"/>
          </a:xfrm>
          <a:prstGeom prst="straightConnector1">
            <a:avLst/>
          </a:prstGeom>
          <a:ln w="12700" cmpd="sng">
            <a:solidFill>
              <a:schemeClr val="tx2">
                <a:lumMod val="90000"/>
                <a:lumOff val="10000"/>
              </a:schemeClr>
            </a:solidFill>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871922" y="3820266"/>
            <a:ext cx="802125" cy="507831"/>
          </a:xfrm>
          <a:prstGeom prst="rect">
            <a:avLst/>
          </a:prstGeom>
          <a:noFill/>
        </p:spPr>
        <p:txBody>
          <a:bodyPr wrap="square" rtlCol="0">
            <a:spAutoFit/>
          </a:bodyPr>
          <a:lstStyle/>
          <a:p>
            <a:pPr algn="ctr"/>
            <a:r>
              <a:rPr lang="en-US" sz="900" dirty="0" smtClean="0"/>
              <a:t>Same time 2017, no change</a:t>
            </a:r>
            <a:endParaRPr lang="en-US" sz="900" dirty="0"/>
          </a:p>
        </p:txBody>
      </p:sp>
    </p:spTree>
    <p:extLst>
      <p:ext uri="{BB962C8B-B14F-4D97-AF65-F5344CB8AC3E}">
        <p14:creationId xmlns:p14="http://schemas.microsoft.com/office/powerpoint/2010/main" val="57776331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60877" y="381211"/>
            <a:ext cx="7369511" cy="954107"/>
          </a:xfrm>
          <a:prstGeom prst="rect">
            <a:avLst/>
          </a:prstGeom>
          <a:noFill/>
        </p:spPr>
        <p:txBody>
          <a:bodyPr wrap="square" rtlCol="0">
            <a:spAutoFit/>
          </a:bodyPr>
          <a:lstStyle/>
          <a:p>
            <a:pPr algn="ctr"/>
            <a:r>
              <a:rPr lang="en-CA" sz="2800" dirty="0" smtClean="0"/>
              <a:t>In Comparison To What: One More Very Important Issue To Keep in Mind</a:t>
            </a:r>
            <a:endParaRPr lang="en-US" sz="2800" dirty="0"/>
          </a:p>
        </p:txBody>
      </p:sp>
      <p:sp>
        <p:nvSpPr>
          <p:cNvPr id="2" name="TextBox 1"/>
          <p:cNvSpPr txBox="1"/>
          <p:nvPr/>
        </p:nvSpPr>
        <p:spPr>
          <a:xfrm>
            <a:off x="568378" y="1627770"/>
            <a:ext cx="8277001" cy="3970318"/>
          </a:xfrm>
          <a:prstGeom prst="rect">
            <a:avLst/>
          </a:prstGeom>
          <a:noFill/>
        </p:spPr>
        <p:txBody>
          <a:bodyPr wrap="square" rtlCol="0">
            <a:spAutoFit/>
          </a:bodyPr>
          <a:lstStyle/>
          <a:p>
            <a:pPr marL="285750" indent="-285750">
              <a:buFont typeface="Arial"/>
              <a:buChar char="•"/>
            </a:pPr>
            <a:r>
              <a:rPr lang="en-CA" dirty="0" smtClean="0"/>
              <a:t>The comparison question is fundamental to our conceptualization of a problem. But part of the question is when or at what point in time we choose to engage the comparison.</a:t>
            </a:r>
          </a:p>
          <a:p>
            <a:pPr marL="285750" indent="-285750">
              <a:buFont typeface="Arial"/>
              <a:buChar char="•"/>
            </a:pPr>
            <a:endParaRPr lang="en-CA" dirty="0"/>
          </a:p>
          <a:p>
            <a:pPr marL="285750" indent="-285750">
              <a:buFont typeface="Arial"/>
              <a:buChar char="•"/>
            </a:pPr>
            <a:r>
              <a:rPr lang="en-CA" dirty="0" smtClean="0"/>
              <a:t>This is known as the </a:t>
            </a:r>
            <a:r>
              <a:rPr lang="en-CA" dirty="0" err="1" smtClean="0"/>
              <a:t>apriori</a:t>
            </a:r>
            <a:r>
              <a:rPr lang="en-CA" dirty="0" smtClean="0"/>
              <a:t> </a:t>
            </a:r>
            <a:r>
              <a:rPr lang="en-CA" dirty="0" err="1" smtClean="0"/>
              <a:t>vs</a:t>
            </a:r>
            <a:r>
              <a:rPr lang="en-CA" dirty="0" smtClean="0"/>
              <a:t> post-hoc problem.</a:t>
            </a:r>
          </a:p>
          <a:p>
            <a:pPr marL="285750" indent="-285750">
              <a:buFont typeface="Arial"/>
              <a:buChar char="•"/>
            </a:pPr>
            <a:endParaRPr lang="en-CA" dirty="0"/>
          </a:p>
          <a:p>
            <a:pPr marL="285750" indent="-285750">
              <a:buFont typeface="Arial"/>
              <a:buChar char="•"/>
            </a:pPr>
            <a:r>
              <a:rPr lang="en-CA" dirty="0" smtClean="0"/>
              <a:t>Imagine we give the graphs of cases or deaths to a statistician or researcher but do not say when the intervention was initiated. So, for instance, we do not say when mask wearing restrictions were instigated.</a:t>
            </a:r>
            <a:endParaRPr lang="en-CA" sz="1600" dirty="0" smtClean="0"/>
          </a:p>
          <a:p>
            <a:pPr marL="285750" indent="-285750">
              <a:buFont typeface="Arial"/>
              <a:buChar char="•"/>
            </a:pPr>
            <a:endParaRPr lang="en-CA" dirty="0"/>
          </a:p>
          <a:p>
            <a:pPr marL="285750" indent="-285750">
              <a:buFont typeface="Arial"/>
              <a:buChar char="•"/>
            </a:pPr>
            <a:r>
              <a:rPr lang="en-CA" dirty="0" smtClean="0"/>
              <a:t>The question is, can we tell </a:t>
            </a:r>
            <a:r>
              <a:rPr lang="en-CA" dirty="0" err="1" smtClean="0"/>
              <a:t>apriori</a:t>
            </a:r>
            <a:r>
              <a:rPr lang="mr-IN" dirty="0" smtClean="0"/>
              <a:t>…</a:t>
            </a:r>
            <a:r>
              <a:rPr lang="en-CA" dirty="0" smtClean="0"/>
              <a:t>or before</a:t>
            </a:r>
            <a:r>
              <a:rPr lang="mr-IN" dirty="0" smtClean="0"/>
              <a:t>…</a:t>
            </a:r>
            <a:r>
              <a:rPr lang="en-CA" dirty="0" smtClean="0"/>
              <a:t>we know when the intervention was implemented when it was, in fact, implemented by analysis of the case and death rates.</a:t>
            </a:r>
          </a:p>
        </p:txBody>
      </p:sp>
    </p:spTree>
    <p:extLst>
      <p:ext uri="{BB962C8B-B14F-4D97-AF65-F5344CB8AC3E}">
        <p14:creationId xmlns:p14="http://schemas.microsoft.com/office/powerpoint/2010/main" val="125025795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60877" y="255875"/>
            <a:ext cx="7369511" cy="954107"/>
          </a:xfrm>
          <a:prstGeom prst="rect">
            <a:avLst/>
          </a:prstGeom>
          <a:noFill/>
        </p:spPr>
        <p:txBody>
          <a:bodyPr wrap="square" rtlCol="0">
            <a:spAutoFit/>
          </a:bodyPr>
          <a:lstStyle/>
          <a:p>
            <a:pPr algn="ctr"/>
            <a:r>
              <a:rPr lang="en-CA" sz="2800" dirty="0" smtClean="0"/>
              <a:t>In Comparison To What: One More Very Important Issue To Keep in Mind</a:t>
            </a:r>
            <a:endParaRPr lang="en-US" sz="2800" dirty="0"/>
          </a:p>
        </p:txBody>
      </p:sp>
      <p:sp>
        <p:nvSpPr>
          <p:cNvPr id="2" name="TextBox 1"/>
          <p:cNvSpPr txBox="1"/>
          <p:nvPr/>
        </p:nvSpPr>
        <p:spPr>
          <a:xfrm>
            <a:off x="568378" y="1427232"/>
            <a:ext cx="8277001" cy="923330"/>
          </a:xfrm>
          <a:prstGeom prst="rect">
            <a:avLst/>
          </a:prstGeom>
          <a:noFill/>
        </p:spPr>
        <p:txBody>
          <a:bodyPr wrap="square" rtlCol="0">
            <a:spAutoFit/>
          </a:bodyPr>
          <a:lstStyle/>
          <a:p>
            <a:pPr marL="285750" indent="-285750">
              <a:buFont typeface="Arial"/>
              <a:buChar char="•"/>
            </a:pPr>
            <a:r>
              <a:rPr lang="en-CA" dirty="0" smtClean="0"/>
              <a:t>So, look at the cases graph below</a:t>
            </a:r>
            <a:r>
              <a:rPr lang="mr-IN" dirty="0" smtClean="0"/>
              <a:t>…</a:t>
            </a:r>
            <a:r>
              <a:rPr lang="en-CA" dirty="0" smtClean="0"/>
              <a:t>can you tell when mask wearing was initiated in </a:t>
            </a:r>
            <a:r>
              <a:rPr lang="en-CA" dirty="0"/>
              <a:t>I</a:t>
            </a:r>
            <a:r>
              <a:rPr lang="en-CA" dirty="0" smtClean="0"/>
              <a:t>reland?</a:t>
            </a:r>
          </a:p>
          <a:p>
            <a:pPr marL="285750" indent="-285750">
              <a:buFont typeface="Arial"/>
              <a:buChar char="•"/>
            </a:pPr>
            <a:endParaRPr lang="en-CA" dirty="0"/>
          </a:p>
        </p:txBody>
      </p:sp>
      <p:pic>
        <p:nvPicPr>
          <p:cNvPr id="4" name="Picture 3" descr="ireland sweden mask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765" y="2088613"/>
            <a:ext cx="5992631" cy="2928665"/>
          </a:xfrm>
          <a:prstGeom prst="rect">
            <a:avLst/>
          </a:prstGeom>
        </p:spPr>
      </p:pic>
      <p:sp>
        <p:nvSpPr>
          <p:cNvPr id="5" name="TextBox 4"/>
          <p:cNvSpPr txBox="1"/>
          <p:nvPr/>
        </p:nvSpPr>
        <p:spPr>
          <a:xfrm>
            <a:off x="568378" y="5272883"/>
            <a:ext cx="8277001" cy="646331"/>
          </a:xfrm>
          <a:prstGeom prst="rect">
            <a:avLst/>
          </a:prstGeom>
          <a:noFill/>
        </p:spPr>
        <p:txBody>
          <a:bodyPr wrap="square" rtlCol="0">
            <a:spAutoFit/>
          </a:bodyPr>
          <a:lstStyle/>
          <a:p>
            <a:pPr marL="285750" indent="-285750">
              <a:buFont typeface="Arial"/>
              <a:buChar char="•"/>
            </a:pPr>
            <a:r>
              <a:rPr lang="en-CA" dirty="0" smtClean="0"/>
              <a:t>The question is, how do the </a:t>
            </a:r>
            <a:r>
              <a:rPr lang="en-CA" dirty="0" err="1" smtClean="0"/>
              <a:t>apriori</a:t>
            </a:r>
            <a:r>
              <a:rPr lang="en-CA" dirty="0" smtClean="0"/>
              <a:t> guesses compare to the post hoc reality? Would you be accurate in your guess?</a:t>
            </a:r>
            <a:endParaRPr lang="en-CA" dirty="0"/>
          </a:p>
        </p:txBody>
      </p:sp>
    </p:spTree>
    <p:extLst>
      <p:ext uri="{BB962C8B-B14F-4D97-AF65-F5344CB8AC3E}">
        <p14:creationId xmlns:p14="http://schemas.microsoft.com/office/powerpoint/2010/main" val="95381601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60877" y="439702"/>
            <a:ext cx="7369511" cy="523220"/>
          </a:xfrm>
          <a:prstGeom prst="rect">
            <a:avLst/>
          </a:prstGeom>
          <a:noFill/>
        </p:spPr>
        <p:txBody>
          <a:bodyPr wrap="square" rtlCol="0">
            <a:spAutoFit/>
          </a:bodyPr>
          <a:lstStyle/>
          <a:p>
            <a:pPr algn="ctr"/>
            <a:r>
              <a:rPr lang="en-CA" sz="2800" dirty="0" err="1" smtClean="0"/>
              <a:t>Apriori</a:t>
            </a:r>
            <a:r>
              <a:rPr lang="en-CA" sz="2800" dirty="0" smtClean="0"/>
              <a:t> </a:t>
            </a:r>
            <a:r>
              <a:rPr lang="en-CA" sz="2800" dirty="0" err="1" smtClean="0"/>
              <a:t>vs</a:t>
            </a:r>
            <a:r>
              <a:rPr lang="en-CA" sz="2800" dirty="0" smtClean="0"/>
              <a:t> Post-Hoc Problem: Take Away</a:t>
            </a:r>
            <a:endParaRPr lang="en-US" sz="2800" dirty="0"/>
          </a:p>
        </p:txBody>
      </p:sp>
      <p:sp>
        <p:nvSpPr>
          <p:cNvPr id="2" name="TextBox 1"/>
          <p:cNvSpPr txBox="1"/>
          <p:nvPr/>
        </p:nvSpPr>
        <p:spPr>
          <a:xfrm>
            <a:off x="568378" y="1427232"/>
            <a:ext cx="8277001" cy="4801315"/>
          </a:xfrm>
          <a:prstGeom prst="rect">
            <a:avLst/>
          </a:prstGeom>
          <a:noFill/>
        </p:spPr>
        <p:txBody>
          <a:bodyPr wrap="square" rtlCol="0">
            <a:spAutoFit/>
          </a:bodyPr>
          <a:lstStyle/>
          <a:p>
            <a:pPr marL="285750" indent="-285750">
              <a:buFont typeface="Arial"/>
              <a:buChar char="•"/>
            </a:pPr>
            <a:r>
              <a:rPr lang="en-CA" dirty="0" smtClean="0"/>
              <a:t>We have a tendency to think that we are much better at predicting the future than we really are.</a:t>
            </a:r>
          </a:p>
          <a:p>
            <a:pPr marL="285750" indent="-285750">
              <a:buFont typeface="Arial"/>
              <a:buChar char="•"/>
            </a:pPr>
            <a:endParaRPr lang="en-CA" dirty="0"/>
          </a:p>
          <a:p>
            <a:pPr marL="285750" indent="-285750">
              <a:buFont typeface="Arial"/>
              <a:buChar char="•"/>
            </a:pPr>
            <a:r>
              <a:rPr lang="en-CA" dirty="0" smtClean="0"/>
              <a:t>Why is that?</a:t>
            </a:r>
          </a:p>
          <a:p>
            <a:pPr marL="285750" indent="-285750">
              <a:buFont typeface="Arial"/>
              <a:buChar char="•"/>
            </a:pPr>
            <a:endParaRPr lang="en-CA" dirty="0"/>
          </a:p>
          <a:p>
            <a:pPr marL="285750" indent="-285750">
              <a:buFont typeface="Arial"/>
              <a:buChar char="•"/>
            </a:pPr>
            <a:r>
              <a:rPr lang="en-CA" dirty="0" smtClean="0"/>
              <a:t>Partly because we do not fully understand the risks associated with post-hoc thinking. Or, in more common language, “I told you so” or “I knew it all along” or “I said this would happen” thinking.</a:t>
            </a:r>
          </a:p>
          <a:p>
            <a:pPr marL="285750" indent="-285750">
              <a:buFont typeface="Arial"/>
              <a:buChar char="•"/>
            </a:pPr>
            <a:endParaRPr lang="en-CA" dirty="0"/>
          </a:p>
          <a:p>
            <a:pPr marL="285750" indent="-285750">
              <a:buFont typeface="Arial"/>
              <a:buChar char="•"/>
            </a:pPr>
            <a:r>
              <a:rPr lang="en-CA" dirty="0" smtClean="0"/>
              <a:t>The antidote to this is to state clearly, in advance, one’s expectations and then review those expectations after the fact.</a:t>
            </a:r>
          </a:p>
          <a:p>
            <a:pPr marL="285750" indent="-285750">
              <a:buFont typeface="Arial"/>
              <a:buChar char="•"/>
            </a:pPr>
            <a:endParaRPr lang="en-CA" dirty="0"/>
          </a:p>
          <a:p>
            <a:pPr marL="285750" indent="-285750">
              <a:buFont typeface="Arial"/>
              <a:buChar char="•"/>
            </a:pPr>
            <a:r>
              <a:rPr lang="en-CA" dirty="0" smtClean="0"/>
              <a:t>This is the familiar idea of stating one’s research hypothesis in advance and then evaluating the data against the hypothesis.</a:t>
            </a:r>
          </a:p>
          <a:p>
            <a:pPr marL="285750" indent="-285750">
              <a:buFont typeface="Arial"/>
              <a:buChar char="•"/>
            </a:pPr>
            <a:endParaRPr lang="en-CA" dirty="0"/>
          </a:p>
          <a:p>
            <a:pPr marL="285750" indent="-285750">
              <a:buFont typeface="Arial"/>
              <a:buChar char="•"/>
            </a:pPr>
            <a:r>
              <a:rPr lang="en-CA" dirty="0" smtClean="0"/>
              <a:t>We do this technically but almost never in the real-world.</a:t>
            </a:r>
          </a:p>
          <a:p>
            <a:pPr marL="285750" indent="-285750">
              <a:buFont typeface="Arial"/>
              <a:buChar char="•"/>
            </a:pPr>
            <a:endParaRPr lang="en-CA" dirty="0"/>
          </a:p>
        </p:txBody>
      </p:sp>
    </p:spTree>
    <p:extLst>
      <p:ext uri="{BB962C8B-B14F-4D97-AF65-F5344CB8AC3E}">
        <p14:creationId xmlns:p14="http://schemas.microsoft.com/office/powerpoint/2010/main" val="30047481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60877" y="439702"/>
            <a:ext cx="7369511" cy="523220"/>
          </a:xfrm>
          <a:prstGeom prst="rect">
            <a:avLst/>
          </a:prstGeom>
          <a:noFill/>
        </p:spPr>
        <p:txBody>
          <a:bodyPr wrap="square" rtlCol="0">
            <a:spAutoFit/>
          </a:bodyPr>
          <a:lstStyle/>
          <a:p>
            <a:pPr algn="ctr"/>
            <a:r>
              <a:rPr lang="en-CA" sz="2800" dirty="0" err="1" smtClean="0"/>
              <a:t>Apriori</a:t>
            </a:r>
            <a:r>
              <a:rPr lang="en-CA" sz="2800" dirty="0" smtClean="0"/>
              <a:t> </a:t>
            </a:r>
            <a:r>
              <a:rPr lang="en-CA" sz="2800" dirty="0" err="1" smtClean="0"/>
              <a:t>vs</a:t>
            </a:r>
            <a:r>
              <a:rPr lang="en-CA" sz="2800" dirty="0" smtClean="0"/>
              <a:t> Post-Hoc Problem: Take Away</a:t>
            </a:r>
            <a:endParaRPr lang="en-US" sz="2800" dirty="0"/>
          </a:p>
        </p:txBody>
      </p:sp>
      <p:sp>
        <p:nvSpPr>
          <p:cNvPr id="2" name="TextBox 1"/>
          <p:cNvSpPr txBox="1"/>
          <p:nvPr/>
        </p:nvSpPr>
        <p:spPr>
          <a:xfrm>
            <a:off x="568378" y="1184915"/>
            <a:ext cx="8277001" cy="5062924"/>
          </a:xfrm>
          <a:prstGeom prst="rect">
            <a:avLst/>
          </a:prstGeom>
          <a:noFill/>
        </p:spPr>
        <p:txBody>
          <a:bodyPr wrap="square" rtlCol="0">
            <a:spAutoFit/>
          </a:bodyPr>
          <a:lstStyle/>
          <a:p>
            <a:pPr marL="285750" indent="-285750">
              <a:buFont typeface="Arial"/>
              <a:buChar char="•"/>
            </a:pPr>
            <a:r>
              <a:rPr lang="en-CA" sz="1700" dirty="0" smtClean="0"/>
              <a:t>For instance, a statement was recently made in British Columbia that a type of lockdown is required in order to reduce the number of COVID cases in ICU. Methodologically, this is called a research hypothesis.</a:t>
            </a:r>
          </a:p>
          <a:p>
            <a:pPr marL="285750" indent="-285750">
              <a:buFont typeface="Arial"/>
              <a:buChar char="•"/>
            </a:pPr>
            <a:endParaRPr lang="en-CA" sz="1700" dirty="0"/>
          </a:p>
          <a:p>
            <a:pPr marL="285750" indent="-285750">
              <a:buFont typeface="Arial"/>
              <a:buChar char="•"/>
            </a:pPr>
            <a:r>
              <a:rPr lang="en-CA" sz="1700" dirty="0" smtClean="0"/>
              <a:t>So, strictly speaking, a methodologically oriented person </a:t>
            </a:r>
            <a:r>
              <a:rPr lang="en-CA" sz="1700" dirty="0" smtClean="0"/>
              <a:t>might </a:t>
            </a:r>
            <a:r>
              <a:rPr lang="en-CA" sz="1700" dirty="0" smtClean="0"/>
              <a:t>state, in advance of the lockdown, how much reduction should be expected in COVID ICU cases following the lockdown.</a:t>
            </a:r>
          </a:p>
          <a:p>
            <a:pPr marL="285750" indent="-285750">
              <a:buFont typeface="Arial"/>
              <a:buChar char="•"/>
            </a:pPr>
            <a:endParaRPr lang="en-CA" sz="1700" dirty="0"/>
          </a:p>
          <a:p>
            <a:pPr marL="285750" indent="-285750">
              <a:buFont typeface="Arial"/>
              <a:buChar char="•"/>
            </a:pPr>
            <a:r>
              <a:rPr lang="en-CA" sz="1700" dirty="0" smtClean="0"/>
              <a:t>Strictly speaking, this should be stated in such a way that it is possible to FALSIFY the hypothesis. </a:t>
            </a:r>
          </a:p>
          <a:p>
            <a:pPr marL="285750" indent="-285750">
              <a:buFont typeface="Arial"/>
              <a:buChar char="•"/>
            </a:pPr>
            <a:endParaRPr lang="en-CA" sz="1700" dirty="0"/>
          </a:p>
          <a:p>
            <a:pPr marL="285750" indent="-285750">
              <a:buFont typeface="Arial"/>
              <a:buChar char="•"/>
            </a:pPr>
            <a:r>
              <a:rPr lang="en-CA" sz="1700" dirty="0" smtClean="0"/>
              <a:t>That is, it should be stated clearly enough to determine whether or not the lockdown did actually have the expected effect. </a:t>
            </a:r>
          </a:p>
          <a:p>
            <a:pPr marL="285750" indent="-285750">
              <a:buFont typeface="Arial"/>
              <a:buChar char="•"/>
            </a:pPr>
            <a:endParaRPr lang="en-CA" sz="1700" dirty="0"/>
          </a:p>
          <a:p>
            <a:pPr marL="285750" indent="-285750">
              <a:buFont typeface="Arial"/>
              <a:buChar char="•"/>
            </a:pPr>
            <a:r>
              <a:rPr lang="en-CA" sz="1700" dirty="0" smtClean="0"/>
              <a:t>Watch for this in your own predictions and in your own thinking about the world.</a:t>
            </a:r>
          </a:p>
          <a:p>
            <a:pPr marL="285750" indent="-285750">
              <a:buFont typeface="Arial"/>
              <a:buChar char="•"/>
            </a:pPr>
            <a:endParaRPr lang="en-CA" sz="1700" dirty="0" smtClean="0"/>
          </a:p>
          <a:p>
            <a:pPr marL="285750" indent="-285750">
              <a:buFont typeface="Arial"/>
              <a:buChar char="•"/>
            </a:pPr>
            <a:r>
              <a:rPr lang="en-CA" sz="1700" dirty="0" smtClean="0"/>
              <a:t>If you do, you’ll find out that you are much worse at predicting the future than you think!</a:t>
            </a:r>
            <a:endParaRPr lang="en-CA" dirty="0"/>
          </a:p>
        </p:txBody>
      </p:sp>
    </p:spTree>
    <p:extLst>
      <p:ext uri="{BB962C8B-B14F-4D97-AF65-F5344CB8AC3E}">
        <p14:creationId xmlns:p14="http://schemas.microsoft.com/office/powerpoint/2010/main" val="287914687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smtClean="0"/>
              <a:t>Exercise </a:t>
            </a:r>
            <a:r>
              <a:rPr lang="en-CA" sz="2800" dirty="0" smtClean="0"/>
              <a:t>Two</a:t>
            </a:r>
            <a:endParaRPr lang="en-US" sz="2800" dirty="0"/>
          </a:p>
        </p:txBody>
      </p:sp>
      <p:sp>
        <p:nvSpPr>
          <p:cNvPr id="2" name="TextBox 1"/>
          <p:cNvSpPr txBox="1"/>
          <p:nvPr/>
        </p:nvSpPr>
        <p:spPr>
          <a:xfrm>
            <a:off x="476468" y="1001656"/>
            <a:ext cx="8277001" cy="5355313"/>
          </a:xfrm>
          <a:prstGeom prst="rect">
            <a:avLst/>
          </a:prstGeom>
          <a:noFill/>
        </p:spPr>
        <p:txBody>
          <a:bodyPr wrap="square" rtlCol="0">
            <a:spAutoFit/>
          </a:bodyPr>
          <a:lstStyle/>
          <a:p>
            <a:pPr marL="285750" indent="-285750">
              <a:buFont typeface="Arial"/>
              <a:buChar char="•"/>
            </a:pPr>
            <a:r>
              <a:rPr lang="en-CA" dirty="0" smtClean="0"/>
              <a:t>In this exercise, I’d like you to conduct a Non-equivalent control reversal series design.</a:t>
            </a:r>
          </a:p>
          <a:p>
            <a:pPr marL="285750" indent="-285750">
              <a:buFont typeface="Arial"/>
              <a:buChar char="•"/>
            </a:pPr>
            <a:endParaRPr lang="en-CA" dirty="0"/>
          </a:p>
          <a:p>
            <a:pPr marL="285750" indent="-285750">
              <a:buFont typeface="Arial"/>
              <a:buChar char="•"/>
            </a:pPr>
            <a:r>
              <a:rPr lang="en-CA" dirty="0" smtClean="0"/>
              <a:t>You should use a data file I have created with 74 rows and over 100 columns. Subjects are years and columns are a vast array of variables from number of deaths on Everest each year to ocean heights in the Boston harbour.</a:t>
            </a:r>
          </a:p>
          <a:p>
            <a:pPr marL="285750" indent="-285750">
              <a:buFont typeface="Arial"/>
              <a:buChar char="•"/>
            </a:pPr>
            <a:endParaRPr lang="en-CA" dirty="0"/>
          </a:p>
          <a:p>
            <a:pPr marL="285750" indent="-285750">
              <a:buFont typeface="Arial"/>
              <a:buChar char="•"/>
            </a:pPr>
            <a:r>
              <a:rPr lang="en-CA" dirty="0" smtClean="0"/>
              <a:t>The independent variable I would like you to use (the variables we will be introducing and reversing numerous times in the “US party in power”. This indicates whether a republican or democratic national government was in power in a given year in the USA.</a:t>
            </a:r>
          </a:p>
          <a:p>
            <a:pPr marL="285750" indent="-285750">
              <a:buFont typeface="Arial"/>
              <a:buChar char="•"/>
            </a:pPr>
            <a:endParaRPr lang="en-CA" dirty="0"/>
          </a:p>
          <a:p>
            <a:pPr marL="285750" indent="-285750">
              <a:buFont typeface="Arial"/>
              <a:buChar char="•"/>
            </a:pPr>
            <a:r>
              <a:rPr lang="en-CA" dirty="0" smtClean="0"/>
              <a:t>The dependent variables I would like you to use are: the annual per capita electric power consumption, C02 emissions in tons per capita and income in US dollars per capita.</a:t>
            </a:r>
          </a:p>
          <a:p>
            <a:pPr marL="285750" indent="-285750">
              <a:buFont typeface="Arial"/>
              <a:buChar char="•"/>
            </a:pPr>
            <a:endParaRPr lang="en-CA" dirty="0"/>
          </a:p>
          <a:p>
            <a:pPr marL="285750" indent="-285750">
              <a:buFont typeface="Arial"/>
              <a:buChar char="•"/>
            </a:pPr>
            <a:r>
              <a:rPr lang="en-CA" dirty="0" smtClean="0"/>
              <a:t>The non-equivalent control is Canada.</a:t>
            </a:r>
          </a:p>
          <a:p>
            <a:endParaRPr lang="en-CA" dirty="0"/>
          </a:p>
        </p:txBody>
      </p:sp>
    </p:spTree>
    <p:extLst>
      <p:ext uri="{BB962C8B-B14F-4D97-AF65-F5344CB8AC3E}">
        <p14:creationId xmlns:p14="http://schemas.microsoft.com/office/powerpoint/2010/main" val="379655003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smtClean="0"/>
              <a:t>Exercise </a:t>
            </a:r>
            <a:r>
              <a:rPr lang="en-CA" sz="2800" dirty="0" smtClean="0"/>
              <a:t>Two</a:t>
            </a:r>
            <a:endParaRPr lang="en-US" sz="2800" dirty="0"/>
          </a:p>
        </p:txBody>
      </p:sp>
      <p:sp>
        <p:nvSpPr>
          <p:cNvPr id="2" name="TextBox 1"/>
          <p:cNvSpPr txBox="1"/>
          <p:nvPr/>
        </p:nvSpPr>
        <p:spPr>
          <a:xfrm>
            <a:off x="476468" y="1310819"/>
            <a:ext cx="8277001" cy="4801315"/>
          </a:xfrm>
          <a:prstGeom prst="rect">
            <a:avLst/>
          </a:prstGeom>
          <a:noFill/>
        </p:spPr>
        <p:txBody>
          <a:bodyPr wrap="square" rtlCol="0">
            <a:spAutoFit/>
          </a:bodyPr>
          <a:lstStyle/>
          <a:p>
            <a:pPr marL="285750" indent="-285750">
              <a:buFont typeface="Arial"/>
              <a:buChar char="•"/>
            </a:pPr>
            <a:r>
              <a:rPr lang="en-CA" dirty="0" smtClean="0"/>
              <a:t>STEP 1: Graph Co2 emissions per capita in the US by year.</a:t>
            </a:r>
          </a:p>
          <a:p>
            <a:pPr marL="285750" indent="-285750">
              <a:buFont typeface="Arial"/>
              <a:buChar char="•"/>
            </a:pPr>
            <a:r>
              <a:rPr lang="en-CA" dirty="0" smtClean="0"/>
              <a:t>STEP 2: Place lines on the graph indicating years of democratic and republican government.</a:t>
            </a:r>
          </a:p>
          <a:p>
            <a:pPr marL="285750" indent="-285750">
              <a:buFont typeface="Arial"/>
              <a:buChar char="•"/>
            </a:pPr>
            <a:r>
              <a:rPr lang="en-CA" dirty="0" smtClean="0"/>
              <a:t>STEP 3: Name the design and draw conclusions about the effect of government on Co2 emissions.</a:t>
            </a:r>
          </a:p>
          <a:p>
            <a:pPr marL="285750" indent="-285750">
              <a:buFont typeface="Arial"/>
              <a:buChar char="•"/>
            </a:pPr>
            <a:r>
              <a:rPr lang="en-CA" dirty="0" smtClean="0"/>
              <a:t>STEP 4: Add a non-equivalent control to the graph, Canada, and revise your conclusions if necessary.</a:t>
            </a:r>
          </a:p>
          <a:p>
            <a:pPr marL="285750" indent="-285750">
              <a:buFont typeface="Arial"/>
              <a:buChar char="•"/>
            </a:pPr>
            <a:r>
              <a:rPr lang="en-CA" dirty="0" smtClean="0"/>
              <a:t>STEP 5 Discuss why you revised or did not revise your conclusions and why it is so important (or not) to cite data that allows an analysis of the “in comparison to what” problem.</a:t>
            </a:r>
          </a:p>
          <a:p>
            <a:pPr marL="285750" indent="-285750">
              <a:buFont typeface="Arial"/>
              <a:buChar char="•"/>
            </a:pPr>
            <a:r>
              <a:rPr lang="en-CA" dirty="0" smtClean="0"/>
              <a:t>STEP 6: Repeat this procedure for the other two DV’s and discuss.</a:t>
            </a:r>
            <a:endParaRPr lang="en-CA" dirty="0" smtClean="0"/>
          </a:p>
          <a:p>
            <a:pPr marL="285750" indent="-285750">
              <a:buFont typeface="Arial"/>
              <a:buChar char="•"/>
            </a:pPr>
            <a:r>
              <a:rPr lang="en-CA" dirty="0" smtClean="0"/>
              <a:t>Finally: Say what you think the effect of the government is on these economic and environmental variables. Use the variable “fertility rate in the US” to provide insight.</a:t>
            </a:r>
          </a:p>
          <a:p>
            <a:pPr marL="285750" indent="-285750">
              <a:buFont typeface="Arial"/>
              <a:buChar char="•"/>
            </a:pPr>
            <a:endParaRPr lang="en-CA" dirty="0"/>
          </a:p>
          <a:p>
            <a:pPr marL="285750" indent="-285750">
              <a:buFont typeface="Arial"/>
              <a:buChar char="•"/>
            </a:pPr>
            <a:r>
              <a:rPr lang="en-CA" dirty="0" smtClean="0"/>
              <a:t>Watch a video here on how to go about this analysis in SPSS.</a:t>
            </a:r>
          </a:p>
          <a:p>
            <a:pPr marL="285750" indent="-285750">
              <a:buFont typeface="Arial"/>
              <a:buChar char="•"/>
            </a:pPr>
            <a:endParaRPr lang="en-CA" dirty="0"/>
          </a:p>
        </p:txBody>
      </p:sp>
    </p:spTree>
    <p:extLst>
      <p:ext uri="{BB962C8B-B14F-4D97-AF65-F5344CB8AC3E}">
        <p14:creationId xmlns:p14="http://schemas.microsoft.com/office/powerpoint/2010/main" val="422131624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05309" y="454973"/>
            <a:ext cx="5355846" cy="523220"/>
          </a:xfrm>
          <a:prstGeom prst="rect">
            <a:avLst/>
          </a:prstGeom>
          <a:noFill/>
        </p:spPr>
        <p:txBody>
          <a:bodyPr wrap="square" rtlCol="0">
            <a:spAutoFit/>
          </a:bodyPr>
          <a:lstStyle/>
          <a:p>
            <a:pPr algn="ctr"/>
            <a:r>
              <a:rPr lang="en-CA" sz="2800" dirty="0"/>
              <a:t>What to Do With Your Findings</a:t>
            </a:r>
            <a:endParaRPr lang="en-US" sz="2800" dirty="0"/>
          </a:p>
        </p:txBody>
      </p:sp>
      <p:sp>
        <p:nvSpPr>
          <p:cNvPr id="2" name="TextBox 1"/>
          <p:cNvSpPr txBox="1"/>
          <p:nvPr/>
        </p:nvSpPr>
        <p:spPr>
          <a:xfrm>
            <a:off x="978953" y="1711529"/>
            <a:ext cx="7419905" cy="3139321"/>
          </a:xfrm>
          <a:prstGeom prst="rect">
            <a:avLst/>
          </a:prstGeom>
          <a:noFill/>
        </p:spPr>
        <p:txBody>
          <a:bodyPr wrap="square" rtlCol="0">
            <a:spAutoFit/>
          </a:bodyPr>
          <a:lstStyle/>
          <a:p>
            <a:pPr marL="285750" indent="-285750">
              <a:buFont typeface="Arial"/>
              <a:buChar char="•"/>
            </a:pPr>
            <a:r>
              <a:rPr lang="en-CA" dirty="0"/>
              <a:t>Go to Blackboard and find the “Discussion” folder in the main menu.</a:t>
            </a:r>
          </a:p>
          <a:p>
            <a:pPr marL="285750" indent="-285750">
              <a:buFont typeface="Arial"/>
              <a:buChar char="•"/>
            </a:pPr>
            <a:endParaRPr lang="en-CA" dirty="0"/>
          </a:p>
          <a:p>
            <a:pPr marL="285750" indent="-285750">
              <a:buFont typeface="Arial"/>
              <a:buChar char="•"/>
            </a:pPr>
            <a:r>
              <a:rPr lang="en-CA" dirty="0"/>
              <a:t>Go to this folder and make a post on the discussion forum</a:t>
            </a:r>
            <a:r>
              <a:rPr lang="mr-IN" dirty="0"/>
              <a:t>…</a:t>
            </a:r>
            <a:r>
              <a:rPr lang="en-CA" dirty="0"/>
              <a:t>”Exercise Number </a:t>
            </a:r>
            <a:r>
              <a:rPr lang="en-CA" dirty="0" smtClean="0"/>
              <a:t>Two”</a:t>
            </a:r>
            <a:r>
              <a:rPr lang="en-CA" dirty="0"/>
              <a:t>.</a:t>
            </a:r>
          </a:p>
          <a:p>
            <a:pPr marL="285750" indent="-285750">
              <a:buFont typeface="Arial"/>
              <a:buChar char="•"/>
            </a:pPr>
            <a:endParaRPr lang="en-CA" dirty="0"/>
          </a:p>
          <a:p>
            <a:pPr marL="285750" indent="-285750">
              <a:buFont typeface="Arial"/>
              <a:buChar char="•"/>
            </a:pPr>
            <a:r>
              <a:rPr lang="en-CA" dirty="0"/>
              <a:t>Answer each of the questions and take a look at what other students are saying </a:t>
            </a:r>
            <a:r>
              <a:rPr lang="en-CA" dirty="0" smtClean="0"/>
              <a:t>about </a:t>
            </a:r>
            <a:r>
              <a:rPr lang="en-CA" dirty="0"/>
              <a:t>this.</a:t>
            </a:r>
          </a:p>
          <a:p>
            <a:pPr marL="285750" indent="-285750">
              <a:buFont typeface="Arial"/>
              <a:buChar char="•"/>
            </a:pPr>
            <a:endParaRPr lang="en-CA" dirty="0"/>
          </a:p>
          <a:p>
            <a:pPr marL="285750" indent="-285750">
              <a:buFont typeface="Arial"/>
              <a:buChar char="•"/>
            </a:pPr>
            <a:r>
              <a:rPr lang="en-CA" dirty="0"/>
              <a:t>Engage other students on the final question of whether or not </a:t>
            </a:r>
            <a:r>
              <a:rPr lang="en-CA" dirty="0" smtClean="0"/>
              <a:t>the party in power has an effect on the variables in question. </a:t>
            </a:r>
            <a:endParaRPr lang="en-CA" dirty="0"/>
          </a:p>
        </p:txBody>
      </p:sp>
    </p:spTree>
    <p:extLst>
      <p:ext uri="{BB962C8B-B14F-4D97-AF65-F5344CB8AC3E}">
        <p14:creationId xmlns:p14="http://schemas.microsoft.com/office/powerpoint/2010/main" val="237766853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17250</TotalTime>
  <Words>3108</Words>
  <Application>Microsoft Macintosh PowerPoint</Application>
  <PresentationFormat>On-screen Show (4:3)</PresentationFormat>
  <Paragraphs>301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Breeze</vt:lpstr>
      <vt:lpstr>Psychology 3301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Kim Striebel</cp:lastModifiedBy>
  <cp:revision>101</cp:revision>
  <dcterms:created xsi:type="dcterms:W3CDTF">2020-01-13T19:19:05Z</dcterms:created>
  <dcterms:modified xsi:type="dcterms:W3CDTF">2020-11-17T01:44:43Z</dcterms:modified>
</cp:coreProperties>
</file>