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7" r:id="rId3"/>
    <p:sldId id="278" r:id="rId4"/>
    <p:sldId id="307" r:id="rId5"/>
    <p:sldId id="308" r:id="rId6"/>
    <p:sldId id="309" r:id="rId7"/>
    <p:sldId id="310" r:id="rId8"/>
    <p:sldId id="312" r:id="rId9"/>
    <p:sldId id="313" r:id="rId10"/>
    <p:sldId id="314" r:id="rId11"/>
    <p:sldId id="311" r:id="rId12"/>
    <p:sldId id="269" r:id="rId13"/>
    <p:sldId id="270" r:id="rId14"/>
    <p:sldId id="316" r:id="rId15"/>
    <p:sldId id="283" r:id="rId16"/>
    <p:sldId id="317" r:id="rId17"/>
    <p:sldId id="318" r:id="rId18"/>
    <p:sldId id="303" r:id="rId19"/>
    <p:sldId id="319" r:id="rId20"/>
    <p:sldId id="320" r:id="rId21"/>
    <p:sldId id="321" r:id="rId22"/>
    <p:sldId id="28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476" autoAdjust="0"/>
  </p:normalViewPr>
  <p:slideViewPr>
    <p:cSldViewPr snapToGrid="0" snapToObjects="1">
      <p:cViewPr>
        <p:scale>
          <a:sx n="152" d="100"/>
          <a:sy n="152" d="100"/>
        </p:scale>
        <p:origin x="-80"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Workbook2"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Workbook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3"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Formula 1 Driver</a:t>
            </a:r>
            <a:r>
              <a:rPr lang="en-US" baseline="0"/>
              <a:t> Salaries</a:t>
            </a:r>
            <a:endParaRPr lang="en-US"/>
          </a:p>
        </c:rich>
      </c:tx>
      <c:layout>
        <c:manualLayout>
          <c:xMode val="edge"/>
          <c:yMode val="edge"/>
          <c:x val="0.320695013292078"/>
          <c:y val="0.0"/>
        </c:manualLayout>
      </c:layout>
      <c:overlay val="0"/>
    </c:title>
    <c:autoTitleDeleted val="0"/>
    <c:plotArea>
      <c:layout>
        <c:manualLayout>
          <c:layoutTarget val="inner"/>
          <c:xMode val="edge"/>
          <c:yMode val="edge"/>
          <c:x val="0.147133139112504"/>
          <c:y val="0.12952380952381"/>
          <c:w val="0.830499666106508"/>
          <c:h val="0.643457067866517"/>
        </c:manualLayout>
      </c:layout>
      <c:barChart>
        <c:barDir val="col"/>
        <c:grouping val="clustered"/>
        <c:varyColors val="0"/>
        <c:ser>
          <c:idx val="1"/>
          <c:order val="0"/>
          <c:invertIfNegative val="0"/>
          <c:val>
            <c:numRef>
              <c:f>Sheet1!$P$28:$P$67</c:f>
              <c:numCache>
                <c:formatCode>General</c:formatCode>
                <c:ptCount val="40"/>
                <c:pt idx="0">
                  <c:v>3.0</c:v>
                </c:pt>
                <c:pt idx="1">
                  <c:v>4.0</c:v>
                </c:pt>
                <c:pt idx="2">
                  <c:v>1.0</c:v>
                </c:pt>
                <c:pt idx="3">
                  <c:v>0.0</c:v>
                </c:pt>
                <c:pt idx="4">
                  <c:v>3.0</c:v>
                </c:pt>
                <c:pt idx="5">
                  <c:v>0.0</c:v>
                </c:pt>
                <c:pt idx="6">
                  <c:v>1.0</c:v>
                </c:pt>
                <c:pt idx="7">
                  <c:v>3.0</c:v>
                </c:pt>
                <c:pt idx="8">
                  <c:v>0.0</c:v>
                </c:pt>
                <c:pt idx="9">
                  <c:v>1.0</c:v>
                </c:pt>
                <c:pt idx="10">
                  <c:v>0.0</c:v>
                </c:pt>
                <c:pt idx="11">
                  <c:v>0.0</c:v>
                </c:pt>
                <c:pt idx="12">
                  <c:v>0.0</c:v>
                </c:pt>
                <c:pt idx="13">
                  <c:v>0.0</c:v>
                </c:pt>
                <c:pt idx="14">
                  <c:v>0.0</c:v>
                </c:pt>
                <c:pt idx="15">
                  <c:v>0.0</c:v>
                </c:pt>
                <c:pt idx="16">
                  <c:v>0.0</c:v>
                </c:pt>
                <c:pt idx="17">
                  <c:v>0.0</c:v>
                </c:pt>
                <c:pt idx="18">
                  <c:v>0.0</c:v>
                </c:pt>
                <c:pt idx="19">
                  <c:v>1.0</c:v>
                </c:pt>
                <c:pt idx="20">
                  <c:v>0.0</c:v>
                </c:pt>
                <c:pt idx="21">
                  <c:v>0.0</c:v>
                </c:pt>
                <c:pt idx="22">
                  <c:v>0.0</c:v>
                </c:pt>
                <c:pt idx="23">
                  <c:v>0.0</c:v>
                </c:pt>
                <c:pt idx="24">
                  <c:v>1.0</c:v>
                </c:pt>
                <c:pt idx="25">
                  <c:v>0.0</c:v>
                </c:pt>
                <c:pt idx="26">
                  <c:v>0.0</c:v>
                </c:pt>
                <c:pt idx="27">
                  <c:v>0.0</c:v>
                </c:pt>
                <c:pt idx="28">
                  <c:v>0.0</c:v>
                </c:pt>
                <c:pt idx="29">
                  <c:v>1.0</c:v>
                </c:pt>
                <c:pt idx="30">
                  <c:v>0.0</c:v>
                </c:pt>
                <c:pt idx="31">
                  <c:v>0.0</c:v>
                </c:pt>
                <c:pt idx="32">
                  <c:v>0.0</c:v>
                </c:pt>
                <c:pt idx="33">
                  <c:v>0.0</c:v>
                </c:pt>
                <c:pt idx="34">
                  <c:v>0.0</c:v>
                </c:pt>
                <c:pt idx="35">
                  <c:v>0.0</c:v>
                </c:pt>
                <c:pt idx="36">
                  <c:v>0.0</c:v>
                </c:pt>
                <c:pt idx="37">
                  <c:v>0.0</c:v>
                </c:pt>
                <c:pt idx="38">
                  <c:v>0.0</c:v>
                </c:pt>
                <c:pt idx="39">
                  <c:v>1.0</c:v>
                </c:pt>
              </c:numCache>
            </c:numRef>
          </c:val>
        </c:ser>
        <c:dLbls>
          <c:showLegendKey val="0"/>
          <c:showVal val="0"/>
          <c:showCatName val="0"/>
          <c:showSerName val="0"/>
          <c:showPercent val="0"/>
          <c:showBubbleSize val="0"/>
        </c:dLbls>
        <c:gapWidth val="75"/>
        <c:overlap val="-25"/>
        <c:axId val="-2124198104"/>
        <c:axId val="-2123955080"/>
      </c:barChart>
      <c:catAx>
        <c:axId val="-2124198104"/>
        <c:scaling>
          <c:orientation val="minMax"/>
        </c:scaling>
        <c:delete val="0"/>
        <c:axPos val="b"/>
        <c:majorTickMark val="none"/>
        <c:minorTickMark val="none"/>
        <c:tickLblPos val="nextTo"/>
        <c:crossAx val="-2123955080"/>
        <c:crosses val="autoZero"/>
        <c:auto val="1"/>
        <c:lblAlgn val="ctr"/>
        <c:lblOffset val="100"/>
        <c:tickLblSkip val="5"/>
        <c:tickMarkSkip val="5"/>
        <c:noMultiLvlLbl val="0"/>
      </c:catAx>
      <c:valAx>
        <c:axId val="-2123955080"/>
        <c:scaling>
          <c:orientation val="minMax"/>
        </c:scaling>
        <c:delete val="0"/>
        <c:axPos val="l"/>
        <c:majorGridlines/>
        <c:numFmt formatCode="General" sourceLinked="1"/>
        <c:majorTickMark val="none"/>
        <c:minorTickMark val="none"/>
        <c:tickLblPos val="nextTo"/>
        <c:spPr>
          <a:ln w="9525">
            <a:noFill/>
          </a:ln>
        </c:spPr>
        <c:crossAx val="-2124198104"/>
        <c:crossesAt val="1.0"/>
        <c:crossBetween val="between"/>
        <c:majorUnit val="1.0"/>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000" dirty="0"/>
              <a:t>Formula 1 Driver</a:t>
            </a:r>
            <a:r>
              <a:rPr lang="en-US" sz="1000" baseline="0" dirty="0"/>
              <a:t> Salaries</a:t>
            </a:r>
            <a:endParaRPr lang="en-US" sz="1000" dirty="0"/>
          </a:p>
        </c:rich>
      </c:tx>
      <c:layout>
        <c:manualLayout>
          <c:xMode val="edge"/>
          <c:yMode val="edge"/>
          <c:x val="0.271873510371657"/>
          <c:y val="0.0"/>
        </c:manualLayout>
      </c:layout>
      <c:overlay val="0"/>
    </c:title>
    <c:autoTitleDeleted val="0"/>
    <c:plotArea>
      <c:layout>
        <c:manualLayout>
          <c:layoutTarget val="inner"/>
          <c:xMode val="edge"/>
          <c:yMode val="edge"/>
          <c:x val="0.147133139112504"/>
          <c:y val="0.12952380952381"/>
          <c:w val="0.830499666106508"/>
          <c:h val="0.643457067866517"/>
        </c:manualLayout>
      </c:layout>
      <c:barChart>
        <c:barDir val="col"/>
        <c:grouping val="clustered"/>
        <c:varyColors val="0"/>
        <c:ser>
          <c:idx val="1"/>
          <c:order val="0"/>
          <c:invertIfNegative val="0"/>
          <c:val>
            <c:numRef>
              <c:f>Sheet1!$P$28:$P$67</c:f>
              <c:numCache>
                <c:formatCode>General</c:formatCode>
                <c:ptCount val="40"/>
                <c:pt idx="0">
                  <c:v>3.0</c:v>
                </c:pt>
                <c:pt idx="1">
                  <c:v>4.0</c:v>
                </c:pt>
                <c:pt idx="2">
                  <c:v>1.0</c:v>
                </c:pt>
                <c:pt idx="3">
                  <c:v>0.0</c:v>
                </c:pt>
                <c:pt idx="4">
                  <c:v>3.0</c:v>
                </c:pt>
                <c:pt idx="5">
                  <c:v>0.0</c:v>
                </c:pt>
                <c:pt idx="6">
                  <c:v>1.0</c:v>
                </c:pt>
                <c:pt idx="7">
                  <c:v>3.0</c:v>
                </c:pt>
                <c:pt idx="8">
                  <c:v>0.0</c:v>
                </c:pt>
                <c:pt idx="9">
                  <c:v>1.0</c:v>
                </c:pt>
                <c:pt idx="10">
                  <c:v>0.0</c:v>
                </c:pt>
                <c:pt idx="11">
                  <c:v>0.0</c:v>
                </c:pt>
                <c:pt idx="12">
                  <c:v>0.0</c:v>
                </c:pt>
                <c:pt idx="13">
                  <c:v>0.0</c:v>
                </c:pt>
                <c:pt idx="14">
                  <c:v>0.0</c:v>
                </c:pt>
                <c:pt idx="15">
                  <c:v>0.0</c:v>
                </c:pt>
                <c:pt idx="16">
                  <c:v>0.0</c:v>
                </c:pt>
                <c:pt idx="17">
                  <c:v>0.0</c:v>
                </c:pt>
                <c:pt idx="18">
                  <c:v>0.0</c:v>
                </c:pt>
                <c:pt idx="19">
                  <c:v>1.0</c:v>
                </c:pt>
                <c:pt idx="20">
                  <c:v>0.0</c:v>
                </c:pt>
                <c:pt idx="21">
                  <c:v>0.0</c:v>
                </c:pt>
                <c:pt idx="22">
                  <c:v>0.0</c:v>
                </c:pt>
                <c:pt idx="23">
                  <c:v>0.0</c:v>
                </c:pt>
                <c:pt idx="24">
                  <c:v>1.0</c:v>
                </c:pt>
                <c:pt idx="25">
                  <c:v>0.0</c:v>
                </c:pt>
                <c:pt idx="26">
                  <c:v>0.0</c:v>
                </c:pt>
                <c:pt idx="27">
                  <c:v>0.0</c:v>
                </c:pt>
                <c:pt idx="28">
                  <c:v>0.0</c:v>
                </c:pt>
                <c:pt idx="29">
                  <c:v>1.0</c:v>
                </c:pt>
                <c:pt idx="30">
                  <c:v>0.0</c:v>
                </c:pt>
                <c:pt idx="31">
                  <c:v>0.0</c:v>
                </c:pt>
                <c:pt idx="32">
                  <c:v>0.0</c:v>
                </c:pt>
                <c:pt idx="33">
                  <c:v>0.0</c:v>
                </c:pt>
                <c:pt idx="34">
                  <c:v>0.0</c:v>
                </c:pt>
                <c:pt idx="35">
                  <c:v>0.0</c:v>
                </c:pt>
                <c:pt idx="36">
                  <c:v>0.0</c:v>
                </c:pt>
                <c:pt idx="37">
                  <c:v>0.0</c:v>
                </c:pt>
                <c:pt idx="38">
                  <c:v>0.0</c:v>
                </c:pt>
                <c:pt idx="39">
                  <c:v>1.0</c:v>
                </c:pt>
              </c:numCache>
            </c:numRef>
          </c:val>
        </c:ser>
        <c:dLbls>
          <c:showLegendKey val="0"/>
          <c:showVal val="0"/>
          <c:showCatName val="0"/>
          <c:showSerName val="0"/>
          <c:showPercent val="0"/>
          <c:showBubbleSize val="0"/>
        </c:dLbls>
        <c:gapWidth val="75"/>
        <c:overlap val="-25"/>
        <c:axId val="-2132497128"/>
        <c:axId val="-2132206872"/>
      </c:barChart>
      <c:catAx>
        <c:axId val="-2132497128"/>
        <c:scaling>
          <c:orientation val="minMax"/>
        </c:scaling>
        <c:delete val="0"/>
        <c:axPos val="b"/>
        <c:majorTickMark val="none"/>
        <c:minorTickMark val="none"/>
        <c:tickLblPos val="nextTo"/>
        <c:crossAx val="-2132206872"/>
        <c:crosses val="autoZero"/>
        <c:auto val="1"/>
        <c:lblAlgn val="ctr"/>
        <c:lblOffset val="100"/>
        <c:tickLblSkip val="5"/>
        <c:tickMarkSkip val="5"/>
        <c:noMultiLvlLbl val="0"/>
      </c:catAx>
      <c:valAx>
        <c:axId val="-2132206872"/>
        <c:scaling>
          <c:orientation val="minMax"/>
        </c:scaling>
        <c:delete val="0"/>
        <c:axPos val="l"/>
        <c:majorGridlines/>
        <c:numFmt formatCode="General" sourceLinked="1"/>
        <c:majorTickMark val="none"/>
        <c:minorTickMark val="none"/>
        <c:tickLblPos val="nextTo"/>
        <c:spPr>
          <a:ln w="9525">
            <a:noFill/>
          </a:ln>
        </c:spPr>
        <c:crossAx val="-2132497128"/>
        <c:crossesAt val="1.0"/>
        <c:crossBetween val="between"/>
        <c:majorUnit val="1.0"/>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invertIfNegative val="0"/>
          <c:val>
            <c:numRef>
              <c:f>Sheet1!$D$3:$D$9</c:f>
              <c:numCache>
                <c:formatCode>General</c:formatCode>
                <c:ptCount val="7"/>
                <c:pt idx="0">
                  <c:v>10.0</c:v>
                </c:pt>
                <c:pt idx="1">
                  <c:v>5.0</c:v>
                </c:pt>
                <c:pt idx="2">
                  <c:v>5.0</c:v>
                </c:pt>
                <c:pt idx="3">
                  <c:v>1.0</c:v>
                </c:pt>
                <c:pt idx="4">
                  <c:v>5.0</c:v>
                </c:pt>
                <c:pt idx="5">
                  <c:v>5.0</c:v>
                </c:pt>
                <c:pt idx="6">
                  <c:v>10.0</c:v>
                </c:pt>
              </c:numCache>
            </c:numRef>
          </c:val>
        </c:ser>
        <c:dLbls>
          <c:showLegendKey val="0"/>
          <c:showVal val="0"/>
          <c:showCatName val="0"/>
          <c:showSerName val="0"/>
          <c:showPercent val="0"/>
          <c:showBubbleSize val="0"/>
        </c:dLbls>
        <c:gapWidth val="150"/>
        <c:axId val="2129684808"/>
        <c:axId val="2130131896"/>
      </c:barChart>
      <c:catAx>
        <c:axId val="2129684808"/>
        <c:scaling>
          <c:orientation val="minMax"/>
        </c:scaling>
        <c:delete val="0"/>
        <c:axPos val="b"/>
        <c:majorTickMark val="out"/>
        <c:minorTickMark val="none"/>
        <c:tickLblPos val="nextTo"/>
        <c:crossAx val="2130131896"/>
        <c:crosses val="autoZero"/>
        <c:auto val="1"/>
        <c:lblAlgn val="ctr"/>
        <c:lblOffset val="100"/>
        <c:noMultiLvlLbl val="0"/>
      </c:catAx>
      <c:valAx>
        <c:axId val="2130131896"/>
        <c:scaling>
          <c:orientation val="minMax"/>
        </c:scaling>
        <c:delete val="0"/>
        <c:axPos val="l"/>
        <c:majorGridlines/>
        <c:numFmt formatCode="General" sourceLinked="1"/>
        <c:majorTickMark val="out"/>
        <c:minorTickMark val="none"/>
        <c:tickLblPos val="nextTo"/>
        <c:crossAx val="2129684808"/>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invertIfNegative val="0"/>
          <c:val>
            <c:numRef>
              <c:f>Sheet1!$G$3:$G$9</c:f>
              <c:numCache>
                <c:formatCode>General</c:formatCode>
                <c:ptCount val="7"/>
                <c:pt idx="0">
                  <c:v>0.0</c:v>
                </c:pt>
                <c:pt idx="1">
                  <c:v>0.0</c:v>
                </c:pt>
                <c:pt idx="2">
                  <c:v>1.0</c:v>
                </c:pt>
                <c:pt idx="3">
                  <c:v>39.0</c:v>
                </c:pt>
                <c:pt idx="4">
                  <c:v>1.0</c:v>
                </c:pt>
                <c:pt idx="5">
                  <c:v>0.0</c:v>
                </c:pt>
                <c:pt idx="6">
                  <c:v>0.0</c:v>
                </c:pt>
              </c:numCache>
            </c:numRef>
          </c:val>
        </c:ser>
        <c:dLbls>
          <c:showLegendKey val="0"/>
          <c:showVal val="0"/>
          <c:showCatName val="0"/>
          <c:showSerName val="0"/>
          <c:showPercent val="0"/>
          <c:showBubbleSize val="0"/>
        </c:dLbls>
        <c:gapWidth val="150"/>
        <c:axId val="2129791496"/>
        <c:axId val="-2123789240"/>
      </c:barChart>
      <c:catAx>
        <c:axId val="2129791496"/>
        <c:scaling>
          <c:orientation val="minMax"/>
        </c:scaling>
        <c:delete val="0"/>
        <c:axPos val="b"/>
        <c:majorTickMark val="out"/>
        <c:minorTickMark val="none"/>
        <c:tickLblPos val="nextTo"/>
        <c:crossAx val="-2123789240"/>
        <c:crosses val="autoZero"/>
        <c:auto val="1"/>
        <c:lblAlgn val="ctr"/>
        <c:lblOffset val="100"/>
        <c:noMultiLvlLbl val="0"/>
      </c:catAx>
      <c:valAx>
        <c:axId val="-2123789240"/>
        <c:scaling>
          <c:orientation val="minMax"/>
        </c:scaling>
        <c:delete val="0"/>
        <c:axPos val="l"/>
        <c:majorGridlines/>
        <c:numFmt formatCode="General" sourceLinked="1"/>
        <c:majorTickMark val="out"/>
        <c:minorTickMark val="none"/>
        <c:tickLblPos val="nextTo"/>
        <c:crossAx val="2129791496"/>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strRef>
              <c:f>Sheet1!$F$5</c:f>
              <c:strCache>
                <c:ptCount val="1"/>
                <c:pt idx="0">
                  <c:v>Y</c:v>
                </c:pt>
              </c:strCache>
            </c:strRef>
          </c:tx>
          <c:spPr>
            <a:ln w="47625">
              <a:noFill/>
            </a:ln>
          </c:spPr>
          <c:xVal>
            <c:numRef>
              <c:f>Sheet1!$E$6:$E$26</c:f>
              <c:numCache>
                <c:formatCode>General</c:formatCode>
                <c:ptCount val="21"/>
                <c:pt idx="0">
                  <c:v>1.0</c:v>
                </c:pt>
                <c:pt idx="1">
                  <c:v>1.0</c:v>
                </c:pt>
                <c:pt idx="2">
                  <c:v>1.0</c:v>
                </c:pt>
                <c:pt idx="3">
                  <c:v>2.0</c:v>
                </c:pt>
                <c:pt idx="4">
                  <c:v>2.0</c:v>
                </c:pt>
                <c:pt idx="5">
                  <c:v>2.0</c:v>
                </c:pt>
                <c:pt idx="6">
                  <c:v>3.0</c:v>
                </c:pt>
                <c:pt idx="7">
                  <c:v>3.0</c:v>
                </c:pt>
                <c:pt idx="8">
                  <c:v>3.0</c:v>
                </c:pt>
                <c:pt idx="9">
                  <c:v>4.0</c:v>
                </c:pt>
                <c:pt idx="10">
                  <c:v>4.0</c:v>
                </c:pt>
                <c:pt idx="11">
                  <c:v>4.0</c:v>
                </c:pt>
                <c:pt idx="12">
                  <c:v>5.0</c:v>
                </c:pt>
                <c:pt idx="13">
                  <c:v>5.0</c:v>
                </c:pt>
                <c:pt idx="14">
                  <c:v>5.0</c:v>
                </c:pt>
                <c:pt idx="15">
                  <c:v>6.0</c:v>
                </c:pt>
                <c:pt idx="16">
                  <c:v>6.0</c:v>
                </c:pt>
                <c:pt idx="17">
                  <c:v>6.0</c:v>
                </c:pt>
                <c:pt idx="18">
                  <c:v>7.0</c:v>
                </c:pt>
                <c:pt idx="19">
                  <c:v>7.0</c:v>
                </c:pt>
                <c:pt idx="20">
                  <c:v>7.0</c:v>
                </c:pt>
              </c:numCache>
            </c:numRef>
          </c:xVal>
          <c:yVal>
            <c:numRef>
              <c:f>Sheet1!$F$6:$F$26</c:f>
              <c:numCache>
                <c:formatCode>General</c:formatCode>
                <c:ptCount val="21"/>
                <c:pt idx="0">
                  <c:v>1.0</c:v>
                </c:pt>
                <c:pt idx="1">
                  <c:v>2.0</c:v>
                </c:pt>
                <c:pt idx="2">
                  <c:v>3.0</c:v>
                </c:pt>
                <c:pt idx="3">
                  <c:v>2.0</c:v>
                </c:pt>
                <c:pt idx="4">
                  <c:v>3.0</c:v>
                </c:pt>
                <c:pt idx="5">
                  <c:v>4.0</c:v>
                </c:pt>
                <c:pt idx="6">
                  <c:v>3.0</c:v>
                </c:pt>
                <c:pt idx="7">
                  <c:v>4.0</c:v>
                </c:pt>
                <c:pt idx="8">
                  <c:v>5.0</c:v>
                </c:pt>
                <c:pt idx="9">
                  <c:v>4.0</c:v>
                </c:pt>
                <c:pt idx="10">
                  <c:v>5.0</c:v>
                </c:pt>
                <c:pt idx="11">
                  <c:v>6.0</c:v>
                </c:pt>
                <c:pt idx="12">
                  <c:v>5.0</c:v>
                </c:pt>
                <c:pt idx="13">
                  <c:v>6.0</c:v>
                </c:pt>
                <c:pt idx="14">
                  <c:v>7.0</c:v>
                </c:pt>
                <c:pt idx="15">
                  <c:v>6.0</c:v>
                </c:pt>
                <c:pt idx="16">
                  <c:v>7.0</c:v>
                </c:pt>
                <c:pt idx="17">
                  <c:v>8.0</c:v>
                </c:pt>
                <c:pt idx="18">
                  <c:v>7.0</c:v>
                </c:pt>
                <c:pt idx="19">
                  <c:v>8.0</c:v>
                </c:pt>
                <c:pt idx="20">
                  <c:v>9.0</c:v>
                </c:pt>
              </c:numCache>
            </c:numRef>
          </c:yVal>
          <c:smooth val="0"/>
        </c:ser>
        <c:dLbls>
          <c:showLegendKey val="0"/>
          <c:showVal val="0"/>
          <c:showCatName val="0"/>
          <c:showSerName val="0"/>
          <c:showPercent val="0"/>
          <c:showBubbleSize val="0"/>
        </c:dLbls>
        <c:axId val="2130506840"/>
        <c:axId val="2130511144"/>
      </c:scatterChart>
      <c:valAx>
        <c:axId val="2130506840"/>
        <c:scaling>
          <c:orientation val="minMax"/>
        </c:scaling>
        <c:delete val="0"/>
        <c:axPos val="b"/>
        <c:title>
          <c:tx>
            <c:rich>
              <a:bodyPr/>
              <a:lstStyle/>
              <a:p>
                <a:pPr>
                  <a:defRPr/>
                </a:pPr>
                <a:r>
                  <a:rPr lang="en-US"/>
                  <a:t>X</a:t>
                </a:r>
              </a:p>
            </c:rich>
          </c:tx>
          <c:layout/>
          <c:overlay val="0"/>
        </c:title>
        <c:numFmt formatCode="General" sourceLinked="1"/>
        <c:majorTickMark val="none"/>
        <c:minorTickMark val="none"/>
        <c:tickLblPos val="nextTo"/>
        <c:crossAx val="2130511144"/>
        <c:crosses val="autoZero"/>
        <c:crossBetween val="midCat"/>
      </c:valAx>
      <c:valAx>
        <c:axId val="2130511144"/>
        <c:scaling>
          <c:orientation val="minMax"/>
        </c:scaling>
        <c:delete val="0"/>
        <c:axPos val="l"/>
        <c:majorGridlines/>
        <c:title>
          <c:tx>
            <c:rich>
              <a:bodyPr/>
              <a:lstStyle/>
              <a:p>
                <a:pPr>
                  <a:defRPr/>
                </a:pPr>
                <a:r>
                  <a:rPr lang="en-US"/>
                  <a:t>Y</a:t>
                </a:r>
              </a:p>
            </c:rich>
          </c:tx>
          <c:layout/>
          <c:overlay val="0"/>
        </c:title>
        <c:numFmt formatCode="General" sourceLinked="1"/>
        <c:majorTickMark val="none"/>
        <c:minorTickMark val="none"/>
        <c:tickLblPos val="nextTo"/>
        <c:crossAx val="2130506840"/>
        <c:crosses val="autoZero"/>
        <c:crossBetween val="midCat"/>
      </c:valAx>
    </c:plotArea>
    <c:plotVisOnly val="1"/>
    <c:dispBlanksAs val="gap"/>
    <c:showDLblsOverMax val="0"/>
  </c:chart>
  <c:txPr>
    <a:bodyPr/>
    <a:lstStyle/>
    <a:p>
      <a:pPr>
        <a:defRPr>
          <a:ln>
            <a:solidFill>
              <a:schemeClr val="tx1"/>
            </a:solidFill>
          </a:ln>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0.22392</cdr:x>
      <cdr:y>0.15551</cdr:y>
    </cdr:from>
    <cdr:to>
      <cdr:x>0.92458</cdr:x>
      <cdr:y>0.6094</cdr:y>
    </cdr:to>
    <cdr:cxnSp macro="">
      <cdr:nvCxnSpPr>
        <cdr:cNvPr id="3" name="Straight Connector 2"/>
        <cdr:cNvCxnSpPr/>
      </cdr:nvCxnSpPr>
      <cdr:spPr>
        <a:xfrm xmlns:a="http://schemas.openxmlformats.org/drawingml/2006/main" flipV="1">
          <a:off x="723662" y="289157"/>
          <a:ext cx="2264328" cy="843933"/>
        </a:xfrm>
        <a:prstGeom xmlns:a="http://schemas.openxmlformats.org/drawingml/2006/main" prst="line">
          <a:avLst/>
        </a:prstGeom>
        <a:ln xmlns:a="http://schemas.openxmlformats.org/drawingml/2006/main" w="28575" cmpd="sng">
          <a:solidFill>
            <a:schemeClr val="tx1"/>
          </a:solidFill>
          <a:prstDash val="solid"/>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20-11-19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20-11-19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20-11-19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20-11-19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20-11-19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20-11-19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20-11-19</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hyperlink" Target="https://youtu.be/14Zf9sHmvkw" TargetMode="External"/><Relationship Id="rId4" Type="http://schemas.openxmlformats.org/officeDocument/2006/relationships/hyperlink" Target="https://youtu.be/hLwYUyRPqmM" TargetMode="External"/><Relationship Id="rId5" Type="http://schemas.openxmlformats.org/officeDocument/2006/relationships/hyperlink" Target="https://youtu.be/lyiW9zhB5xA" TargetMode="External"/><Relationship Id="rId6" Type="http://schemas.openxmlformats.org/officeDocument/2006/relationships/hyperlink" Target="https://youtu.be/Uj_Q4fmJpws"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_qRChyz86OE" TargetMode="External"/><Relationship Id="rId4" Type="http://schemas.openxmlformats.org/officeDocument/2006/relationships/hyperlink" Target="https://youtu.be/mFCWME0FZ1w" TargetMode="Externa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Psychology 3301</a:t>
            </a:r>
            <a:endParaRPr lang="en-US" dirty="0"/>
          </a:p>
        </p:txBody>
      </p:sp>
      <p:sp>
        <p:nvSpPr>
          <p:cNvPr id="3" name="Subtitle 2"/>
          <p:cNvSpPr>
            <a:spLocks noGrp="1"/>
          </p:cNvSpPr>
          <p:nvPr>
            <p:ph type="subTitle" idx="1"/>
          </p:nvPr>
        </p:nvSpPr>
        <p:spPr>
          <a:xfrm>
            <a:off x="1322921" y="3509028"/>
            <a:ext cx="6498159" cy="916641"/>
          </a:xfrm>
        </p:spPr>
        <p:txBody>
          <a:bodyPr/>
          <a:lstStyle/>
          <a:p>
            <a:r>
              <a:rPr lang="en-US" dirty="0" smtClean="0"/>
              <a:t>Lecture 4</a:t>
            </a:r>
            <a:endParaRPr lang="en-US" dirty="0"/>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25668" y="323096"/>
            <a:ext cx="7501845" cy="523220"/>
          </a:xfrm>
          <a:prstGeom prst="rect">
            <a:avLst/>
          </a:prstGeom>
          <a:noFill/>
        </p:spPr>
        <p:txBody>
          <a:bodyPr wrap="square" rtlCol="0">
            <a:spAutoFit/>
          </a:bodyPr>
          <a:lstStyle/>
          <a:p>
            <a:pPr algn="ctr"/>
            <a:r>
              <a:rPr lang="en-CA" sz="2800" dirty="0" smtClean="0"/>
              <a:t>Recall</a:t>
            </a:r>
            <a:r>
              <a:rPr lang="mr-IN" sz="2800" dirty="0" smtClean="0"/>
              <a:t>…</a:t>
            </a:r>
            <a:endParaRPr lang="en-US" sz="2800" dirty="0"/>
          </a:p>
        </p:txBody>
      </p:sp>
      <p:pic>
        <p:nvPicPr>
          <p:cNvPr id="3" name="Picture 2" descr="method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676" y="1068691"/>
            <a:ext cx="7035497" cy="5582835"/>
          </a:xfrm>
          <a:prstGeom prst="rect">
            <a:avLst/>
          </a:prstGeom>
        </p:spPr>
      </p:pic>
    </p:spTree>
    <p:extLst>
      <p:ext uri="{BB962C8B-B14F-4D97-AF65-F5344CB8AC3E}">
        <p14:creationId xmlns:p14="http://schemas.microsoft.com/office/powerpoint/2010/main" val="96565910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smtClean="0"/>
              <a:t>Data Analysis</a:t>
            </a:r>
            <a:endParaRPr lang="en-US" sz="2800" dirty="0"/>
          </a:p>
        </p:txBody>
      </p:sp>
      <p:sp>
        <p:nvSpPr>
          <p:cNvPr id="2" name="TextBox 1"/>
          <p:cNvSpPr txBox="1"/>
          <p:nvPr/>
        </p:nvSpPr>
        <p:spPr>
          <a:xfrm>
            <a:off x="978953" y="1339507"/>
            <a:ext cx="7419905" cy="5078314"/>
          </a:xfrm>
          <a:prstGeom prst="rect">
            <a:avLst/>
          </a:prstGeom>
          <a:noFill/>
        </p:spPr>
        <p:txBody>
          <a:bodyPr wrap="square" rtlCol="0">
            <a:spAutoFit/>
          </a:bodyPr>
          <a:lstStyle/>
          <a:p>
            <a:pPr marL="285750" indent="-285750">
              <a:buFont typeface="Arial"/>
              <a:buChar char="•"/>
            </a:pPr>
            <a:r>
              <a:rPr lang="en-CA" dirty="0" smtClean="0"/>
              <a:t>There are two kinds of data:</a:t>
            </a:r>
          </a:p>
          <a:p>
            <a:pPr lvl="1"/>
            <a:r>
              <a:rPr lang="en-CA" dirty="0" err="1" smtClean="0"/>
              <a:t>i</a:t>
            </a:r>
            <a:r>
              <a:rPr lang="en-CA" dirty="0" smtClean="0"/>
              <a:t>) Qualitative</a:t>
            </a:r>
          </a:p>
          <a:p>
            <a:pPr lvl="1"/>
            <a:r>
              <a:rPr lang="en-CA" dirty="0"/>
              <a:t>i</a:t>
            </a:r>
            <a:r>
              <a:rPr lang="en-CA" dirty="0" smtClean="0"/>
              <a:t>i) Quantitative or better</a:t>
            </a:r>
            <a:r>
              <a:rPr lang="mr-IN" dirty="0" smtClean="0"/>
              <a:t>…</a:t>
            </a:r>
            <a:r>
              <a:rPr lang="en-CA" dirty="0" smtClean="0"/>
              <a:t>.numerical</a:t>
            </a:r>
          </a:p>
          <a:p>
            <a:pPr marL="285750" indent="-285750">
              <a:buFont typeface="Arial"/>
              <a:buChar char="•"/>
            </a:pPr>
            <a:endParaRPr lang="en-CA" dirty="0"/>
          </a:p>
          <a:p>
            <a:pPr marL="285750" indent="-285750">
              <a:buFont typeface="Arial"/>
              <a:buChar char="•"/>
            </a:pPr>
            <a:r>
              <a:rPr lang="en-CA" dirty="0" smtClean="0"/>
              <a:t>The purpose of data analysis is the same, irrespective of the type of data.</a:t>
            </a:r>
          </a:p>
          <a:p>
            <a:pPr marL="285750" indent="-285750">
              <a:buFont typeface="Arial"/>
              <a:buChar char="•"/>
            </a:pPr>
            <a:endParaRPr lang="en-CA" dirty="0"/>
          </a:p>
          <a:p>
            <a:pPr marL="285750" indent="-285750">
              <a:buFont typeface="Arial"/>
              <a:buChar char="•"/>
            </a:pPr>
            <a:r>
              <a:rPr lang="en-CA" dirty="0" smtClean="0"/>
              <a:t>The purpose of data analysis is:</a:t>
            </a:r>
          </a:p>
          <a:p>
            <a:pPr lvl="2"/>
            <a:r>
              <a:rPr lang="en-CA" dirty="0" err="1" smtClean="0"/>
              <a:t>i</a:t>
            </a:r>
            <a:r>
              <a:rPr lang="en-CA" dirty="0" smtClean="0"/>
              <a:t>) Data reduction</a:t>
            </a:r>
          </a:p>
          <a:p>
            <a:pPr lvl="2"/>
            <a:r>
              <a:rPr lang="en-CA" dirty="0"/>
              <a:t>i</a:t>
            </a:r>
            <a:r>
              <a:rPr lang="en-CA" dirty="0" smtClean="0"/>
              <a:t>i) Summarization</a:t>
            </a:r>
          </a:p>
          <a:p>
            <a:pPr lvl="2"/>
            <a:r>
              <a:rPr lang="en-CA" dirty="0"/>
              <a:t>i</a:t>
            </a:r>
            <a:r>
              <a:rPr lang="en-CA" dirty="0" smtClean="0"/>
              <a:t>ii) Convey meaning about the raw data</a:t>
            </a:r>
          </a:p>
          <a:p>
            <a:pPr lvl="2"/>
            <a:endParaRPr lang="en-CA" dirty="0"/>
          </a:p>
          <a:p>
            <a:pPr marL="285750" indent="-285750">
              <a:buFont typeface="Arial"/>
              <a:buChar char="•"/>
            </a:pPr>
            <a:r>
              <a:rPr lang="en-CA" dirty="0" smtClean="0"/>
              <a:t>A good data analyst does with a minimal loss of the information contained in the raw data.</a:t>
            </a:r>
          </a:p>
          <a:p>
            <a:pPr marL="285750" indent="-285750">
              <a:buFont typeface="Arial"/>
              <a:buChar char="•"/>
            </a:pPr>
            <a:endParaRPr lang="en-CA" dirty="0"/>
          </a:p>
          <a:p>
            <a:pPr marL="285750" indent="-285750">
              <a:buFont typeface="Arial"/>
              <a:buChar char="•"/>
            </a:pPr>
            <a:r>
              <a:rPr lang="en-CA" dirty="0" smtClean="0"/>
              <a:t>But, it’s important to understand that because data analysis involves reduction, there is always a loss of information involved!</a:t>
            </a:r>
            <a:endParaRPr lang="en-CA" dirty="0"/>
          </a:p>
        </p:txBody>
      </p:sp>
    </p:spTree>
    <p:extLst>
      <p:ext uri="{BB962C8B-B14F-4D97-AF65-F5344CB8AC3E}">
        <p14:creationId xmlns:p14="http://schemas.microsoft.com/office/powerpoint/2010/main" val="232929053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of Information</a:t>
            </a:r>
            <a:endParaRPr lang="en-US" sz="2800" dirty="0"/>
          </a:p>
        </p:txBody>
      </p:sp>
      <p:sp>
        <p:nvSpPr>
          <p:cNvPr id="2" name="TextBox 1"/>
          <p:cNvSpPr txBox="1"/>
          <p:nvPr/>
        </p:nvSpPr>
        <p:spPr>
          <a:xfrm>
            <a:off x="978953" y="1339507"/>
            <a:ext cx="7419905" cy="5078314"/>
          </a:xfrm>
          <a:prstGeom prst="rect">
            <a:avLst/>
          </a:prstGeom>
          <a:noFill/>
        </p:spPr>
        <p:txBody>
          <a:bodyPr wrap="square" rtlCol="0">
            <a:spAutoFit/>
          </a:bodyPr>
          <a:lstStyle/>
          <a:p>
            <a:pPr marL="285750" indent="-285750">
              <a:buFont typeface="Arial"/>
              <a:buChar char="•"/>
            </a:pPr>
            <a:r>
              <a:rPr lang="en-CA" dirty="0" smtClean="0"/>
              <a:t>Consider that you are asked by a friend</a:t>
            </a:r>
            <a:r>
              <a:rPr lang="mr-IN" dirty="0" smtClean="0"/>
              <a:t>…</a:t>
            </a:r>
            <a:endParaRPr lang="en-CA" dirty="0" smtClean="0"/>
          </a:p>
          <a:p>
            <a:pPr marL="285750" indent="-285750">
              <a:buFont typeface="Arial"/>
              <a:buChar char="•"/>
            </a:pPr>
            <a:endParaRPr lang="en-CA" dirty="0"/>
          </a:p>
          <a:p>
            <a:pPr algn="ctr"/>
            <a:r>
              <a:rPr lang="en-CA" dirty="0" smtClean="0"/>
              <a:t>What did Donald Trump say in his last rally?</a:t>
            </a:r>
          </a:p>
          <a:p>
            <a:pPr algn="ctr"/>
            <a:endParaRPr lang="en-CA" dirty="0"/>
          </a:p>
          <a:p>
            <a:pPr marL="285750" indent="-285750">
              <a:buFont typeface="Arial"/>
              <a:buChar char="•"/>
            </a:pPr>
            <a:r>
              <a:rPr lang="en-CA" dirty="0" smtClean="0"/>
              <a:t>Imagine you answer</a:t>
            </a:r>
            <a:r>
              <a:rPr lang="mr-IN" dirty="0" smtClean="0"/>
              <a:t>…</a:t>
            </a:r>
            <a:endParaRPr lang="en-CA" dirty="0" smtClean="0"/>
          </a:p>
          <a:p>
            <a:pPr marL="285750" indent="-285750">
              <a:buFont typeface="Arial"/>
              <a:buChar char="•"/>
            </a:pPr>
            <a:endParaRPr lang="en-CA" dirty="0"/>
          </a:p>
          <a:p>
            <a:pPr algn="ctr"/>
            <a:r>
              <a:rPr lang="en-CA" dirty="0" smtClean="0"/>
              <a:t>“The usual, just a bunch of stuff about how wonderful he is.”</a:t>
            </a:r>
          </a:p>
          <a:p>
            <a:pPr algn="ctr"/>
            <a:endParaRPr lang="en-CA" dirty="0"/>
          </a:p>
          <a:p>
            <a:pPr marL="285750" indent="-285750">
              <a:buFont typeface="Arial"/>
              <a:buChar char="•"/>
            </a:pPr>
            <a:r>
              <a:rPr lang="en-CA" dirty="0" smtClean="0"/>
              <a:t>Although you may not know it, you have engaged in a form of data analysis. How so?</a:t>
            </a:r>
          </a:p>
          <a:p>
            <a:pPr marL="285750" indent="-285750">
              <a:buFont typeface="Arial"/>
              <a:buChar char="•"/>
            </a:pPr>
            <a:endParaRPr lang="en-CA" dirty="0"/>
          </a:p>
          <a:p>
            <a:pPr marL="285750" indent="-285750">
              <a:buFont typeface="Arial"/>
              <a:buChar char="•"/>
            </a:pPr>
            <a:r>
              <a:rPr lang="en-CA" dirty="0" smtClean="0"/>
              <a:t>First, you have reduced the raw data. That is, the words, tone/inflection/etc., and gestures/facial expressions/etc., of Trump’s recent rally speech.</a:t>
            </a:r>
          </a:p>
          <a:p>
            <a:pPr marL="285750" indent="-285750">
              <a:buFont typeface="Arial"/>
              <a:buChar char="•"/>
            </a:pPr>
            <a:endParaRPr lang="en-CA" dirty="0"/>
          </a:p>
          <a:p>
            <a:pPr marL="285750" indent="-285750">
              <a:buFont typeface="Arial"/>
              <a:buChar char="•"/>
            </a:pPr>
            <a:r>
              <a:rPr lang="en-CA" dirty="0" smtClean="0"/>
              <a:t>Secondly, you have given a summary of the raw data.</a:t>
            </a:r>
          </a:p>
          <a:p>
            <a:pPr marL="285750" indent="-285750">
              <a:buFont typeface="Arial"/>
              <a:buChar char="•"/>
            </a:pPr>
            <a:endParaRPr lang="en-CA" dirty="0"/>
          </a:p>
          <a:p>
            <a:pPr marL="285750" indent="-285750">
              <a:buFont typeface="Arial"/>
              <a:buChar char="•"/>
            </a:pPr>
            <a:r>
              <a:rPr lang="en-CA" dirty="0" smtClean="0"/>
              <a:t>Finally, you have conveyed meaning about the raw data.</a:t>
            </a:r>
            <a:endParaRPr lang="en-CA" dirty="0"/>
          </a:p>
        </p:txBody>
      </p:sp>
    </p:spTree>
    <p:extLst>
      <p:ext uri="{BB962C8B-B14F-4D97-AF65-F5344CB8AC3E}">
        <p14:creationId xmlns:p14="http://schemas.microsoft.com/office/powerpoint/2010/main" val="22249575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of Information</a:t>
            </a:r>
            <a:endParaRPr lang="en-US" sz="2800" dirty="0"/>
          </a:p>
        </p:txBody>
      </p:sp>
      <p:sp>
        <p:nvSpPr>
          <p:cNvPr id="2" name="TextBox 1"/>
          <p:cNvSpPr txBox="1"/>
          <p:nvPr/>
        </p:nvSpPr>
        <p:spPr>
          <a:xfrm>
            <a:off x="978953" y="1339507"/>
            <a:ext cx="7419905" cy="3416320"/>
          </a:xfrm>
          <a:prstGeom prst="rect">
            <a:avLst/>
          </a:prstGeom>
          <a:noFill/>
        </p:spPr>
        <p:txBody>
          <a:bodyPr wrap="square" rtlCol="0">
            <a:spAutoFit/>
          </a:bodyPr>
          <a:lstStyle/>
          <a:p>
            <a:pPr marL="285750" indent="-285750">
              <a:buFont typeface="Arial"/>
              <a:buChar char="•"/>
            </a:pPr>
            <a:r>
              <a:rPr lang="en-CA" dirty="0" smtClean="0"/>
              <a:t>The questions of real importance are:</a:t>
            </a:r>
          </a:p>
          <a:p>
            <a:pPr marL="285750" indent="-285750">
              <a:buFont typeface="Arial"/>
              <a:buChar char="•"/>
            </a:pPr>
            <a:endParaRPr lang="en-CA" dirty="0"/>
          </a:p>
          <a:p>
            <a:pPr lvl="1"/>
            <a:r>
              <a:rPr lang="en-CA" dirty="0" err="1" smtClean="0"/>
              <a:t>i</a:t>
            </a:r>
            <a:r>
              <a:rPr lang="en-CA" dirty="0" smtClean="0"/>
              <a:t>) Have you conveyed meaning accurately?</a:t>
            </a:r>
          </a:p>
          <a:p>
            <a:pPr lvl="1"/>
            <a:r>
              <a:rPr lang="en-CA" dirty="0"/>
              <a:t>i</a:t>
            </a:r>
            <a:r>
              <a:rPr lang="en-CA" dirty="0" smtClean="0"/>
              <a:t>i) How much did you leave out?</a:t>
            </a:r>
          </a:p>
          <a:p>
            <a:pPr lvl="1"/>
            <a:endParaRPr lang="en-CA" dirty="0"/>
          </a:p>
          <a:p>
            <a:pPr marL="285750" indent="-285750">
              <a:buFont typeface="Arial"/>
              <a:buChar char="•"/>
            </a:pPr>
            <a:r>
              <a:rPr lang="en-CA" dirty="0" smtClean="0"/>
              <a:t>Good data analysis requires that your summary is an accurate representation of the original so that the meaning of the original is not lost and that your portrayal of the original is as complete as possible.</a:t>
            </a:r>
          </a:p>
          <a:p>
            <a:pPr marL="285750" indent="-285750">
              <a:buFont typeface="Arial"/>
              <a:buChar char="•"/>
            </a:pPr>
            <a:endParaRPr lang="en-CA" dirty="0"/>
          </a:p>
          <a:p>
            <a:pPr marL="285750" indent="-285750">
              <a:buFont typeface="Arial"/>
              <a:buChar char="•"/>
            </a:pPr>
            <a:r>
              <a:rPr lang="en-CA" dirty="0" smtClean="0"/>
              <a:t>To the extent that you fail to achieve these two goals, your data analysis can be said to be biased, misleading, insufficient, etc.</a:t>
            </a:r>
            <a:endParaRPr lang="en-CA" dirty="0"/>
          </a:p>
        </p:txBody>
      </p:sp>
    </p:spTree>
    <p:extLst>
      <p:ext uri="{BB962C8B-B14F-4D97-AF65-F5344CB8AC3E}">
        <p14:creationId xmlns:p14="http://schemas.microsoft.com/office/powerpoint/2010/main" val="7860784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of Information: Problem</a:t>
            </a:r>
            <a:endParaRPr lang="en-US" sz="2800" dirty="0"/>
          </a:p>
        </p:txBody>
      </p:sp>
      <p:sp>
        <p:nvSpPr>
          <p:cNvPr id="2" name="TextBox 1"/>
          <p:cNvSpPr txBox="1"/>
          <p:nvPr/>
        </p:nvSpPr>
        <p:spPr>
          <a:xfrm>
            <a:off x="978953" y="1339507"/>
            <a:ext cx="7419905" cy="4247317"/>
          </a:xfrm>
          <a:prstGeom prst="rect">
            <a:avLst/>
          </a:prstGeom>
          <a:noFill/>
        </p:spPr>
        <p:txBody>
          <a:bodyPr wrap="square" rtlCol="0">
            <a:spAutoFit/>
          </a:bodyPr>
          <a:lstStyle/>
          <a:p>
            <a:pPr marL="285750" indent="-285750">
              <a:buFont typeface="Arial"/>
              <a:buChar char="•"/>
            </a:pPr>
            <a:r>
              <a:rPr lang="en-CA" dirty="0" smtClean="0"/>
              <a:t>How do we determine the correspondence between the analytic result and the raw data if we do not have access to the raw data?</a:t>
            </a:r>
          </a:p>
          <a:p>
            <a:pPr marL="285750" indent="-285750">
              <a:buFont typeface="Arial"/>
              <a:buChar char="•"/>
            </a:pPr>
            <a:endParaRPr lang="en-CA" dirty="0"/>
          </a:p>
          <a:p>
            <a:pPr marL="285750" indent="-285750">
              <a:buFont typeface="Arial"/>
              <a:buChar char="•"/>
            </a:pPr>
            <a:r>
              <a:rPr lang="en-CA" dirty="0" smtClean="0"/>
              <a:t>From a scientific point of view, we can not merely trust that a correspondence exists and so it must be demonstrated or known in some way whether or not a correspondence does exist.</a:t>
            </a:r>
          </a:p>
          <a:p>
            <a:pPr marL="285750" indent="-285750">
              <a:buFont typeface="Arial"/>
              <a:buChar char="•"/>
            </a:pPr>
            <a:endParaRPr lang="en-CA" dirty="0"/>
          </a:p>
          <a:p>
            <a:pPr marL="285750" indent="-285750">
              <a:buFont typeface="Arial"/>
              <a:buChar char="•"/>
            </a:pPr>
            <a:r>
              <a:rPr lang="en-CA" dirty="0" smtClean="0"/>
              <a:t>Technically, the difference between the raw data and the representation of the raw data by a data analyst is known as the “loss function”.</a:t>
            </a:r>
          </a:p>
          <a:p>
            <a:pPr marL="285750" indent="-285750">
              <a:buFont typeface="Arial"/>
              <a:buChar char="•"/>
            </a:pPr>
            <a:endParaRPr lang="en-CA" dirty="0"/>
          </a:p>
          <a:p>
            <a:pPr marL="285750" indent="-285750">
              <a:buFont typeface="Arial"/>
              <a:buChar char="•"/>
            </a:pPr>
            <a:r>
              <a:rPr lang="en-CA" dirty="0" smtClean="0"/>
              <a:t>It is incumbent on any data analyst to do the best they can to state their loss function. “Believe us” is not good enough.</a:t>
            </a:r>
            <a:endParaRPr lang="en-CA" dirty="0"/>
          </a:p>
        </p:txBody>
      </p:sp>
    </p:spTree>
    <p:extLst>
      <p:ext uri="{BB962C8B-B14F-4D97-AF65-F5344CB8AC3E}">
        <p14:creationId xmlns:p14="http://schemas.microsoft.com/office/powerpoint/2010/main" val="13788485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Function: Example One</a:t>
            </a:r>
            <a:endParaRPr lang="en-US" sz="2800" dirty="0"/>
          </a:p>
        </p:txBody>
      </p:sp>
      <p:sp>
        <p:nvSpPr>
          <p:cNvPr id="2" name="TextBox 1"/>
          <p:cNvSpPr txBox="1"/>
          <p:nvPr/>
        </p:nvSpPr>
        <p:spPr>
          <a:xfrm>
            <a:off x="978953" y="1339507"/>
            <a:ext cx="7419905" cy="1200329"/>
          </a:xfrm>
          <a:prstGeom prst="rect">
            <a:avLst/>
          </a:prstGeom>
          <a:noFill/>
        </p:spPr>
        <p:txBody>
          <a:bodyPr wrap="square" rtlCol="0">
            <a:spAutoFit/>
          </a:bodyPr>
          <a:lstStyle/>
          <a:p>
            <a:pPr marL="285750" indent="-285750">
              <a:buFont typeface="Arial"/>
              <a:buChar char="•"/>
            </a:pPr>
            <a:r>
              <a:rPr lang="en-CA" dirty="0" smtClean="0"/>
              <a:t>Imagine we calculate the mean income for formula 1 race car drivers.</a:t>
            </a:r>
          </a:p>
          <a:p>
            <a:pPr marL="285750" indent="-285750">
              <a:buFont typeface="Arial"/>
              <a:buChar char="•"/>
            </a:pPr>
            <a:endParaRPr lang="en-CA" dirty="0"/>
          </a:p>
          <a:p>
            <a:pPr marL="285750" indent="-285750">
              <a:buFont typeface="Arial"/>
              <a:buChar char="•"/>
            </a:pPr>
            <a:r>
              <a:rPr lang="en-CA" dirty="0" smtClean="0"/>
              <a:t>That mean is roughly 9.25 million per year</a:t>
            </a:r>
            <a:r>
              <a:rPr lang="mr-IN" dirty="0" smtClean="0"/>
              <a:t>…</a:t>
            </a:r>
            <a:r>
              <a:rPr lang="en-CA" dirty="0" smtClean="0"/>
              <a:t>but</a:t>
            </a:r>
            <a:r>
              <a:rPr lang="mr-IN" dirty="0" smtClean="0"/>
              <a:t>…</a:t>
            </a:r>
            <a:r>
              <a:rPr lang="en-CA" dirty="0" smtClean="0"/>
              <a:t>see below.</a:t>
            </a:r>
            <a:endParaRPr lang="en-CA" dirty="0"/>
          </a:p>
        </p:txBody>
      </p:sp>
      <p:graphicFrame>
        <p:nvGraphicFramePr>
          <p:cNvPr id="8" name="Chart 7"/>
          <p:cNvGraphicFramePr/>
          <p:nvPr>
            <p:extLst>
              <p:ext uri="{D42A27DB-BD31-4B8C-83A1-F6EECF244321}">
                <p14:modId xmlns:p14="http://schemas.microsoft.com/office/powerpoint/2010/main" val="2140949325"/>
              </p:ext>
            </p:extLst>
          </p:nvPr>
        </p:nvGraphicFramePr>
        <p:xfrm>
          <a:off x="1398133" y="2681886"/>
          <a:ext cx="6185263" cy="278279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069498" y="5485163"/>
            <a:ext cx="7143913" cy="830997"/>
          </a:xfrm>
          <a:prstGeom prst="rect">
            <a:avLst/>
          </a:prstGeom>
          <a:noFill/>
        </p:spPr>
        <p:txBody>
          <a:bodyPr wrap="square" rtlCol="0">
            <a:spAutoFit/>
          </a:bodyPr>
          <a:lstStyle/>
          <a:p>
            <a:pPr marL="285750" indent="-285750">
              <a:buFont typeface="Arial"/>
              <a:buChar char="•"/>
            </a:pPr>
            <a:r>
              <a:rPr lang="en-US" sz="1600" dirty="0" smtClean="0"/>
              <a:t>Only 5 of the 20 drivers make more than the mean. The misrepresentation is high, so the loss function is also high. The median is 5 million and so has a smaller loss function. </a:t>
            </a:r>
            <a:endParaRPr lang="en-US" sz="1600" dirty="0"/>
          </a:p>
        </p:txBody>
      </p:sp>
      <p:sp>
        <p:nvSpPr>
          <p:cNvPr id="9" name="TextBox 8"/>
          <p:cNvSpPr txBox="1"/>
          <p:nvPr/>
        </p:nvSpPr>
        <p:spPr>
          <a:xfrm>
            <a:off x="1211541" y="3083280"/>
            <a:ext cx="919100" cy="246221"/>
          </a:xfrm>
          <a:prstGeom prst="rect">
            <a:avLst/>
          </a:prstGeom>
          <a:noFill/>
        </p:spPr>
        <p:txBody>
          <a:bodyPr wrap="square" rtlCol="0">
            <a:spAutoFit/>
          </a:bodyPr>
          <a:lstStyle/>
          <a:p>
            <a:r>
              <a:rPr lang="en-US" sz="1000" dirty="0" smtClean="0"/>
              <a:t>Frequency</a:t>
            </a:r>
            <a:endParaRPr lang="en-US" sz="1000" dirty="0"/>
          </a:p>
        </p:txBody>
      </p:sp>
      <p:sp>
        <p:nvSpPr>
          <p:cNvPr id="10" name="TextBox 9"/>
          <p:cNvSpPr txBox="1"/>
          <p:nvPr/>
        </p:nvSpPr>
        <p:spPr>
          <a:xfrm>
            <a:off x="3960486" y="5083664"/>
            <a:ext cx="2072152" cy="246221"/>
          </a:xfrm>
          <a:prstGeom prst="rect">
            <a:avLst/>
          </a:prstGeom>
          <a:noFill/>
        </p:spPr>
        <p:txBody>
          <a:bodyPr wrap="square" rtlCol="0">
            <a:spAutoFit/>
          </a:bodyPr>
          <a:lstStyle/>
          <a:p>
            <a:r>
              <a:rPr lang="en-US" sz="1000" dirty="0" smtClean="0"/>
              <a:t>Annual salary in millions</a:t>
            </a:r>
            <a:endParaRPr lang="en-US" sz="1000" dirty="0"/>
          </a:p>
        </p:txBody>
      </p:sp>
    </p:spTree>
    <p:extLst>
      <p:ext uri="{BB962C8B-B14F-4D97-AF65-F5344CB8AC3E}">
        <p14:creationId xmlns:p14="http://schemas.microsoft.com/office/powerpoint/2010/main" val="36026245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Function: Example One</a:t>
            </a:r>
            <a:endParaRPr lang="en-US" sz="2800" dirty="0"/>
          </a:p>
        </p:txBody>
      </p:sp>
      <p:sp>
        <p:nvSpPr>
          <p:cNvPr id="2" name="TextBox 1"/>
          <p:cNvSpPr txBox="1"/>
          <p:nvPr/>
        </p:nvSpPr>
        <p:spPr>
          <a:xfrm>
            <a:off x="576527" y="1155680"/>
            <a:ext cx="7822332" cy="5355313"/>
          </a:xfrm>
          <a:prstGeom prst="rect">
            <a:avLst/>
          </a:prstGeom>
          <a:noFill/>
        </p:spPr>
        <p:txBody>
          <a:bodyPr wrap="square" rtlCol="0">
            <a:spAutoFit/>
          </a:bodyPr>
          <a:lstStyle/>
          <a:p>
            <a:pPr marL="285750" indent="-285750">
              <a:buFont typeface="Arial"/>
              <a:buChar char="•"/>
            </a:pPr>
            <a:r>
              <a:rPr lang="en-CA" dirty="0" smtClean="0"/>
              <a:t>Why does this matter so much?</a:t>
            </a:r>
          </a:p>
          <a:p>
            <a:pPr marL="285750" indent="-285750">
              <a:buFont typeface="Arial"/>
              <a:buChar char="•"/>
            </a:pPr>
            <a:endParaRPr lang="en-CA" dirty="0"/>
          </a:p>
          <a:p>
            <a:pPr marL="285750" indent="-285750">
              <a:buFont typeface="Arial"/>
              <a:buChar char="•"/>
            </a:pPr>
            <a:r>
              <a:rPr lang="en-CA" dirty="0" smtClean="0"/>
              <a:t>Let’s say we use the mean in the following sentence</a:t>
            </a:r>
            <a:r>
              <a:rPr lang="mr-IN" dirty="0" smtClean="0"/>
              <a:t>…</a:t>
            </a:r>
            <a:endParaRPr lang="en-CA" dirty="0" smtClean="0"/>
          </a:p>
          <a:p>
            <a:pPr marL="285750" indent="-285750">
              <a:buFont typeface="Arial"/>
              <a:buChar char="•"/>
            </a:pPr>
            <a:endParaRPr lang="en-CA" dirty="0"/>
          </a:p>
          <a:p>
            <a:pPr lvl="1"/>
            <a:r>
              <a:rPr lang="en-CA" dirty="0" smtClean="0"/>
              <a:t>“Formula 1 drivers are richer than NHL hockey players because their average salary is 9.25 million a year whereas as NHL hockey players average only 3 million per year.”</a:t>
            </a:r>
          </a:p>
          <a:p>
            <a:pPr lvl="1"/>
            <a:endParaRPr lang="en-CA" dirty="0"/>
          </a:p>
          <a:p>
            <a:pPr marL="285750" indent="-285750">
              <a:buFont typeface="Arial"/>
              <a:buChar char="•"/>
            </a:pPr>
            <a:r>
              <a:rPr lang="en-CA" dirty="0" smtClean="0"/>
              <a:t>This sentence implies, because of the way it is phrased, that </a:t>
            </a:r>
            <a:r>
              <a:rPr lang="en-CA" b="1" i="1" dirty="0" smtClean="0"/>
              <a:t>all</a:t>
            </a:r>
            <a:r>
              <a:rPr lang="en-CA" dirty="0" smtClean="0"/>
              <a:t> Formula 1 drivers are </a:t>
            </a:r>
            <a:r>
              <a:rPr lang="en-CA" dirty="0" smtClean="0"/>
              <a:t>rich and </a:t>
            </a:r>
            <a:r>
              <a:rPr lang="en-CA" dirty="0" smtClean="0"/>
              <a:t>that 9.25 million per year is a reasonable representation of how rich they are.</a:t>
            </a:r>
          </a:p>
          <a:p>
            <a:pPr marL="285750" indent="-285750">
              <a:buFont typeface="Arial"/>
              <a:buChar char="•"/>
            </a:pPr>
            <a:endParaRPr lang="en-CA" dirty="0"/>
          </a:p>
          <a:p>
            <a:pPr marL="285750" indent="-285750">
              <a:buFont typeface="Arial"/>
              <a:buChar char="•"/>
            </a:pPr>
            <a:r>
              <a:rPr lang="en-CA" dirty="0" smtClean="0"/>
              <a:t>It also implies that </a:t>
            </a:r>
            <a:r>
              <a:rPr lang="en-CA" b="1" i="1" dirty="0" smtClean="0"/>
              <a:t>all</a:t>
            </a:r>
            <a:r>
              <a:rPr lang="en-CA" dirty="0" smtClean="0"/>
              <a:t> formula 1 drivers are richer than </a:t>
            </a:r>
            <a:r>
              <a:rPr lang="en-CA" b="1" i="1" dirty="0" smtClean="0"/>
              <a:t>all</a:t>
            </a:r>
            <a:r>
              <a:rPr lang="en-CA" dirty="0" smtClean="0"/>
              <a:t> NHL players because the average annual salaries are 3 times higher for Formula 1 drivers than NHL players</a:t>
            </a:r>
            <a:r>
              <a:rPr lang="en-CA" dirty="0" smtClean="0"/>
              <a:t>.</a:t>
            </a:r>
          </a:p>
          <a:p>
            <a:pPr marL="285750" indent="-285750">
              <a:buFont typeface="Arial"/>
              <a:buChar char="•"/>
            </a:pPr>
            <a:endParaRPr lang="en-CA" dirty="0"/>
          </a:p>
          <a:p>
            <a:pPr marL="285750" indent="-285750">
              <a:buFont typeface="Arial"/>
              <a:buChar char="•"/>
            </a:pPr>
            <a:r>
              <a:rPr lang="en-CA" b="1" i="1" dirty="0" smtClean="0">
                <a:solidFill>
                  <a:srgbClr val="FF0000"/>
                </a:solidFill>
              </a:rPr>
              <a:t>VERY IMPORTANT: As an analyst it is not exactly what you say, people hear the implications of what you say! Be careful not to invite your listener to hear something that is not true.</a:t>
            </a:r>
            <a:endParaRPr lang="en-CA" b="1" i="1" dirty="0">
              <a:solidFill>
                <a:srgbClr val="FF0000"/>
              </a:solidFill>
            </a:endParaRPr>
          </a:p>
        </p:txBody>
      </p:sp>
    </p:spTree>
    <p:extLst>
      <p:ext uri="{BB962C8B-B14F-4D97-AF65-F5344CB8AC3E}">
        <p14:creationId xmlns:p14="http://schemas.microsoft.com/office/powerpoint/2010/main" val="376251258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Function: Example One</a:t>
            </a:r>
            <a:endParaRPr lang="en-US" sz="2800" dirty="0"/>
          </a:p>
        </p:txBody>
      </p:sp>
      <p:sp>
        <p:nvSpPr>
          <p:cNvPr id="2" name="TextBox 1"/>
          <p:cNvSpPr txBox="1"/>
          <p:nvPr/>
        </p:nvSpPr>
        <p:spPr>
          <a:xfrm>
            <a:off x="978953" y="1481555"/>
            <a:ext cx="7419905" cy="2585323"/>
          </a:xfrm>
          <a:prstGeom prst="rect">
            <a:avLst/>
          </a:prstGeom>
          <a:noFill/>
        </p:spPr>
        <p:txBody>
          <a:bodyPr wrap="square" rtlCol="0">
            <a:spAutoFit/>
          </a:bodyPr>
          <a:lstStyle/>
          <a:p>
            <a:pPr marL="285750" indent="-285750">
              <a:buFont typeface="Arial"/>
              <a:buChar char="•"/>
            </a:pPr>
            <a:r>
              <a:rPr lang="en-CA" dirty="0" smtClean="0"/>
              <a:t>But if we look again at the graph of Formula 1 driver salaries here</a:t>
            </a:r>
            <a:r>
              <a:rPr lang="mr-IN" dirty="0" smtClean="0"/>
              <a:t>…</a:t>
            </a:r>
            <a:endParaRPr lang="en-CA" dirty="0" smtClean="0"/>
          </a:p>
          <a:p>
            <a:pPr marL="285750" indent="-285750">
              <a:buFont typeface="Arial"/>
              <a:buChar char="•"/>
            </a:pPr>
            <a:endParaRPr lang="en-CA" dirty="0"/>
          </a:p>
          <a:p>
            <a:pPr marL="285750" indent="-285750">
              <a:buFont typeface="Arial"/>
              <a:buChar char="•"/>
            </a:pPr>
            <a:endParaRPr lang="en-CA" dirty="0" smtClean="0"/>
          </a:p>
          <a:p>
            <a:pPr marL="285750" indent="-285750">
              <a:buFont typeface="Arial"/>
              <a:buChar char="•"/>
            </a:pPr>
            <a:endParaRPr lang="en-CA" dirty="0"/>
          </a:p>
          <a:p>
            <a:pPr marL="285750" indent="-285750">
              <a:buFont typeface="Arial"/>
              <a:buChar char="•"/>
            </a:pPr>
            <a:endParaRPr lang="en-CA" dirty="0" smtClean="0"/>
          </a:p>
          <a:p>
            <a:pPr marL="285750" indent="-285750">
              <a:buFont typeface="Arial"/>
              <a:buChar char="•"/>
            </a:pPr>
            <a:endParaRPr lang="en-CA" dirty="0"/>
          </a:p>
          <a:p>
            <a:pPr marL="285750" indent="-285750">
              <a:buFont typeface="Arial"/>
              <a:buChar char="•"/>
            </a:pPr>
            <a:endParaRPr lang="en-CA" dirty="0" smtClean="0"/>
          </a:p>
          <a:p>
            <a:pPr marL="285750" indent="-285750">
              <a:buFont typeface="Arial"/>
              <a:buChar char="•"/>
            </a:pPr>
            <a:endParaRPr lang="en-CA" dirty="0"/>
          </a:p>
        </p:txBody>
      </p:sp>
      <p:graphicFrame>
        <p:nvGraphicFramePr>
          <p:cNvPr id="4" name="Chart 3"/>
          <p:cNvGraphicFramePr/>
          <p:nvPr>
            <p:extLst>
              <p:ext uri="{D42A27DB-BD31-4B8C-83A1-F6EECF244321}">
                <p14:modId xmlns:p14="http://schemas.microsoft.com/office/powerpoint/2010/main" val="3791051639"/>
              </p:ext>
            </p:extLst>
          </p:nvPr>
        </p:nvGraphicFramePr>
        <p:xfrm>
          <a:off x="2992930" y="2289480"/>
          <a:ext cx="3121584" cy="191347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178119" y="4888127"/>
            <a:ext cx="6851472" cy="646331"/>
          </a:xfrm>
          <a:prstGeom prst="rect">
            <a:avLst/>
          </a:prstGeom>
          <a:noFill/>
        </p:spPr>
        <p:txBody>
          <a:bodyPr wrap="square" rtlCol="0">
            <a:spAutoFit/>
          </a:bodyPr>
          <a:lstStyle/>
          <a:p>
            <a:pPr marL="285750" indent="-285750">
              <a:buFont typeface="Arial"/>
              <a:buChar char="•"/>
            </a:pPr>
            <a:r>
              <a:rPr lang="en-US" dirty="0" smtClean="0"/>
              <a:t>We see that 8 of the 20 or 40% of Formula 1 drivers make less than the average salary of an NHL player!</a:t>
            </a:r>
            <a:endParaRPr lang="en-US" dirty="0"/>
          </a:p>
        </p:txBody>
      </p:sp>
      <p:cxnSp>
        <p:nvCxnSpPr>
          <p:cNvPr id="6" name="Straight Connector 5"/>
          <p:cNvCxnSpPr/>
          <p:nvPr/>
        </p:nvCxnSpPr>
        <p:spPr>
          <a:xfrm>
            <a:off x="3567779" y="3434222"/>
            <a:ext cx="0" cy="768731"/>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896003" y="4202953"/>
            <a:ext cx="1343551" cy="246221"/>
          </a:xfrm>
          <a:prstGeom prst="rect">
            <a:avLst/>
          </a:prstGeom>
          <a:noFill/>
        </p:spPr>
        <p:txBody>
          <a:bodyPr wrap="square" rtlCol="0">
            <a:spAutoFit/>
          </a:bodyPr>
          <a:lstStyle/>
          <a:p>
            <a:pPr algn="ctr"/>
            <a:r>
              <a:rPr lang="en-US" sz="1000" dirty="0" smtClean="0"/>
              <a:t>3 million per year</a:t>
            </a:r>
            <a:endParaRPr lang="en-US" sz="1000" dirty="0"/>
          </a:p>
        </p:txBody>
      </p:sp>
    </p:spTree>
    <p:extLst>
      <p:ext uri="{BB962C8B-B14F-4D97-AF65-F5344CB8AC3E}">
        <p14:creationId xmlns:p14="http://schemas.microsoft.com/office/powerpoint/2010/main" val="334139201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Function: Example One</a:t>
            </a:r>
            <a:endParaRPr lang="en-US" sz="2800" dirty="0"/>
          </a:p>
        </p:txBody>
      </p:sp>
      <p:sp>
        <p:nvSpPr>
          <p:cNvPr id="2" name="TextBox 1"/>
          <p:cNvSpPr txBox="1"/>
          <p:nvPr/>
        </p:nvSpPr>
        <p:spPr>
          <a:xfrm>
            <a:off x="978953" y="1481555"/>
            <a:ext cx="7419905" cy="4801315"/>
          </a:xfrm>
          <a:prstGeom prst="rect">
            <a:avLst/>
          </a:prstGeom>
          <a:noFill/>
        </p:spPr>
        <p:txBody>
          <a:bodyPr wrap="square" rtlCol="0">
            <a:spAutoFit/>
          </a:bodyPr>
          <a:lstStyle/>
          <a:p>
            <a:pPr marL="285750" indent="-285750">
              <a:buFont typeface="Arial"/>
              <a:buChar char="•"/>
            </a:pPr>
            <a:r>
              <a:rPr lang="en-CA" dirty="0" smtClean="0"/>
              <a:t>So what’s the loss function in this case then?</a:t>
            </a:r>
          </a:p>
          <a:p>
            <a:pPr marL="285750" indent="-285750">
              <a:buFont typeface="Arial"/>
              <a:buChar char="•"/>
            </a:pPr>
            <a:endParaRPr lang="en-CA" dirty="0"/>
          </a:p>
          <a:p>
            <a:pPr marL="285750" indent="-285750">
              <a:buFont typeface="Arial"/>
              <a:buChar char="•"/>
            </a:pPr>
            <a:r>
              <a:rPr lang="en-CA" dirty="0" smtClean="0"/>
              <a:t>By calculating a statistic that represents a feature of the </a:t>
            </a:r>
            <a:r>
              <a:rPr lang="en-CA" i="1" dirty="0" smtClean="0"/>
              <a:t>group</a:t>
            </a:r>
            <a:r>
              <a:rPr lang="mr-IN" dirty="0" smtClean="0"/>
              <a:t>…</a:t>
            </a:r>
            <a:r>
              <a:rPr lang="en-CA" dirty="0" smtClean="0"/>
              <a:t>the mean</a:t>
            </a:r>
            <a:r>
              <a:rPr lang="mr-IN" dirty="0" smtClean="0"/>
              <a:t>…</a:t>
            </a:r>
            <a:r>
              <a:rPr lang="en-CA" dirty="0" smtClean="0"/>
              <a:t>we have lost information about </a:t>
            </a:r>
            <a:r>
              <a:rPr lang="en-CA" i="1" dirty="0" smtClean="0"/>
              <a:t>individuals</a:t>
            </a:r>
            <a:r>
              <a:rPr lang="en-CA" dirty="0" smtClean="0"/>
              <a:t> within the group.</a:t>
            </a:r>
          </a:p>
          <a:p>
            <a:pPr marL="285750" indent="-285750">
              <a:buFont typeface="Arial"/>
              <a:buChar char="•"/>
            </a:pPr>
            <a:endParaRPr lang="en-CA" dirty="0"/>
          </a:p>
          <a:p>
            <a:pPr marL="285750" indent="-285750">
              <a:buFont typeface="Arial"/>
              <a:buChar char="•"/>
            </a:pPr>
            <a:r>
              <a:rPr lang="en-CA" dirty="0" smtClean="0"/>
              <a:t>Group statistics systematically ignore individual differences.</a:t>
            </a:r>
          </a:p>
          <a:p>
            <a:pPr marL="285750" indent="-285750">
              <a:buFont typeface="Arial"/>
              <a:buChar char="•"/>
            </a:pPr>
            <a:endParaRPr lang="en-CA" dirty="0"/>
          </a:p>
          <a:p>
            <a:pPr marL="285750" indent="-285750">
              <a:buFont typeface="Arial"/>
              <a:buChar char="•"/>
            </a:pPr>
            <a:r>
              <a:rPr lang="en-CA" dirty="0" smtClean="0"/>
              <a:t>And, as we know, features that are characteristic of a group are not necessarily characteristic of individuals within the group.</a:t>
            </a:r>
          </a:p>
          <a:p>
            <a:pPr marL="285750" indent="-285750">
              <a:buFont typeface="Arial"/>
              <a:buChar char="•"/>
            </a:pPr>
            <a:endParaRPr lang="en-CA" dirty="0"/>
          </a:p>
          <a:p>
            <a:pPr marL="285750" indent="-285750">
              <a:buFont typeface="Arial"/>
              <a:buChar char="•"/>
            </a:pPr>
            <a:r>
              <a:rPr lang="en-CA" dirty="0" smtClean="0"/>
              <a:t>In fact, it is possible that not a single individual in the group has the same value as the average of the group!</a:t>
            </a:r>
            <a:endParaRPr lang="en-CA" dirty="0" smtClean="0"/>
          </a:p>
          <a:p>
            <a:pPr marL="285750" indent="-285750">
              <a:buFont typeface="Arial"/>
              <a:buChar char="•"/>
            </a:pPr>
            <a:endParaRPr lang="en-CA" dirty="0"/>
          </a:p>
          <a:p>
            <a:pPr marL="285750" indent="-285750">
              <a:buFont typeface="Arial"/>
              <a:buChar char="•"/>
            </a:pPr>
            <a:r>
              <a:rPr lang="en-CA" dirty="0" smtClean="0"/>
              <a:t>We see this in our second example.</a:t>
            </a:r>
            <a:endParaRPr lang="en-CA" dirty="0"/>
          </a:p>
          <a:p>
            <a:pPr marL="285750" indent="-285750">
              <a:buFont typeface="Arial"/>
              <a:buChar char="•"/>
            </a:pPr>
            <a:endParaRPr lang="en-CA" dirty="0" smtClean="0"/>
          </a:p>
          <a:p>
            <a:pPr marL="285750" indent="-285750">
              <a:buFont typeface="Arial"/>
              <a:buChar char="•"/>
            </a:pPr>
            <a:endParaRPr lang="en-CA" dirty="0"/>
          </a:p>
        </p:txBody>
      </p:sp>
    </p:spTree>
    <p:extLst>
      <p:ext uri="{BB962C8B-B14F-4D97-AF65-F5344CB8AC3E}">
        <p14:creationId xmlns:p14="http://schemas.microsoft.com/office/powerpoint/2010/main" val="5985489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1882751" y="454973"/>
            <a:ext cx="5363684" cy="523220"/>
          </a:xfrm>
          <a:prstGeom prst="rect">
            <a:avLst/>
          </a:prstGeom>
          <a:noFill/>
        </p:spPr>
        <p:txBody>
          <a:bodyPr wrap="square" rtlCol="0">
            <a:spAutoFit/>
          </a:bodyPr>
          <a:lstStyle/>
          <a:p>
            <a:pPr algn="ctr"/>
            <a:r>
              <a:rPr lang="en-CA" sz="2800" dirty="0" smtClean="0"/>
              <a:t>Loss Function: Example Two</a:t>
            </a:r>
            <a:endParaRPr lang="en-US" sz="2800" dirty="0"/>
          </a:p>
        </p:txBody>
      </p:sp>
      <p:sp>
        <p:nvSpPr>
          <p:cNvPr id="2" name="TextBox 1"/>
          <p:cNvSpPr txBox="1"/>
          <p:nvPr/>
        </p:nvSpPr>
        <p:spPr>
          <a:xfrm>
            <a:off x="978953" y="1339507"/>
            <a:ext cx="7419905" cy="646331"/>
          </a:xfrm>
          <a:prstGeom prst="rect">
            <a:avLst/>
          </a:prstGeom>
          <a:noFill/>
        </p:spPr>
        <p:txBody>
          <a:bodyPr wrap="square" rtlCol="0">
            <a:spAutoFit/>
          </a:bodyPr>
          <a:lstStyle/>
          <a:p>
            <a:pPr marL="285750" indent="-285750">
              <a:buFont typeface="Arial"/>
              <a:buChar char="•"/>
            </a:pPr>
            <a:r>
              <a:rPr lang="en-CA" dirty="0" smtClean="0"/>
              <a:t>Imagine we calculate the mean for the following two sets of data</a:t>
            </a:r>
            <a:r>
              <a:rPr lang="mr-IN" dirty="0" smtClean="0"/>
              <a:t>…</a:t>
            </a:r>
            <a:endParaRPr lang="en-CA" dirty="0"/>
          </a:p>
        </p:txBody>
      </p:sp>
      <p:graphicFrame>
        <p:nvGraphicFramePr>
          <p:cNvPr id="4" name="Chart 3"/>
          <p:cNvGraphicFramePr>
            <a:graphicFrameLocks/>
          </p:cNvGraphicFramePr>
          <p:nvPr>
            <p:extLst>
              <p:ext uri="{D42A27DB-BD31-4B8C-83A1-F6EECF244321}">
                <p14:modId xmlns:p14="http://schemas.microsoft.com/office/powerpoint/2010/main" val="3066647031"/>
              </p:ext>
            </p:extLst>
          </p:nvPr>
        </p:nvGraphicFramePr>
        <p:xfrm>
          <a:off x="1308412" y="2381395"/>
          <a:ext cx="3003002" cy="20156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4159757111"/>
              </p:ext>
            </p:extLst>
          </p:nvPr>
        </p:nvGraphicFramePr>
        <p:xfrm>
          <a:off x="5021627" y="2211774"/>
          <a:ext cx="3281925" cy="2185243"/>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978953" y="4821280"/>
            <a:ext cx="7521535" cy="1477328"/>
          </a:xfrm>
          <a:prstGeom prst="rect">
            <a:avLst/>
          </a:prstGeom>
          <a:noFill/>
        </p:spPr>
        <p:txBody>
          <a:bodyPr wrap="square" rtlCol="0">
            <a:spAutoFit/>
          </a:bodyPr>
          <a:lstStyle/>
          <a:p>
            <a:pPr marL="285750" indent="-285750">
              <a:buFont typeface="Arial"/>
              <a:buChar char="•"/>
            </a:pPr>
            <a:r>
              <a:rPr lang="en-US" dirty="0" smtClean="0"/>
              <a:t>In both cases, the mean is 4. So, if we only report the mean, the meaning we convey is that the two groups of subjects are very similar.</a:t>
            </a:r>
          </a:p>
          <a:p>
            <a:pPr marL="285750" indent="-285750">
              <a:buFont typeface="Arial"/>
              <a:buChar char="•"/>
            </a:pPr>
            <a:endParaRPr lang="en-US" dirty="0"/>
          </a:p>
          <a:p>
            <a:pPr marL="285750" indent="-285750">
              <a:buFont typeface="Arial"/>
              <a:buChar char="•"/>
            </a:pPr>
            <a:r>
              <a:rPr lang="en-US" dirty="0" smtClean="0"/>
              <a:t>But of course, they are dramatically different.</a:t>
            </a:r>
            <a:endParaRPr lang="en-US" dirty="0"/>
          </a:p>
        </p:txBody>
      </p:sp>
    </p:spTree>
    <p:extLst>
      <p:ext uri="{BB962C8B-B14F-4D97-AF65-F5344CB8AC3E}">
        <p14:creationId xmlns:p14="http://schemas.microsoft.com/office/powerpoint/2010/main" val="256889776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70329" y="392809"/>
            <a:ext cx="7184650" cy="523220"/>
          </a:xfrm>
          <a:prstGeom prst="rect">
            <a:avLst/>
          </a:prstGeom>
          <a:noFill/>
        </p:spPr>
        <p:txBody>
          <a:bodyPr wrap="square" rtlCol="0">
            <a:spAutoFit/>
          </a:bodyPr>
          <a:lstStyle/>
          <a:p>
            <a:pPr algn="ctr"/>
            <a:r>
              <a:rPr lang="en-CA" sz="2800" dirty="0" smtClean="0"/>
              <a:t>Loss Functions: The Take Away</a:t>
            </a:r>
            <a:endParaRPr lang="en-US" sz="2800" dirty="0"/>
          </a:p>
        </p:txBody>
      </p:sp>
      <p:sp>
        <p:nvSpPr>
          <p:cNvPr id="2" name="TextBox 1"/>
          <p:cNvSpPr txBox="1"/>
          <p:nvPr/>
        </p:nvSpPr>
        <p:spPr>
          <a:xfrm>
            <a:off x="935811" y="1836130"/>
            <a:ext cx="7678665" cy="3416320"/>
          </a:xfrm>
          <a:prstGeom prst="rect">
            <a:avLst/>
          </a:prstGeom>
          <a:noFill/>
        </p:spPr>
        <p:txBody>
          <a:bodyPr wrap="square" rtlCol="0">
            <a:spAutoFit/>
          </a:bodyPr>
          <a:lstStyle/>
          <a:p>
            <a:pPr marL="285750" indent="-285750">
              <a:buFont typeface="Arial"/>
              <a:buChar char="•"/>
            </a:pPr>
            <a:r>
              <a:rPr lang="en-CA" dirty="0" smtClean="0"/>
              <a:t>The point is not to remove loss. There will always be loss of information in any data analysis.</a:t>
            </a:r>
          </a:p>
          <a:p>
            <a:pPr marL="285750" indent="-285750">
              <a:buFont typeface="Arial"/>
              <a:buChar char="•"/>
            </a:pPr>
            <a:endParaRPr lang="en-CA" dirty="0"/>
          </a:p>
          <a:p>
            <a:pPr marL="285750" indent="-285750">
              <a:buFont typeface="Arial"/>
              <a:buChar char="•"/>
            </a:pPr>
            <a:r>
              <a:rPr lang="en-CA" dirty="0" smtClean="0"/>
              <a:t>The point is to understand what the loss is and convey what information has been lost to the consumer of the analysis.</a:t>
            </a:r>
          </a:p>
          <a:p>
            <a:pPr marL="285750" indent="-285750">
              <a:buFont typeface="Arial"/>
              <a:buChar char="•"/>
            </a:pPr>
            <a:endParaRPr lang="en-CA" dirty="0"/>
          </a:p>
          <a:p>
            <a:pPr marL="285750" indent="-285750">
              <a:buFont typeface="Arial"/>
              <a:buChar char="•"/>
            </a:pPr>
            <a:r>
              <a:rPr lang="en-CA" dirty="0" smtClean="0"/>
              <a:t>So, if we report a group statistic as a representation of the state of individuals in the group, we should report how many individuals in the group are not well represented by that statistic.</a:t>
            </a:r>
          </a:p>
          <a:p>
            <a:pPr marL="285750" indent="-285750">
              <a:buFont typeface="Arial"/>
              <a:buChar char="•"/>
            </a:pPr>
            <a:endParaRPr lang="en-CA" dirty="0"/>
          </a:p>
          <a:p>
            <a:pPr marL="285750" indent="-285750">
              <a:buFont typeface="Arial"/>
              <a:buChar char="•"/>
            </a:pPr>
            <a:r>
              <a:rPr lang="en-CA" dirty="0" smtClean="0"/>
              <a:t>We should report some measure of dissimilarity of individuals within the group!</a:t>
            </a:r>
            <a:endParaRPr lang="en-CA" dirty="0"/>
          </a:p>
        </p:txBody>
      </p:sp>
    </p:spTree>
    <p:extLst>
      <p:ext uri="{BB962C8B-B14F-4D97-AF65-F5344CB8AC3E}">
        <p14:creationId xmlns:p14="http://schemas.microsoft.com/office/powerpoint/2010/main" val="159166186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523220"/>
          </a:xfrm>
          <a:prstGeom prst="rect">
            <a:avLst/>
          </a:prstGeom>
          <a:noFill/>
        </p:spPr>
        <p:txBody>
          <a:bodyPr wrap="square" rtlCol="0">
            <a:spAutoFit/>
          </a:bodyPr>
          <a:lstStyle/>
          <a:p>
            <a:pPr algn="ctr"/>
            <a:r>
              <a:rPr lang="en-CA" sz="2800" dirty="0" smtClean="0"/>
              <a:t>The Three Types of Data Analysis</a:t>
            </a:r>
            <a:endParaRPr lang="en-US" sz="2800" dirty="0"/>
          </a:p>
        </p:txBody>
      </p:sp>
      <p:sp>
        <p:nvSpPr>
          <p:cNvPr id="2" name="TextBox 1"/>
          <p:cNvSpPr txBox="1"/>
          <p:nvPr/>
        </p:nvSpPr>
        <p:spPr>
          <a:xfrm>
            <a:off x="834805" y="1292534"/>
            <a:ext cx="7761909" cy="4524316"/>
          </a:xfrm>
          <a:prstGeom prst="rect">
            <a:avLst/>
          </a:prstGeom>
          <a:noFill/>
        </p:spPr>
        <p:txBody>
          <a:bodyPr wrap="square" rtlCol="0">
            <a:spAutoFit/>
          </a:bodyPr>
          <a:lstStyle/>
          <a:p>
            <a:pPr marL="285750" indent="-285750">
              <a:buFont typeface="Arial"/>
              <a:buChar char="•"/>
            </a:pPr>
            <a:r>
              <a:rPr lang="en-CA" dirty="0" smtClean="0"/>
              <a:t>Essentially, we have methods of representation that are </a:t>
            </a:r>
            <a:r>
              <a:rPr lang="en-CA" dirty="0" err="1" smtClean="0"/>
              <a:t>univariate</a:t>
            </a:r>
            <a:r>
              <a:rPr lang="en-CA" dirty="0" smtClean="0"/>
              <a:t>, bivariate and multivariate.</a:t>
            </a:r>
          </a:p>
          <a:p>
            <a:pPr marL="285750" indent="-285750">
              <a:buFont typeface="Arial"/>
              <a:buChar char="•"/>
            </a:pPr>
            <a:endParaRPr lang="en-CA" dirty="0"/>
          </a:p>
          <a:p>
            <a:pPr marL="285750" indent="-285750">
              <a:buFont typeface="Arial"/>
              <a:buChar char="•"/>
            </a:pPr>
            <a:r>
              <a:rPr lang="en-CA" dirty="0" smtClean="0"/>
              <a:t>We will learn about all three types in this course.</a:t>
            </a:r>
          </a:p>
          <a:p>
            <a:pPr marL="285750" indent="-285750">
              <a:buFont typeface="Arial"/>
              <a:buChar char="•"/>
            </a:pPr>
            <a:endParaRPr lang="en-CA" dirty="0"/>
          </a:p>
          <a:p>
            <a:pPr marL="285750" indent="-285750">
              <a:buFont typeface="Arial"/>
              <a:buChar char="•"/>
            </a:pPr>
            <a:r>
              <a:rPr lang="en-CA" dirty="0" smtClean="0"/>
              <a:t>In previous courses you will have seen </a:t>
            </a:r>
            <a:r>
              <a:rPr lang="en-CA" dirty="0" err="1" smtClean="0"/>
              <a:t>univariate</a:t>
            </a:r>
            <a:r>
              <a:rPr lang="en-CA" dirty="0" smtClean="0"/>
              <a:t> (mean, median, standard deviation, </a:t>
            </a:r>
            <a:r>
              <a:rPr lang="en-CA" dirty="0" err="1" smtClean="0"/>
              <a:t>etc</a:t>
            </a:r>
            <a:r>
              <a:rPr lang="en-CA" dirty="0" smtClean="0"/>
              <a:t>) statistics and bivariate (person’s r, scatter plots, </a:t>
            </a:r>
            <a:r>
              <a:rPr lang="en-CA" dirty="0" err="1" smtClean="0"/>
              <a:t>etc</a:t>
            </a:r>
            <a:r>
              <a:rPr lang="en-CA" dirty="0" smtClean="0"/>
              <a:t>) statistics but probably not multivariate methods of data analysis.</a:t>
            </a:r>
          </a:p>
          <a:p>
            <a:pPr marL="285750" indent="-285750">
              <a:buFont typeface="Arial"/>
              <a:buChar char="•"/>
            </a:pPr>
            <a:endParaRPr lang="en-CA" dirty="0"/>
          </a:p>
          <a:p>
            <a:pPr marL="285750" indent="-285750">
              <a:buFont typeface="Arial"/>
              <a:buChar char="•"/>
            </a:pPr>
            <a:r>
              <a:rPr lang="en-CA" dirty="0" smtClean="0"/>
              <a:t>In this course we will learn methods of data representation that represent features of the simultaneous relationships between multiple variables.</a:t>
            </a:r>
          </a:p>
          <a:p>
            <a:pPr marL="285750" indent="-285750">
              <a:buFont typeface="Arial"/>
              <a:buChar char="•"/>
            </a:pPr>
            <a:endParaRPr lang="en-CA" dirty="0"/>
          </a:p>
          <a:p>
            <a:pPr marL="285750" indent="-285750">
              <a:buFont typeface="Arial"/>
              <a:buChar char="•"/>
            </a:pPr>
            <a:r>
              <a:rPr lang="en-CA" dirty="0" smtClean="0"/>
              <a:t>For example, Principal Components Analysis and Multi-Dimensional Scaling.</a:t>
            </a:r>
          </a:p>
        </p:txBody>
      </p:sp>
    </p:spTree>
    <p:extLst>
      <p:ext uri="{BB962C8B-B14F-4D97-AF65-F5344CB8AC3E}">
        <p14:creationId xmlns:p14="http://schemas.microsoft.com/office/powerpoint/2010/main" val="32516961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905853" y="454973"/>
            <a:ext cx="7371150" cy="954107"/>
          </a:xfrm>
          <a:prstGeom prst="rect">
            <a:avLst/>
          </a:prstGeom>
          <a:noFill/>
        </p:spPr>
        <p:txBody>
          <a:bodyPr wrap="square" rtlCol="0">
            <a:spAutoFit/>
          </a:bodyPr>
          <a:lstStyle/>
          <a:p>
            <a:pPr algn="ctr"/>
            <a:r>
              <a:rPr lang="en-CA" sz="2800" dirty="0" smtClean="0"/>
              <a:t>The Three Types of Data Analysis: A Complication</a:t>
            </a:r>
            <a:endParaRPr lang="en-US" sz="2800" dirty="0"/>
          </a:p>
        </p:txBody>
      </p:sp>
      <p:sp>
        <p:nvSpPr>
          <p:cNvPr id="2" name="TextBox 1"/>
          <p:cNvSpPr txBox="1"/>
          <p:nvPr/>
        </p:nvSpPr>
        <p:spPr>
          <a:xfrm>
            <a:off x="834805" y="1593341"/>
            <a:ext cx="7761909" cy="3139321"/>
          </a:xfrm>
          <a:prstGeom prst="rect">
            <a:avLst/>
          </a:prstGeom>
          <a:noFill/>
        </p:spPr>
        <p:txBody>
          <a:bodyPr wrap="square" rtlCol="0">
            <a:spAutoFit/>
          </a:bodyPr>
          <a:lstStyle/>
          <a:p>
            <a:pPr marL="285750" indent="-285750">
              <a:buFont typeface="Arial"/>
              <a:buChar char="•"/>
            </a:pPr>
            <a:r>
              <a:rPr lang="en-CA" dirty="0" smtClean="0"/>
              <a:t>There are </a:t>
            </a:r>
            <a:r>
              <a:rPr lang="en-CA" i="1" dirty="0" smtClean="0">
                <a:solidFill>
                  <a:srgbClr val="FF0000"/>
                </a:solidFill>
              </a:rPr>
              <a:t>representational</a:t>
            </a:r>
            <a:r>
              <a:rPr lang="en-CA" dirty="0" smtClean="0"/>
              <a:t> methods of data analysis. The methods represent features of the raw data.</a:t>
            </a:r>
          </a:p>
          <a:p>
            <a:pPr marL="285750" indent="-285750">
              <a:buFont typeface="Arial"/>
              <a:buChar char="•"/>
            </a:pPr>
            <a:endParaRPr lang="en-CA" dirty="0"/>
          </a:p>
          <a:p>
            <a:pPr marL="285750" indent="-285750">
              <a:buFont typeface="Arial"/>
              <a:buChar char="•"/>
            </a:pPr>
            <a:r>
              <a:rPr lang="en-CA" dirty="0" smtClean="0"/>
              <a:t>These are things like medians, means , standard deviation, Pearson correlation, covariance matrix, etc.</a:t>
            </a:r>
          </a:p>
          <a:p>
            <a:pPr marL="285750" indent="-285750">
              <a:buFont typeface="Arial"/>
              <a:buChar char="•"/>
            </a:pPr>
            <a:endParaRPr lang="en-CA" dirty="0"/>
          </a:p>
          <a:p>
            <a:pPr marL="285750" indent="-285750">
              <a:buFont typeface="Arial"/>
              <a:buChar char="•"/>
            </a:pPr>
            <a:r>
              <a:rPr lang="en-CA" dirty="0" smtClean="0"/>
              <a:t>There are also techniques that </a:t>
            </a:r>
            <a:r>
              <a:rPr lang="en-CA" i="1" dirty="0" smtClean="0">
                <a:solidFill>
                  <a:srgbClr val="FF0000"/>
                </a:solidFill>
              </a:rPr>
              <a:t>model</a:t>
            </a:r>
            <a:r>
              <a:rPr lang="en-CA" dirty="0" smtClean="0"/>
              <a:t> features of the raw data.</a:t>
            </a:r>
          </a:p>
          <a:p>
            <a:pPr marL="285750" indent="-285750">
              <a:buFont typeface="Arial"/>
              <a:buChar char="•"/>
            </a:pPr>
            <a:endParaRPr lang="en-CA" dirty="0"/>
          </a:p>
          <a:p>
            <a:pPr marL="285750" indent="-285750">
              <a:buFont typeface="Arial"/>
              <a:buChar char="•"/>
            </a:pPr>
            <a:r>
              <a:rPr lang="en-CA" dirty="0" smtClean="0"/>
              <a:t>These techniques fall in the category of model fitting. These are techniques such as simple linear regression and multiple regression. So, for instance</a:t>
            </a:r>
            <a:r>
              <a:rPr lang="mr-IN" dirty="0" smtClean="0"/>
              <a:t>…</a:t>
            </a:r>
            <a:r>
              <a:rPr lang="en-CA" dirty="0" smtClean="0"/>
              <a:t>.</a:t>
            </a:r>
          </a:p>
        </p:txBody>
      </p:sp>
      <p:graphicFrame>
        <p:nvGraphicFramePr>
          <p:cNvPr id="4" name="Chart 3"/>
          <p:cNvGraphicFramePr>
            <a:graphicFrameLocks/>
          </p:cNvGraphicFramePr>
          <p:nvPr>
            <p:extLst>
              <p:ext uri="{D42A27DB-BD31-4B8C-83A1-F6EECF244321}">
                <p14:modId xmlns:p14="http://schemas.microsoft.com/office/powerpoint/2010/main" val="1538723935"/>
              </p:ext>
            </p:extLst>
          </p:nvPr>
        </p:nvGraphicFramePr>
        <p:xfrm>
          <a:off x="2765653" y="4824575"/>
          <a:ext cx="3231733" cy="18593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42714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76792" y="379771"/>
            <a:ext cx="7919922" cy="523220"/>
          </a:xfrm>
          <a:prstGeom prst="rect">
            <a:avLst/>
          </a:prstGeom>
          <a:noFill/>
        </p:spPr>
        <p:txBody>
          <a:bodyPr wrap="square" rtlCol="0">
            <a:spAutoFit/>
          </a:bodyPr>
          <a:lstStyle/>
          <a:p>
            <a:pPr algn="ctr"/>
            <a:r>
              <a:rPr lang="en-CA" sz="2800" dirty="0" smtClean="0"/>
              <a:t>Review of </a:t>
            </a:r>
            <a:r>
              <a:rPr lang="en-CA" sz="2800" dirty="0" err="1" smtClean="0"/>
              <a:t>Univariate</a:t>
            </a:r>
            <a:r>
              <a:rPr lang="en-CA" sz="2800" dirty="0" smtClean="0"/>
              <a:t> and Bivariate Statistics</a:t>
            </a:r>
            <a:endParaRPr lang="en-US" sz="2800" dirty="0"/>
          </a:p>
        </p:txBody>
      </p:sp>
      <p:sp>
        <p:nvSpPr>
          <p:cNvPr id="2" name="TextBox 1"/>
          <p:cNvSpPr txBox="1"/>
          <p:nvPr/>
        </p:nvSpPr>
        <p:spPr>
          <a:xfrm>
            <a:off x="834805" y="1334313"/>
            <a:ext cx="7761909" cy="4801315"/>
          </a:xfrm>
          <a:prstGeom prst="rect">
            <a:avLst/>
          </a:prstGeom>
          <a:noFill/>
        </p:spPr>
        <p:txBody>
          <a:bodyPr wrap="square" rtlCol="0">
            <a:spAutoFit/>
          </a:bodyPr>
          <a:lstStyle/>
          <a:p>
            <a:pPr marL="285750" indent="-285750">
              <a:buFont typeface="Arial"/>
              <a:buChar char="•"/>
            </a:pPr>
            <a:r>
              <a:rPr lang="en-CA" dirty="0" smtClean="0"/>
              <a:t>I’m going to leave the power-point approach here and ask you to watch a series of mini video lectures on </a:t>
            </a:r>
            <a:r>
              <a:rPr lang="en-CA" dirty="0" err="1" smtClean="0"/>
              <a:t>univariate</a:t>
            </a:r>
            <a:r>
              <a:rPr lang="en-CA" dirty="0" smtClean="0"/>
              <a:t> and bivariate statistics.</a:t>
            </a:r>
          </a:p>
          <a:p>
            <a:pPr marL="285750" indent="-285750">
              <a:buFont typeface="Arial"/>
              <a:buChar char="•"/>
            </a:pPr>
            <a:endParaRPr lang="en-CA" dirty="0"/>
          </a:p>
          <a:p>
            <a:pPr marL="285750" indent="-285750">
              <a:buFont typeface="Arial"/>
              <a:buChar char="•"/>
            </a:pPr>
            <a:r>
              <a:rPr lang="en-CA" dirty="0" smtClean="0"/>
              <a:t>Much of this will be review for many of you but in the words of Jack Nicklaus, the greatest golfer of all time, when he visited his life-long teacher Jack Grout at the start of every season, he said</a:t>
            </a:r>
            <a:r>
              <a:rPr lang="mr-IN" dirty="0" smtClean="0"/>
              <a:t>…</a:t>
            </a:r>
            <a:endParaRPr lang="en-CA" dirty="0" smtClean="0"/>
          </a:p>
          <a:p>
            <a:pPr algn="ctr"/>
            <a:endParaRPr lang="en-CA" dirty="0" smtClean="0"/>
          </a:p>
          <a:p>
            <a:pPr algn="ctr"/>
            <a:r>
              <a:rPr lang="en-CA" dirty="0" smtClean="0"/>
              <a:t>“Jack, teach me how to play golf”</a:t>
            </a:r>
          </a:p>
          <a:p>
            <a:endParaRPr lang="en-CA" dirty="0" smtClean="0"/>
          </a:p>
          <a:p>
            <a:pPr marL="285750" indent="-285750">
              <a:buFont typeface="Arial"/>
              <a:buChar char="•"/>
            </a:pPr>
            <a:endParaRPr lang="en-CA" dirty="0"/>
          </a:p>
          <a:p>
            <a:pPr marL="285750" indent="-285750">
              <a:buFont typeface="Arial"/>
              <a:buChar char="•"/>
            </a:pPr>
            <a:r>
              <a:rPr lang="en-CA" dirty="0" smtClean="0"/>
              <a:t>Even for the best in the world, it’s important to go back to the fundamentals. </a:t>
            </a:r>
          </a:p>
          <a:p>
            <a:pPr marL="285750" indent="-285750">
              <a:buFont typeface="Arial"/>
              <a:buChar char="•"/>
            </a:pPr>
            <a:endParaRPr lang="en-CA" dirty="0"/>
          </a:p>
          <a:p>
            <a:pPr marL="285750" indent="-285750">
              <a:buFont typeface="Arial"/>
              <a:buChar char="•"/>
            </a:pPr>
            <a:r>
              <a:rPr lang="en-CA" dirty="0" smtClean="0"/>
              <a:t>A sign of maturity and sophistication is not the complexity of what one is capable of doing, it’s the depth of understanding one has about the fundamentals.</a:t>
            </a:r>
            <a:endParaRPr lang="en-CA" dirty="0"/>
          </a:p>
        </p:txBody>
      </p:sp>
    </p:spTree>
    <p:extLst>
      <p:ext uri="{BB962C8B-B14F-4D97-AF65-F5344CB8AC3E}">
        <p14:creationId xmlns:p14="http://schemas.microsoft.com/office/powerpoint/2010/main" val="34897504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76792" y="379771"/>
            <a:ext cx="7919922" cy="523220"/>
          </a:xfrm>
          <a:prstGeom prst="rect">
            <a:avLst/>
          </a:prstGeom>
          <a:noFill/>
        </p:spPr>
        <p:txBody>
          <a:bodyPr wrap="square" rtlCol="0">
            <a:spAutoFit/>
          </a:bodyPr>
          <a:lstStyle/>
          <a:p>
            <a:pPr algn="ctr"/>
            <a:r>
              <a:rPr lang="en-CA" sz="2800" dirty="0" smtClean="0"/>
              <a:t>Review of </a:t>
            </a:r>
            <a:r>
              <a:rPr lang="en-CA" sz="2800" dirty="0" err="1" smtClean="0"/>
              <a:t>Univariate</a:t>
            </a:r>
            <a:r>
              <a:rPr lang="en-CA" sz="2800" dirty="0" smtClean="0"/>
              <a:t> and Bivariate Statistics</a:t>
            </a:r>
            <a:endParaRPr lang="en-US" sz="2800" dirty="0"/>
          </a:p>
        </p:txBody>
      </p:sp>
      <p:sp>
        <p:nvSpPr>
          <p:cNvPr id="2" name="TextBox 1"/>
          <p:cNvSpPr txBox="1"/>
          <p:nvPr/>
        </p:nvSpPr>
        <p:spPr>
          <a:xfrm>
            <a:off x="760346" y="1334313"/>
            <a:ext cx="8004525" cy="5632312"/>
          </a:xfrm>
          <a:prstGeom prst="rect">
            <a:avLst/>
          </a:prstGeom>
          <a:noFill/>
        </p:spPr>
        <p:txBody>
          <a:bodyPr wrap="square" rtlCol="0">
            <a:spAutoFit/>
          </a:bodyPr>
          <a:lstStyle/>
          <a:p>
            <a:pPr marL="285750" indent="-285750">
              <a:buFont typeface="Arial"/>
              <a:buChar char="•"/>
            </a:pPr>
            <a:r>
              <a:rPr lang="en-CA" dirty="0" smtClean="0"/>
              <a:t>As Bruce Lee said..</a:t>
            </a:r>
          </a:p>
          <a:p>
            <a:pPr marL="285750" indent="-285750">
              <a:buFont typeface="Arial"/>
              <a:buChar char="•"/>
            </a:pPr>
            <a:endParaRPr lang="en-CA" dirty="0"/>
          </a:p>
          <a:p>
            <a:pPr algn="ctr"/>
            <a:r>
              <a:rPr lang="en-CA" dirty="0" smtClean="0"/>
              <a:t>“I fear not the man who has practiced 10,00 kicks once, but I fear the man who has practiced one kick 10,000 times.”</a:t>
            </a:r>
          </a:p>
          <a:p>
            <a:pPr marL="285750" indent="-285750">
              <a:buFont typeface="Arial"/>
              <a:buChar char="•"/>
            </a:pPr>
            <a:endParaRPr lang="en-CA" dirty="0"/>
          </a:p>
          <a:p>
            <a:pPr marL="285750" indent="-285750">
              <a:buFont typeface="Arial"/>
              <a:buChar char="•"/>
            </a:pPr>
            <a:r>
              <a:rPr lang="en-CA" dirty="0" smtClean="0"/>
              <a:t>Remember that, it’s more important than you might think.</a:t>
            </a:r>
          </a:p>
          <a:p>
            <a:pPr algn="ctr"/>
            <a:endParaRPr lang="en-CA" dirty="0" smtClean="0"/>
          </a:p>
          <a:p>
            <a:pPr marL="285750" indent="-285750">
              <a:buFont typeface="Arial"/>
              <a:buChar char="•"/>
            </a:pPr>
            <a:r>
              <a:rPr lang="en-CA" dirty="0" smtClean="0"/>
              <a:t>OK, so here is the list of review type videos to watch</a:t>
            </a:r>
            <a:r>
              <a:rPr lang="mr-IN" dirty="0" smtClean="0"/>
              <a:t>…</a:t>
            </a:r>
            <a:endParaRPr lang="en-CA" dirty="0" smtClean="0"/>
          </a:p>
          <a:p>
            <a:pPr marL="285750" indent="-285750">
              <a:buFont typeface="Arial"/>
              <a:buChar char="•"/>
            </a:pPr>
            <a:endParaRPr lang="en-CA" dirty="0"/>
          </a:p>
          <a:p>
            <a:pPr marL="857250" lvl="1" indent="-400050">
              <a:buAutoNum type="romanLcParenR"/>
            </a:pPr>
            <a:r>
              <a:rPr lang="en-CA" dirty="0" smtClean="0"/>
              <a:t>A video on types </a:t>
            </a:r>
            <a:r>
              <a:rPr lang="en-CA" dirty="0"/>
              <a:t>of variables: </a:t>
            </a:r>
            <a:r>
              <a:rPr lang="en-CA" dirty="0">
                <a:hlinkClick r:id="rId3"/>
              </a:rPr>
              <a:t>https://youtu.be/</a:t>
            </a:r>
            <a:r>
              <a:rPr lang="en-CA" dirty="0" smtClean="0">
                <a:hlinkClick r:id="rId3"/>
              </a:rPr>
              <a:t>14Zf9sHmvkw</a:t>
            </a:r>
            <a:endParaRPr lang="en-CA" dirty="0" smtClean="0"/>
          </a:p>
          <a:p>
            <a:pPr marL="857250" lvl="1" indent="-400050">
              <a:buAutoNum type="romanLcParenR"/>
            </a:pPr>
            <a:r>
              <a:rPr lang="en-CA" dirty="0" smtClean="0"/>
              <a:t>A video on the shape of </a:t>
            </a:r>
            <a:r>
              <a:rPr lang="en-CA" dirty="0" err="1" smtClean="0"/>
              <a:t>univariate</a:t>
            </a:r>
            <a:r>
              <a:rPr lang="en-CA" dirty="0"/>
              <a:t> distributions: </a:t>
            </a:r>
            <a:r>
              <a:rPr lang="en-CA" dirty="0">
                <a:hlinkClick r:id="rId4"/>
              </a:rPr>
              <a:t>https://youtu.be/</a:t>
            </a:r>
            <a:r>
              <a:rPr lang="en-CA" dirty="0" smtClean="0">
                <a:hlinkClick r:id="rId4"/>
              </a:rPr>
              <a:t>hLwYUyRPqmM</a:t>
            </a:r>
            <a:endParaRPr lang="en-CA" dirty="0" smtClean="0"/>
          </a:p>
          <a:p>
            <a:pPr marL="857250" lvl="1" indent="-400050">
              <a:buAutoNum type="romanLcParenR"/>
            </a:pPr>
            <a:r>
              <a:rPr lang="en-CA" dirty="0" smtClean="0"/>
              <a:t>A video about </a:t>
            </a:r>
            <a:r>
              <a:rPr lang="en-CA" dirty="0"/>
              <a:t>the mean: </a:t>
            </a:r>
            <a:r>
              <a:rPr lang="en-CA" dirty="0">
                <a:hlinkClick r:id="rId5"/>
              </a:rPr>
              <a:t>https://youtu.be/</a:t>
            </a:r>
            <a:r>
              <a:rPr lang="en-CA" dirty="0" smtClean="0">
                <a:hlinkClick r:id="rId5"/>
              </a:rPr>
              <a:t>lyiW9zhB5xA</a:t>
            </a:r>
            <a:endParaRPr lang="en-CA" dirty="0" smtClean="0"/>
          </a:p>
          <a:p>
            <a:pPr marL="857250" lvl="1" indent="-400050">
              <a:buAutoNum type="romanLcParenR"/>
            </a:pPr>
            <a:r>
              <a:rPr lang="en-CA" dirty="0" smtClean="0"/>
              <a:t>A video </a:t>
            </a:r>
            <a:r>
              <a:rPr lang="en-CA" dirty="0"/>
              <a:t>about variability: </a:t>
            </a:r>
            <a:r>
              <a:rPr lang="en-CA" dirty="0">
                <a:hlinkClick r:id="rId6"/>
              </a:rPr>
              <a:t>https://youtu.be/</a:t>
            </a:r>
            <a:r>
              <a:rPr lang="en-CA" dirty="0" smtClean="0">
                <a:hlinkClick r:id="rId6"/>
              </a:rPr>
              <a:t>Uj_Q4fmJpws</a:t>
            </a:r>
            <a:endParaRPr lang="en-CA" dirty="0" smtClean="0"/>
          </a:p>
          <a:p>
            <a:pPr marL="857250" lvl="1" indent="-400050">
              <a:buAutoNum type="romanLcParenR"/>
            </a:pPr>
            <a:r>
              <a:rPr lang="en-CA" dirty="0" smtClean="0"/>
              <a:t>A video about the difference between what measures of location represent and what measures of </a:t>
            </a:r>
            <a:r>
              <a:rPr lang="en-CA" dirty="0"/>
              <a:t>variability </a:t>
            </a:r>
            <a:r>
              <a:rPr lang="en-CA" dirty="0" err="1"/>
              <a:t>represent:https</a:t>
            </a:r>
            <a:r>
              <a:rPr lang="en-CA" dirty="0"/>
              <a:t>://</a:t>
            </a:r>
            <a:r>
              <a:rPr lang="en-CA" dirty="0" err="1"/>
              <a:t>youtu.be</a:t>
            </a:r>
            <a:r>
              <a:rPr lang="en-CA" dirty="0"/>
              <a:t>/LR5u-</a:t>
            </a:r>
            <a:r>
              <a:rPr lang="en-CA" dirty="0" smtClean="0"/>
              <a:t>ZPEeNk</a:t>
            </a:r>
          </a:p>
          <a:p>
            <a:pPr lvl="1"/>
            <a:endParaRPr lang="en-CA" dirty="0" smtClean="0"/>
          </a:p>
          <a:p>
            <a:pPr marL="857250" lvl="1" indent="-400050">
              <a:buAutoNum type="romanLcParenR"/>
            </a:pPr>
            <a:endParaRPr lang="en-CA" dirty="0" smtClean="0"/>
          </a:p>
          <a:p>
            <a:pPr marL="857250" lvl="1" indent="-400050">
              <a:buAutoNum type="romanLcParenR"/>
            </a:pPr>
            <a:endParaRPr lang="en-CA" dirty="0"/>
          </a:p>
        </p:txBody>
      </p:sp>
    </p:spTree>
    <p:extLst>
      <p:ext uri="{BB962C8B-B14F-4D97-AF65-F5344CB8AC3E}">
        <p14:creationId xmlns:p14="http://schemas.microsoft.com/office/powerpoint/2010/main" val="82178399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676792" y="641381"/>
            <a:ext cx="7919922" cy="523220"/>
          </a:xfrm>
          <a:prstGeom prst="rect">
            <a:avLst/>
          </a:prstGeom>
          <a:noFill/>
        </p:spPr>
        <p:txBody>
          <a:bodyPr wrap="square" rtlCol="0">
            <a:spAutoFit/>
          </a:bodyPr>
          <a:lstStyle/>
          <a:p>
            <a:pPr algn="ctr"/>
            <a:r>
              <a:rPr lang="en-CA" sz="2800" dirty="0" smtClean="0"/>
              <a:t>Review Videos to Watch Continued</a:t>
            </a:r>
            <a:endParaRPr lang="en-US" sz="2800" dirty="0"/>
          </a:p>
        </p:txBody>
      </p:sp>
      <p:sp>
        <p:nvSpPr>
          <p:cNvPr id="2" name="TextBox 1"/>
          <p:cNvSpPr txBox="1"/>
          <p:nvPr/>
        </p:nvSpPr>
        <p:spPr>
          <a:xfrm>
            <a:off x="676792" y="1701967"/>
            <a:ext cx="8221767" cy="2031325"/>
          </a:xfrm>
          <a:prstGeom prst="rect">
            <a:avLst/>
          </a:prstGeom>
          <a:noFill/>
        </p:spPr>
        <p:txBody>
          <a:bodyPr wrap="square" rtlCol="0">
            <a:spAutoFit/>
          </a:bodyPr>
          <a:lstStyle/>
          <a:p>
            <a:pPr algn="ctr"/>
            <a:endParaRPr lang="en-CA" dirty="0" smtClean="0"/>
          </a:p>
          <a:p>
            <a:pPr marL="285750" indent="-285750">
              <a:buFont typeface="Arial"/>
              <a:buChar char="•"/>
            </a:pPr>
            <a:r>
              <a:rPr lang="en-CA" dirty="0" smtClean="0"/>
              <a:t>Review videos continued</a:t>
            </a:r>
            <a:r>
              <a:rPr lang="mr-IN" dirty="0" smtClean="0"/>
              <a:t>…</a:t>
            </a:r>
            <a:endParaRPr lang="en-CA" dirty="0" smtClean="0"/>
          </a:p>
          <a:p>
            <a:pPr marL="285750" indent="-285750">
              <a:buFont typeface="Arial"/>
              <a:buChar char="•"/>
            </a:pPr>
            <a:endParaRPr lang="en-CA" dirty="0"/>
          </a:p>
          <a:p>
            <a:pPr marL="857250" lvl="1" indent="-400050">
              <a:buFont typeface="+mj-lt"/>
              <a:buAutoNum type="romanUcPeriod" startAt="6"/>
            </a:pPr>
            <a:r>
              <a:rPr lang="en-CA" dirty="0" smtClean="0"/>
              <a:t>A video on </a:t>
            </a:r>
            <a:r>
              <a:rPr lang="en-CA" dirty="0"/>
              <a:t>conditional </a:t>
            </a:r>
            <a:r>
              <a:rPr lang="en-CA" dirty="0" err="1"/>
              <a:t>distributions</a:t>
            </a:r>
            <a:r>
              <a:rPr lang="en-CA" dirty="0" err="1" smtClean="0"/>
              <a:t>:</a:t>
            </a:r>
            <a:r>
              <a:rPr lang="en-CA" dirty="0" err="1" smtClean="0">
                <a:hlinkClick r:id="rId3"/>
              </a:rPr>
              <a:t>https</a:t>
            </a:r>
            <a:r>
              <a:rPr lang="en-CA" dirty="0">
                <a:hlinkClick r:id="rId3"/>
              </a:rPr>
              <a:t>://youtu.be/</a:t>
            </a:r>
            <a:r>
              <a:rPr lang="en-CA" dirty="0" smtClean="0">
                <a:hlinkClick r:id="rId3"/>
              </a:rPr>
              <a:t>_qRChyz86OE</a:t>
            </a:r>
            <a:endParaRPr lang="en-CA" dirty="0" smtClean="0"/>
          </a:p>
          <a:p>
            <a:pPr marL="857250" lvl="1" indent="-400050">
              <a:buAutoNum type="romanUcPeriod" startAt="6"/>
            </a:pPr>
            <a:r>
              <a:rPr lang="en-CA" dirty="0" smtClean="0"/>
              <a:t>A video on the covariance</a:t>
            </a:r>
            <a:r>
              <a:rPr lang="en-CA" dirty="0"/>
              <a:t>: https://</a:t>
            </a:r>
            <a:r>
              <a:rPr lang="en-CA" dirty="0" err="1"/>
              <a:t>youtu.be</a:t>
            </a:r>
            <a:r>
              <a:rPr lang="en-CA" dirty="0"/>
              <a:t>/qN2cim3UR9Q</a:t>
            </a:r>
            <a:endParaRPr lang="en-CA" dirty="0" smtClean="0"/>
          </a:p>
          <a:p>
            <a:pPr marL="857250" lvl="1" indent="-400050">
              <a:buAutoNum type="romanUcPeriod" startAt="6"/>
            </a:pPr>
            <a:r>
              <a:rPr lang="en-CA" dirty="0" smtClean="0"/>
              <a:t> A video about </a:t>
            </a:r>
            <a:r>
              <a:rPr lang="en-CA" dirty="0"/>
              <a:t>the </a:t>
            </a:r>
            <a:r>
              <a:rPr lang="en-CA" dirty="0" smtClean="0"/>
              <a:t>Pearson r</a:t>
            </a:r>
            <a:r>
              <a:rPr lang="en-CA" dirty="0"/>
              <a:t>: </a:t>
            </a:r>
            <a:r>
              <a:rPr lang="en-CA" dirty="0">
                <a:hlinkClick r:id="rId4"/>
              </a:rPr>
              <a:t>https://youtu.be/</a:t>
            </a:r>
            <a:r>
              <a:rPr lang="en-CA" dirty="0" smtClean="0">
                <a:hlinkClick r:id="rId4"/>
              </a:rPr>
              <a:t>mFCWME0FZ1w</a:t>
            </a:r>
            <a:endParaRPr lang="en-CA" dirty="0" smtClean="0"/>
          </a:p>
        </p:txBody>
      </p:sp>
    </p:spTree>
    <p:extLst>
      <p:ext uri="{BB962C8B-B14F-4D97-AF65-F5344CB8AC3E}">
        <p14:creationId xmlns:p14="http://schemas.microsoft.com/office/powerpoint/2010/main" val="114888367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smtClean="0"/>
              <a:t>Assignment Two</a:t>
            </a:r>
            <a:endParaRPr lang="en-US" sz="2800" dirty="0"/>
          </a:p>
        </p:txBody>
      </p:sp>
      <p:sp>
        <p:nvSpPr>
          <p:cNvPr id="2" name="TextBox 1"/>
          <p:cNvSpPr txBox="1"/>
          <p:nvPr/>
        </p:nvSpPr>
        <p:spPr>
          <a:xfrm>
            <a:off x="568378" y="1184915"/>
            <a:ext cx="8277001" cy="4801315"/>
          </a:xfrm>
          <a:prstGeom prst="rect">
            <a:avLst/>
          </a:prstGeom>
          <a:noFill/>
        </p:spPr>
        <p:txBody>
          <a:bodyPr wrap="square" rtlCol="0">
            <a:spAutoFit/>
          </a:bodyPr>
          <a:lstStyle/>
          <a:p>
            <a:pPr marL="285750" indent="-285750">
              <a:buFont typeface="Arial"/>
              <a:buChar char="•"/>
            </a:pPr>
            <a:r>
              <a:rPr lang="en-CA" dirty="0" smtClean="0"/>
              <a:t>In this assignment, let’s use the annual data file we used in the last exercise.</a:t>
            </a:r>
          </a:p>
          <a:p>
            <a:endParaRPr lang="en-CA" dirty="0"/>
          </a:p>
          <a:p>
            <a:pPr marL="285750" indent="-285750">
              <a:buFont typeface="Arial"/>
              <a:buChar char="•"/>
            </a:pPr>
            <a:r>
              <a:rPr lang="en-CA" dirty="0" smtClean="0"/>
              <a:t>This kind of data file is called a dimensional data file. Relational data files like SQL databases that underpin most websites contain data in a number of different dimensional tables that are linked with an identifier. These data files must be converted to dimensional data files in order to be easily analyzed.</a:t>
            </a:r>
          </a:p>
          <a:p>
            <a:pPr marL="285750" indent="-285750">
              <a:buFont typeface="Arial"/>
              <a:buChar char="•"/>
            </a:pPr>
            <a:endParaRPr lang="en-CA" dirty="0"/>
          </a:p>
          <a:p>
            <a:pPr marL="285750" indent="-285750">
              <a:buFont typeface="Arial"/>
              <a:buChar char="•"/>
            </a:pPr>
            <a:r>
              <a:rPr lang="en-CA" dirty="0" smtClean="0"/>
              <a:t>This data file would be considered very clean (having few errors) except for the large number of missing values. Many subjects (years) do not contain data for many of the variables.</a:t>
            </a:r>
          </a:p>
          <a:p>
            <a:pPr marL="285750" indent="-285750">
              <a:buFont typeface="Arial"/>
              <a:buChar char="•"/>
            </a:pPr>
            <a:endParaRPr lang="en-CA" dirty="0"/>
          </a:p>
          <a:p>
            <a:pPr marL="285750" indent="-285750">
              <a:buFont typeface="Arial"/>
              <a:buChar char="•"/>
            </a:pPr>
            <a:r>
              <a:rPr lang="en-CA" dirty="0"/>
              <a:t>In later weeks, we will look more closely at the integrity of data files and learn about auditing, data cleaning, recoding, and dealing with missing values</a:t>
            </a:r>
            <a:r>
              <a:rPr lang="en-CA" dirty="0" smtClean="0"/>
              <a:t>.</a:t>
            </a:r>
          </a:p>
          <a:p>
            <a:pPr marL="285750" indent="-285750">
              <a:buFont typeface="Arial"/>
              <a:buChar char="•"/>
            </a:pPr>
            <a:endParaRPr lang="en-CA" dirty="0" smtClean="0"/>
          </a:p>
        </p:txBody>
      </p:sp>
    </p:spTree>
    <p:extLst>
      <p:ext uri="{BB962C8B-B14F-4D97-AF65-F5344CB8AC3E}">
        <p14:creationId xmlns:p14="http://schemas.microsoft.com/office/powerpoint/2010/main" val="379655003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smtClean="0"/>
              <a:t>Assignment Two</a:t>
            </a:r>
            <a:endParaRPr lang="en-US" sz="2800" dirty="0"/>
          </a:p>
        </p:txBody>
      </p:sp>
      <p:sp>
        <p:nvSpPr>
          <p:cNvPr id="2" name="TextBox 1"/>
          <p:cNvSpPr txBox="1"/>
          <p:nvPr/>
        </p:nvSpPr>
        <p:spPr>
          <a:xfrm>
            <a:off x="568378" y="1276829"/>
            <a:ext cx="8277001" cy="4247317"/>
          </a:xfrm>
          <a:prstGeom prst="rect">
            <a:avLst/>
          </a:prstGeom>
          <a:noFill/>
        </p:spPr>
        <p:txBody>
          <a:bodyPr wrap="square" rtlCol="0">
            <a:spAutoFit/>
          </a:bodyPr>
          <a:lstStyle/>
          <a:p>
            <a:endParaRPr lang="en-CA" dirty="0" smtClean="0"/>
          </a:p>
          <a:p>
            <a:pPr marL="285750" indent="-285750">
              <a:buFont typeface="Arial"/>
              <a:buChar char="•"/>
            </a:pPr>
            <a:r>
              <a:rPr lang="en-CA" dirty="0" smtClean="0"/>
              <a:t>For now, we will just analyze the data we have and ignore issues relating to the quality of the data and what to do about missing values.</a:t>
            </a:r>
          </a:p>
          <a:p>
            <a:pPr marL="285750" indent="-285750">
              <a:buFont typeface="Arial"/>
              <a:buChar char="•"/>
            </a:pPr>
            <a:endParaRPr lang="en-CA" dirty="0" smtClean="0"/>
          </a:p>
          <a:p>
            <a:pPr marL="285750" indent="-285750">
              <a:buFont typeface="Arial"/>
              <a:buChar char="•"/>
            </a:pPr>
            <a:r>
              <a:rPr lang="en-CA" dirty="0" smtClean="0"/>
              <a:t>The instructions are as follows and a video on how to do this assignment is here:</a:t>
            </a:r>
          </a:p>
          <a:p>
            <a:pPr marL="857250" lvl="1" indent="-400050">
              <a:buAutoNum type="romanLcParenR"/>
            </a:pPr>
            <a:r>
              <a:rPr lang="en-CA" dirty="0" smtClean="0"/>
              <a:t>Load the data file here into SPSS. Save the file in SPSS, you will be using it later.</a:t>
            </a:r>
          </a:p>
          <a:p>
            <a:pPr marL="857250" lvl="1" indent="-400050">
              <a:buAutoNum type="romanLcParenR"/>
            </a:pPr>
            <a:r>
              <a:rPr lang="en-CA" dirty="0" smtClean="0"/>
              <a:t>Use the recode command to create two groups: 1990-2003 and 2004-2017. Call the variable “period”. Assign values of 0 to 1990-2003 and values of 1 to 2004-2017.</a:t>
            </a:r>
          </a:p>
          <a:p>
            <a:pPr marL="857250" lvl="1" indent="-400050">
              <a:buAutoNum type="romanLcParenR"/>
            </a:pPr>
            <a:r>
              <a:rPr lang="en-CA" dirty="0" smtClean="0"/>
              <a:t>Use the SPSS compute command to add the US state and federal inmate populations to get a total inmate population size. Finally, calculate the number of US inmates per million using the US population variable. Call this variable “</a:t>
            </a:r>
            <a:r>
              <a:rPr lang="en-CA" dirty="0" err="1" smtClean="0"/>
              <a:t>inmatespercapita</a:t>
            </a:r>
            <a:r>
              <a:rPr lang="en-CA" dirty="0" smtClean="0"/>
              <a:t>”.</a:t>
            </a:r>
          </a:p>
        </p:txBody>
      </p:sp>
    </p:spTree>
    <p:extLst>
      <p:ext uri="{BB962C8B-B14F-4D97-AF65-F5344CB8AC3E}">
        <p14:creationId xmlns:p14="http://schemas.microsoft.com/office/powerpoint/2010/main" val="10233773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smtClean="0"/>
              <a:t>Assignment Two Continued</a:t>
            </a:r>
            <a:endParaRPr lang="en-US" sz="2800" dirty="0"/>
          </a:p>
        </p:txBody>
      </p:sp>
      <p:sp>
        <p:nvSpPr>
          <p:cNvPr id="2" name="TextBox 1"/>
          <p:cNvSpPr txBox="1"/>
          <p:nvPr/>
        </p:nvSpPr>
        <p:spPr>
          <a:xfrm>
            <a:off x="568378" y="1276829"/>
            <a:ext cx="8277001" cy="4524316"/>
          </a:xfrm>
          <a:prstGeom prst="rect">
            <a:avLst/>
          </a:prstGeom>
          <a:noFill/>
        </p:spPr>
        <p:txBody>
          <a:bodyPr wrap="square" rtlCol="0">
            <a:spAutoFit/>
          </a:bodyPr>
          <a:lstStyle/>
          <a:p>
            <a:pPr lvl="1"/>
            <a:r>
              <a:rPr lang="en-CA" dirty="0" smtClean="0"/>
              <a:t>iv) Calculate histograms</a:t>
            </a:r>
            <a:r>
              <a:rPr lang="en-CA" dirty="0"/>
              <a:t>, means, medians, and AAD’s for </a:t>
            </a:r>
            <a:r>
              <a:rPr lang="en-CA" i="1" dirty="0" smtClean="0">
                <a:solidFill>
                  <a:srgbClr val="FF0000"/>
                </a:solidFill>
              </a:rPr>
              <a:t>both periods </a:t>
            </a:r>
            <a:r>
              <a:rPr lang="en-CA" dirty="0" smtClean="0"/>
              <a:t>for each of the </a:t>
            </a:r>
            <a:r>
              <a:rPr lang="en-CA" dirty="0"/>
              <a:t>following variables</a:t>
            </a:r>
            <a:r>
              <a:rPr lang="en-CA" dirty="0" smtClean="0"/>
              <a:t>:</a:t>
            </a:r>
          </a:p>
          <a:p>
            <a:pPr marL="1314450" lvl="2" indent="-400050">
              <a:buAutoNum type="romanLcParenR"/>
            </a:pPr>
            <a:r>
              <a:rPr lang="en-CA" dirty="0" err="1" smtClean="0"/>
              <a:t>Inmatespercapita</a:t>
            </a:r>
            <a:endParaRPr lang="en-CA" dirty="0" smtClean="0"/>
          </a:p>
          <a:p>
            <a:pPr marL="1314450" lvl="2" indent="-400050">
              <a:buAutoNum type="romanLcParenR"/>
            </a:pPr>
            <a:r>
              <a:rPr lang="en-CA" dirty="0" smtClean="0"/>
              <a:t>US life expectancy</a:t>
            </a:r>
          </a:p>
          <a:p>
            <a:pPr marL="1314450" lvl="2" indent="-400050">
              <a:buAutoNum type="romanLcParenR"/>
            </a:pPr>
            <a:r>
              <a:rPr lang="en-CA" dirty="0" smtClean="0"/>
              <a:t>Co2 emissions per capita in China</a:t>
            </a:r>
          </a:p>
          <a:p>
            <a:pPr marL="1314450" lvl="2" indent="-400050">
              <a:buAutoNum type="romanLcParenR"/>
            </a:pPr>
            <a:r>
              <a:rPr lang="en-CA" dirty="0" smtClean="0"/>
              <a:t>Co2 emissions per capita in the US</a:t>
            </a:r>
          </a:p>
          <a:p>
            <a:pPr marL="1314450" lvl="2" indent="-400050">
              <a:buAutoNum type="romanLcParenR"/>
            </a:pPr>
            <a:r>
              <a:rPr lang="en-CA" dirty="0" smtClean="0"/>
              <a:t>Co2 emissions per capita in Canada</a:t>
            </a:r>
          </a:p>
          <a:p>
            <a:pPr marL="1314450" lvl="2" indent="-400050">
              <a:buAutoNum type="romanLcParenR"/>
            </a:pPr>
            <a:r>
              <a:rPr lang="en-CA" dirty="0" smtClean="0"/>
              <a:t>Electric power consumption per capita in Nigeria</a:t>
            </a:r>
          </a:p>
          <a:p>
            <a:pPr marL="1314450" lvl="2" indent="-400050">
              <a:buAutoNum type="romanLcParenR"/>
            </a:pPr>
            <a:r>
              <a:rPr lang="en-CA" dirty="0"/>
              <a:t> </a:t>
            </a:r>
            <a:r>
              <a:rPr lang="en-CA" dirty="0" smtClean="0"/>
              <a:t>Electric power consumption per capita in Canada</a:t>
            </a:r>
          </a:p>
          <a:p>
            <a:pPr marL="1314450" lvl="2" indent="-400050">
              <a:buAutoNum type="romanLcParenR"/>
            </a:pPr>
            <a:r>
              <a:rPr lang="en-CA" dirty="0" smtClean="0"/>
              <a:t> Annual per capita income in the US</a:t>
            </a:r>
          </a:p>
          <a:p>
            <a:pPr marL="1314450" lvl="2" indent="-400050">
              <a:buAutoNum type="romanLcParenR"/>
            </a:pPr>
            <a:r>
              <a:rPr lang="en-CA" dirty="0" smtClean="0"/>
              <a:t>Annual per capita income in China</a:t>
            </a:r>
          </a:p>
          <a:p>
            <a:pPr marL="1314450" lvl="2" indent="-400050">
              <a:buAutoNum type="romanLcParenR"/>
            </a:pPr>
            <a:r>
              <a:rPr lang="en-CA" dirty="0" smtClean="0"/>
              <a:t>Annual per capita income in Nigeria</a:t>
            </a:r>
          </a:p>
          <a:p>
            <a:pPr marL="1314450" lvl="2" indent="-400050">
              <a:buAutoNum type="romanLcParenR"/>
            </a:pPr>
            <a:r>
              <a:rPr lang="en-CA" dirty="0" smtClean="0"/>
              <a:t>Annual per capita income in Canada</a:t>
            </a:r>
          </a:p>
          <a:p>
            <a:pPr marL="857250" lvl="1" indent="-400050">
              <a:buAutoNum type="romanLcParenR"/>
            </a:pPr>
            <a:endParaRPr lang="en-CA" dirty="0" smtClean="0"/>
          </a:p>
          <a:p>
            <a:pPr marL="857250" lvl="1" indent="-400050">
              <a:buAutoNum type="romanLcParenR"/>
            </a:pPr>
            <a:endParaRPr lang="en-CA" dirty="0"/>
          </a:p>
          <a:p>
            <a:pPr marL="857250" lvl="1" indent="-400050">
              <a:buAutoNum type="romanLcParenR"/>
            </a:pPr>
            <a:endParaRPr lang="en-CA" dirty="0" smtClean="0"/>
          </a:p>
        </p:txBody>
      </p:sp>
    </p:spTree>
    <p:extLst>
      <p:ext uri="{BB962C8B-B14F-4D97-AF65-F5344CB8AC3E}">
        <p14:creationId xmlns:p14="http://schemas.microsoft.com/office/powerpoint/2010/main" val="11613640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047086" y="454973"/>
            <a:ext cx="5130249" cy="523220"/>
          </a:xfrm>
          <a:prstGeom prst="rect">
            <a:avLst/>
          </a:prstGeom>
          <a:noFill/>
        </p:spPr>
        <p:txBody>
          <a:bodyPr wrap="square" rtlCol="0">
            <a:spAutoFit/>
          </a:bodyPr>
          <a:lstStyle/>
          <a:p>
            <a:pPr algn="ctr"/>
            <a:r>
              <a:rPr lang="en-CA" sz="2800" dirty="0" smtClean="0"/>
              <a:t>Assignment Two Continued</a:t>
            </a:r>
            <a:endParaRPr lang="en-US" sz="2800" dirty="0"/>
          </a:p>
        </p:txBody>
      </p:sp>
      <p:sp>
        <p:nvSpPr>
          <p:cNvPr id="2" name="TextBox 1"/>
          <p:cNvSpPr txBox="1"/>
          <p:nvPr/>
        </p:nvSpPr>
        <p:spPr>
          <a:xfrm>
            <a:off x="568378" y="1276829"/>
            <a:ext cx="8277001" cy="4801315"/>
          </a:xfrm>
          <a:prstGeom prst="rect">
            <a:avLst/>
          </a:prstGeom>
          <a:noFill/>
        </p:spPr>
        <p:txBody>
          <a:bodyPr wrap="square" rtlCol="0">
            <a:spAutoFit/>
          </a:bodyPr>
          <a:lstStyle/>
          <a:p>
            <a:pPr lvl="1"/>
            <a:r>
              <a:rPr lang="en-CA" dirty="0" smtClean="0"/>
              <a:t>v) Produce a scatter-plot and Pearson r for each of the relationships between:</a:t>
            </a:r>
          </a:p>
          <a:p>
            <a:pPr marL="1314450" lvl="2" indent="-400050">
              <a:buAutoNum type="romanLcParenR"/>
            </a:pPr>
            <a:r>
              <a:rPr lang="en-CA" dirty="0" err="1" smtClean="0"/>
              <a:t>Inmatespercapita</a:t>
            </a:r>
            <a:r>
              <a:rPr lang="en-CA" dirty="0" smtClean="0"/>
              <a:t> and US life expectancy between 1960 and 2017.</a:t>
            </a:r>
          </a:p>
          <a:p>
            <a:pPr marL="1314450" lvl="2" indent="-400050">
              <a:buAutoNum type="romanLcParenR"/>
            </a:pPr>
            <a:r>
              <a:rPr lang="en-CA" dirty="0" smtClean="0"/>
              <a:t>Co2 emissions per capita in Canada and Income per capita in Canada between 1960 and 2017.</a:t>
            </a:r>
          </a:p>
          <a:p>
            <a:pPr marL="1314450" lvl="2" indent="-400050">
              <a:buAutoNum type="romanLcParenR"/>
            </a:pPr>
            <a:r>
              <a:rPr lang="en-CA" dirty="0" smtClean="0"/>
              <a:t>Co2 emissions per capita and electric power consumption per capita in Canada between 1960 and 2017.</a:t>
            </a:r>
          </a:p>
          <a:p>
            <a:pPr marL="1314450" lvl="2" indent="-400050">
              <a:buAutoNum type="romanLcParenR"/>
            </a:pPr>
            <a:r>
              <a:rPr lang="en-CA" dirty="0" smtClean="0"/>
              <a:t>Co2 emissions per capita in Canada and Co2 emissions in Nigeria between 1960 and 2017.</a:t>
            </a:r>
          </a:p>
          <a:p>
            <a:pPr marL="1314450" lvl="2" indent="-400050">
              <a:buAutoNum type="romanLcParenR"/>
            </a:pPr>
            <a:r>
              <a:rPr lang="en-CA" dirty="0" smtClean="0"/>
              <a:t>Female suicide rate per 100,00 in Canada and income per capita in Canada.</a:t>
            </a:r>
          </a:p>
          <a:p>
            <a:pPr marL="1314450" lvl="2" indent="-400050">
              <a:buAutoNum type="romanLcParenR"/>
            </a:pPr>
            <a:endParaRPr lang="en-CA" dirty="0"/>
          </a:p>
          <a:p>
            <a:pPr marL="1314450" lvl="2" indent="-400050">
              <a:buAutoNum type="romanLcParenR"/>
            </a:pPr>
            <a:endParaRPr lang="en-CA" dirty="0" smtClean="0"/>
          </a:p>
          <a:p>
            <a:pPr marL="857250" lvl="1" indent="-400050">
              <a:buAutoNum type="romanLcParenR"/>
            </a:pPr>
            <a:endParaRPr lang="en-CA" dirty="0" smtClean="0"/>
          </a:p>
          <a:p>
            <a:pPr marL="857250" lvl="1" indent="-400050">
              <a:buAutoNum type="romanLcParenR"/>
            </a:pPr>
            <a:endParaRPr lang="en-CA" dirty="0"/>
          </a:p>
          <a:p>
            <a:pPr marL="857250" lvl="1" indent="-400050">
              <a:buAutoNum type="romanLcParenR"/>
            </a:pPr>
            <a:endParaRPr lang="en-CA" dirty="0" smtClean="0"/>
          </a:p>
        </p:txBody>
      </p:sp>
    </p:spTree>
    <p:extLst>
      <p:ext uri="{BB962C8B-B14F-4D97-AF65-F5344CB8AC3E}">
        <p14:creationId xmlns:p14="http://schemas.microsoft.com/office/powerpoint/2010/main" val="383508047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668555" y="454973"/>
            <a:ext cx="3911812" cy="523220"/>
          </a:xfrm>
          <a:prstGeom prst="rect">
            <a:avLst/>
          </a:prstGeom>
          <a:noFill/>
        </p:spPr>
        <p:txBody>
          <a:bodyPr wrap="square" rtlCol="0">
            <a:spAutoFit/>
          </a:bodyPr>
          <a:lstStyle/>
          <a:p>
            <a:pPr algn="ctr"/>
            <a:r>
              <a:rPr lang="en-CA" sz="2800" dirty="0" smtClean="0"/>
              <a:t>What to Hand In</a:t>
            </a:r>
            <a:endParaRPr lang="en-US" sz="2800" dirty="0"/>
          </a:p>
        </p:txBody>
      </p:sp>
      <p:sp>
        <p:nvSpPr>
          <p:cNvPr id="2" name="TextBox 1"/>
          <p:cNvSpPr txBox="1"/>
          <p:nvPr/>
        </p:nvSpPr>
        <p:spPr>
          <a:xfrm>
            <a:off x="978953" y="1536058"/>
            <a:ext cx="7419905" cy="4308872"/>
          </a:xfrm>
          <a:prstGeom prst="rect">
            <a:avLst/>
          </a:prstGeom>
          <a:noFill/>
        </p:spPr>
        <p:txBody>
          <a:bodyPr wrap="square" rtlCol="0">
            <a:spAutoFit/>
          </a:bodyPr>
          <a:lstStyle/>
          <a:p>
            <a:pPr marL="285750" indent="-285750">
              <a:buFont typeface="Arial"/>
              <a:buChar char="•"/>
            </a:pPr>
            <a:r>
              <a:rPr lang="en-CA" dirty="0"/>
              <a:t>Go to “Assignments” in the main menu on Blackboard. Go to </a:t>
            </a:r>
            <a:r>
              <a:rPr lang="en-CA"/>
              <a:t>Assignment </a:t>
            </a:r>
            <a:r>
              <a:rPr lang="en-CA" smtClean="0"/>
              <a:t>2.</a:t>
            </a:r>
            <a:endParaRPr lang="en-CA" dirty="0"/>
          </a:p>
          <a:p>
            <a:pPr marL="285750" indent="-285750">
              <a:buFont typeface="Arial"/>
              <a:buChar char="•"/>
            </a:pPr>
            <a:endParaRPr lang="en-CA" dirty="0"/>
          </a:p>
          <a:p>
            <a:pPr marL="285750" indent="-285750">
              <a:buFont typeface="Arial"/>
              <a:buChar char="•"/>
            </a:pPr>
            <a:r>
              <a:rPr lang="en-CA" dirty="0"/>
              <a:t>Create a </a:t>
            </a:r>
            <a:r>
              <a:rPr lang="en-CA" dirty="0" err="1"/>
              <a:t>pdf</a:t>
            </a:r>
            <a:r>
              <a:rPr lang="en-CA" dirty="0"/>
              <a:t> of your assignment and upload it.</a:t>
            </a:r>
          </a:p>
          <a:p>
            <a:endParaRPr lang="en-CA" dirty="0"/>
          </a:p>
          <a:p>
            <a:pPr marL="285750" indent="-285750">
              <a:buFont typeface="Arial"/>
              <a:buChar char="•"/>
            </a:pPr>
            <a:r>
              <a:rPr lang="en-CA" dirty="0"/>
              <a:t>The </a:t>
            </a:r>
            <a:r>
              <a:rPr lang="en-CA" dirty="0" err="1"/>
              <a:t>pdf</a:t>
            </a:r>
            <a:r>
              <a:rPr lang="en-CA" dirty="0"/>
              <a:t> should contain </a:t>
            </a:r>
            <a:r>
              <a:rPr lang="en-CA" dirty="0" smtClean="0"/>
              <a:t>11 </a:t>
            </a:r>
            <a:r>
              <a:rPr lang="en-CA" dirty="0"/>
              <a:t>pages:</a:t>
            </a:r>
          </a:p>
          <a:p>
            <a:r>
              <a:rPr lang="en-CA" dirty="0"/>
              <a:t> 		</a:t>
            </a:r>
            <a:r>
              <a:rPr lang="en-CA" sz="1400" dirty="0"/>
              <a:t>Page 1: Title page with name, student number and assignment name</a:t>
            </a:r>
          </a:p>
          <a:p>
            <a:pPr lvl="2"/>
            <a:r>
              <a:rPr lang="en-CA" sz="1400" dirty="0"/>
              <a:t>Page 2: </a:t>
            </a:r>
            <a:r>
              <a:rPr lang="en-CA" sz="1400" dirty="0" smtClean="0"/>
              <a:t>The SPSS batch commands you used to compute and recode your data.</a:t>
            </a:r>
            <a:endParaRPr lang="en-CA" sz="1400" dirty="0"/>
          </a:p>
          <a:p>
            <a:pPr lvl="2"/>
            <a:r>
              <a:rPr lang="en-CA" sz="1400" dirty="0" smtClean="0"/>
              <a:t>Pages 3 - 6:  </a:t>
            </a:r>
            <a:r>
              <a:rPr lang="en-CA" sz="1400" dirty="0"/>
              <a:t>Numerical answers to </a:t>
            </a:r>
            <a:r>
              <a:rPr lang="en-CA" sz="1400" dirty="0" smtClean="0"/>
              <a:t>question 4</a:t>
            </a:r>
            <a:endParaRPr lang="en-CA" sz="1400" dirty="0"/>
          </a:p>
          <a:p>
            <a:pPr lvl="2"/>
            <a:r>
              <a:rPr lang="en-CA" sz="1400" dirty="0" smtClean="0"/>
              <a:t>state</a:t>
            </a:r>
            <a:r>
              <a:rPr lang="en-CA" sz="1400" dirty="0"/>
              <a:t>. </a:t>
            </a:r>
            <a:endParaRPr lang="en-CA" sz="1400" dirty="0" smtClean="0"/>
          </a:p>
          <a:p>
            <a:pPr lvl="2"/>
            <a:r>
              <a:rPr lang="en-CA" sz="1400" dirty="0" smtClean="0"/>
              <a:t>Pages 7-10: </a:t>
            </a:r>
            <a:r>
              <a:rPr lang="en-CA" sz="1400" dirty="0"/>
              <a:t>Numerical answers to questions </a:t>
            </a:r>
            <a:r>
              <a:rPr lang="en-CA" sz="1400" dirty="0" smtClean="0"/>
              <a:t>5</a:t>
            </a:r>
          </a:p>
          <a:p>
            <a:pPr lvl="2"/>
            <a:r>
              <a:rPr lang="en-CA" sz="1400" dirty="0" smtClean="0"/>
              <a:t>Page 11: A commentary about what you think the data analyses you have done show about the world in which we live.</a:t>
            </a:r>
            <a:endParaRPr lang="en-CA" sz="1400" dirty="0"/>
          </a:p>
          <a:p>
            <a:pPr lvl="2"/>
            <a:endParaRPr lang="en-CA" sz="1400" dirty="0"/>
          </a:p>
          <a:p>
            <a:r>
              <a:rPr lang="en-CA" dirty="0"/>
              <a:t>Marks will be assigned as follows: </a:t>
            </a:r>
            <a:r>
              <a:rPr lang="en-CA" dirty="0" smtClean="0"/>
              <a:t>Page 2 </a:t>
            </a:r>
            <a:r>
              <a:rPr lang="en-CA" dirty="0"/>
              <a:t>- </a:t>
            </a:r>
            <a:r>
              <a:rPr lang="en-CA" dirty="0" smtClean="0"/>
              <a:t>1, pages 3-6 - 3, pages 7-10 </a:t>
            </a:r>
            <a:r>
              <a:rPr lang="mr-IN" dirty="0"/>
              <a:t>–</a:t>
            </a:r>
            <a:r>
              <a:rPr lang="en-CA" dirty="0"/>
              <a:t> </a:t>
            </a:r>
            <a:r>
              <a:rPr lang="en-CA" dirty="0" smtClean="0"/>
              <a:t>3, page 11 - 3. </a:t>
            </a:r>
            <a:r>
              <a:rPr lang="en-CA" dirty="0"/>
              <a:t>Total 10.</a:t>
            </a:r>
          </a:p>
        </p:txBody>
      </p:sp>
    </p:spTree>
    <p:extLst>
      <p:ext uri="{BB962C8B-B14F-4D97-AF65-F5344CB8AC3E}">
        <p14:creationId xmlns:p14="http://schemas.microsoft.com/office/powerpoint/2010/main" val="237766853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Override>
</file>

<file path=ppt/theme/themeOverride2.xml><?xml version="1.0" encoding="utf-8"?>
<a:themeOverride xmlns:a="http://schemas.openxmlformats.org/drawingml/2006/main">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Override>
</file>

<file path=docProps/app.xml><?xml version="1.0" encoding="utf-8"?>
<Properties xmlns="http://schemas.openxmlformats.org/officeDocument/2006/extended-properties" xmlns:vt="http://schemas.openxmlformats.org/officeDocument/2006/docPropsVTypes">
  <Template>Breeze.thmx</Template>
  <TotalTime>17250</TotalTime>
  <Words>2032</Words>
  <Application>Microsoft Macintosh PowerPoint</Application>
  <PresentationFormat>On-screen Show (4:3)</PresentationFormat>
  <Paragraphs>213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Breeze</vt:lpstr>
      <vt:lpstr>Psychology 3301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Kim Striebel</cp:lastModifiedBy>
  <cp:revision>125</cp:revision>
  <dcterms:created xsi:type="dcterms:W3CDTF">2020-01-13T19:19:05Z</dcterms:created>
  <dcterms:modified xsi:type="dcterms:W3CDTF">2020-11-21T15:58:43Z</dcterms:modified>
</cp:coreProperties>
</file>