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7" r:id="rId3"/>
    <p:sldId id="278" r:id="rId4"/>
    <p:sldId id="307" r:id="rId5"/>
    <p:sldId id="308" r:id="rId6"/>
    <p:sldId id="322" r:id="rId7"/>
    <p:sldId id="321" r:id="rId8"/>
    <p:sldId id="324" r:id="rId9"/>
    <p:sldId id="281" r:id="rId10"/>
    <p:sldId id="319" r:id="rId11"/>
    <p:sldId id="325" r:id="rId12"/>
    <p:sldId id="326" r:id="rId13"/>
    <p:sldId id="327" r:id="rId14"/>
    <p:sldId id="328" r:id="rId15"/>
    <p:sldId id="329" r:id="rId16"/>
    <p:sldId id="330" r:id="rId17"/>
    <p:sldId id="331" r:id="rId18"/>
    <p:sldId id="332" r:id="rId19"/>
    <p:sldId id="333" r:id="rId20"/>
    <p:sldId id="335" r:id="rId21"/>
    <p:sldId id="336" r:id="rId22"/>
    <p:sldId id="337" r:id="rId23"/>
    <p:sldId id="334" r:id="rId24"/>
    <p:sldId id="317"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autoAdjust="0"/>
    <p:restoredTop sz="94651" autoAdjust="0"/>
  </p:normalViewPr>
  <p:slideViewPr>
    <p:cSldViewPr snapToGrid="0" snapToObjects="1">
      <p:cViewPr varScale="1">
        <p:scale>
          <a:sx n="159" d="100"/>
          <a:sy n="159" d="100"/>
        </p:scale>
        <p:origin x="-11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21-02-11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Content Placeholder 2"/>
          <p:cNvSpPr>
            <a:spLocks noGrp="1"/>
          </p:cNvSpPr>
          <p:nvPr>
            <p:ph idx="1"/>
          </p:nvPr>
        </p:nvSpPr>
        <p:spPr/>
        <p:txBody>
          <a:bodyPr/>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21-02-11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21-02-11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21-02-11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21-02-11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21-02-11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21-02-11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21-02-11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21-02-11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21-02-11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21-02-11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21-02-11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21-02-11</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hyperlink" Target="https://youtu.be/NVlEQyOh9WE" TargetMode="External"/><Relationship Id="rId4" Type="http://schemas.openxmlformats.org/officeDocument/2006/relationships/hyperlink" Target="https://youtu.be/66mithej_K8" TargetMode="External"/><Relationship Id="rId5" Type="http://schemas.openxmlformats.org/officeDocument/2006/relationships/hyperlink" Target="https://youtu.be/uqDzLZpdYto" TargetMode="External"/><Relationship Id="rId6" Type="http://schemas.openxmlformats.org/officeDocument/2006/relationships/hyperlink" Target="https://youtu.be/z65pB_MS6IA" TargetMode="External"/><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hyperlink" Target="https://youtu.be/LDn35bx39g8"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hyperlink" Target="http://www.drjackson.ca/applied_research_methods/Chapter_6_Sampling.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hyperlink" Target="https://youtu.be/5xhiPYmf6qs" TargetMode="External"/><Relationship Id="rId4" Type="http://schemas.openxmlformats.org/officeDocument/2006/relationships/hyperlink" Target="https://youtu.be/lqyWy98i1XU" TargetMode="External"/><Relationship Id="rId5" Type="http://schemas.openxmlformats.org/officeDocument/2006/relationships/hyperlink" Target="https://youtu.be/YyP6d7GPRHM" TargetMode="External"/><Relationship Id="rId6" Type="http://schemas.openxmlformats.org/officeDocument/2006/relationships/hyperlink" Target="https://youtu.be/CKX5Vt9e2e8" TargetMode="External"/><Relationship Id="rId7" Type="http://schemas.openxmlformats.org/officeDocument/2006/relationships/hyperlink" Target="https://youtu.be/8_ju0KBgxd4" TargetMode="External"/><Relationship Id="rId8" Type="http://schemas.openxmlformats.org/officeDocument/2006/relationships/hyperlink" Target="https://youtu.be/ZZ3ZUkT7mbc" TargetMode="External"/><Relationship Id="rId9" Type="http://schemas.openxmlformats.org/officeDocument/2006/relationships/hyperlink" Target="https://youtu.be/t2kUJFM5F7U" TargetMode="External"/><Relationship Id="rId10" Type="http://schemas.openxmlformats.org/officeDocument/2006/relationships/hyperlink" Target="https://youtu.be/3P3XWyQ8Su8" TargetMode="External"/><Relationship Id="rId11" Type="http://schemas.openxmlformats.org/officeDocument/2006/relationships/hyperlink" Target="https://youtu.be/G41X9EWFh3w" TargetMode="External"/><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Psychology 3301</a:t>
            </a:r>
          </a:p>
        </p:txBody>
      </p:sp>
      <p:sp>
        <p:nvSpPr>
          <p:cNvPr id="3" name="Subtitle 2"/>
          <p:cNvSpPr>
            <a:spLocks noGrp="1"/>
          </p:cNvSpPr>
          <p:nvPr>
            <p:ph type="subTitle" idx="1"/>
          </p:nvPr>
        </p:nvSpPr>
        <p:spPr>
          <a:xfrm>
            <a:off x="1322921" y="3509028"/>
            <a:ext cx="6498159" cy="916641"/>
          </a:xfrm>
        </p:spPr>
        <p:txBody>
          <a:bodyPr/>
          <a:lstStyle/>
          <a:p>
            <a:r>
              <a:rPr lang="en-US" dirty="0"/>
              <a:t>Lecture 5</a:t>
            </a:r>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25668" y="323096"/>
            <a:ext cx="7501845" cy="523220"/>
          </a:xfrm>
          <a:prstGeom prst="rect">
            <a:avLst/>
          </a:prstGeom>
          <a:noFill/>
        </p:spPr>
        <p:txBody>
          <a:bodyPr wrap="square" rtlCol="0">
            <a:spAutoFit/>
          </a:bodyPr>
          <a:lstStyle/>
          <a:p>
            <a:pPr algn="ctr"/>
            <a:r>
              <a:rPr lang="en-CA" sz="2800" dirty="0"/>
              <a:t>Recall</a:t>
            </a:r>
            <a:r>
              <a:rPr lang="mr-IN" sz="2800" dirty="0"/>
              <a:t>…</a:t>
            </a:r>
            <a:endParaRPr lang="en-US" sz="2800" dirty="0"/>
          </a:p>
        </p:txBody>
      </p:sp>
      <p:pic>
        <p:nvPicPr>
          <p:cNvPr id="3" name="Picture 2" descr="method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676" y="1068691"/>
            <a:ext cx="7035497" cy="5582835"/>
          </a:xfrm>
          <a:prstGeom prst="rect">
            <a:avLst/>
          </a:prstGeom>
        </p:spPr>
      </p:pic>
    </p:spTree>
    <p:extLst>
      <p:ext uri="{BB962C8B-B14F-4D97-AF65-F5344CB8AC3E}">
        <p14:creationId xmlns:p14="http://schemas.microsoft.com/office/powerpoint/2010/main" val="965659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a:t>Statistics</a:t>
            </a:r>
            <a:endParaRPr lang="en-US" sz="2800" dirty="0"/>
          </a:p>
        </p:txBody>
      </p:sp>
      <p:sp>
        <p:nvSpPr>
          <p:cNvPr id="2" name="TextBox 1"/>
          <p:cNvSpPr txBox="1"/>
          <p:nvPr/>
        </p:nvSpPr>
        <p:spPr>
          <a:xfrm>
            <a:off x="978953" y="1339507"/>
            <a:ext cx="7419905" cy="3970318"/>
          </a:xfrm>
          <a:prstGeom prst="rect">
            <a:avLst/>
          </a:prstGeom>
          <a:noFill/>
        </p:spPr>
        <p:txBody>
          <a:bodyPr wrap="square" rtlCol="0">
            <a:spAutoFit/>
          </a:bodyPr>
          <a:lstStyle/>
          <a:p>
            <a:pPr marL="285750" indent="-285750">
              <a:buFont typeface="Arial"/>
              <a:buChar char="•"/>
            </a:pPr>
            <a:r>
              <a:rPr lang="en-CA" dirty="0"/>
              <a:t>There are two kinds of statistics that matter to us:</a:t>
            </a:r>
          </a:p>
          <a:p>
            <a:pPr lvl="1"/>
            <a:r>
              <a:rPr lang="en-CA" dirty="0" err="1"/>
              <a:t>i</a:t>
            </a:r>
            <a:r>
              <a:rPr lang="en-CA" dirty="0"/>
              <a:t>) Estimation</a:t>
            </a:r>
          </a:p>
          <a:p>
            <a:pPr lvl="1"/>
            <a:r>
              <a:rPr lang="en-CA" dirty="0"/>
              <a:t>ii) Hypothesis testing</a:t>
            </a:r>
          </a:p>
          <a:p>
            <a:pPr marL="285750" indent="-285750">
              <a:buFont typeface="Arial"/>
              <a:buChar char="•"/>
            </a:pPr>
            <a:endParaRPr lang="en-CA" dirty="0"/>
          </a:p>
          <a:p>
            <a:pPr marL="285750" indent="-285750">
              <a:buFont typeface="Arial"/>
              <a:buChar char="•"/>
            </a:pPr>
            <a:r>
              <a:rPr lang="en-CA" dirty="0"/>
              <a:t>Estimation involves the use of sample statistics</a:t>
            </a:r>
            <a:r>
              <a:rPr lang="mr-IN" dirty="0"/>
              <a:t>…</a:t>
            </a:r>
            <a:r>
              <a:rPr lang="en-CA" dirty="0"/>
              <a:t>say the mean of a sample</a:t>
            </a:r>
            <a:r>
              <a:rPr lang="mr-IN" dirty="0"/>
              <a:t>…</a:t>
            </a:r>
            <a:r>
              <a:rPr lang="en-CA" dirty="0"/>
              <a:t>to estimate the value of the corresponding population parameter</a:t>
            </a:r>
            <a:r>
              <a:rPr lang="mr-IN" dirty="0"/>
              <a:t>…</a:t>
            </a:r>
            <a:r>
              <a:rPr lang="en-CA" dirty="0"/>
              <a:t>in this case, the population mean.</a:t>
            </a:r>
          </a:p>
          <a:p>
            <a:pPr marL="285750" indent="-285750">
              <a:buFont typeface="Arial"/>
              <a:buChar char="•"/>
            </a:pPr>
            <a:endParaRPr lang="en-CA" dirty="0"/>
          </a:p>
          <a:p>
            <a:pPr marL="285750" indent="-285750">
              <a:buFont typeface="Arial"/>
              <a:buChar char="•"/>
            </a:pPr>
            <a:r>
              <a:rPr lang="en-CA" dirty="0"/>
              <a:t>Hypothesis testing involves the process of making a decision about whether or not to reject an hypothesis about the value of  population parameter based upon the values observed in a sample.</a:t>
            </a:r>
          </a:p>
          <a:p>
            <a:pPr lvl="2"/>
            <a:endParaRPr lang="en-CA" dirty="0"/>
          </a:p>
          <a:p>
            <a:pPr marL="285750" indent="-285750">
              <a:buFont typeface="Arial"/>
              <a:buChar char="•"/>
            </a:pPr>
            <a:r>
              <a:rPr lang="en-CA" dirty="0"/>
              <a:t>Let’s start with hypothesis testing.</a:t>
            </a:r>
          </a:p>
        </p:txBody>
      </p:sp>
    </p:spTree>
    <p:extLst>
      <p:ext uri="{BB962C8B-B14F-4D97-AF65-F5344CB8AC3E}">
        <p14:creationId xmlns:p14="http://schemas.microsoft.com/office/powerpoint/2010/main" val="2329290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a:t>Hypothesis Testing</a:t>
            </a:r>
            <a:endParaRPr lang="en-US" sz="2800" dirty="0"/>
          </a:p>
        </p:txBody>
      </p:sp>
      <p:sp>
        <p:nvSpPr>
          <p:cNvPr id="2" name="TextBox 1"/>
          <p:cNvSpPr txBox="1"/>
          <p:nvPr/>
        </p:nvSpPr>
        <p:spPr>
          <a:xfrm>
            <a:off x="978953" y="1339507"/>
            <a:ext cx="7419905" cy="4524316"/>
          </a:xfrm>
          <a:prstGeom prst="rect">
            <a:avLst/>
          </a:prstGeom>
          <a:noFill/>
        </p:spPr>
        <p:txBody>
          <a:bodyPr wrap="square" rtlCol="0">
            <a:spAutoFit/>
          </a:bodyPr>
          <a:lstStyle/>
          <a:p>
            <a:pPr marL="285750" indent="-285750">
              <a:buFont typeface="Arial"/>
              <a:buChar char="•"/>
            </a:pPr>
            <a:r>
              <a:rPr lang="en-CA" dirty="0"/>
              <a:t>In your first statistics course you learned to conduct hypothesis tests of various kinds. For example, t-tests, chi-square tests, etc.</a:t>
            </a:r>
          </a:p>
          <a:p>
            <a:pPr algn="ctr"/>
            <a:endParaRPr lang="en-CA" dirty="0"/>
          </a:p>
          <a:p>
            <a:pPr marL="285750" indent="-285750">
              <a:buFont typeface="Arial"/>
              <a:buChar char="•"/>
            </a:pPr>
            <a:r>
              <a:rPr lang="en-CA" dirty="0"/>
              <a:t>It is very likely that you were confused throughout and had very little idea what you were doing, why you were doing it or how what you were doing corresponds to the aims of science.</a:t>
            </a:r>
          </a:p>
          <a:p>
            <a:pPr algn="ctr"/>
            <a:endParaRPr lang="en-CA" dirty="0"/>
          </a:p>
          <a:p>
            <a:pPr marL="285750" indent="-285750">
              <a:buFont typeface="Arial"/>
              <a:buChar char="•"/>
            </a:pPr>
            <a:r>
              <a:rPr lang="en-CA" dirty="0"/>
              <a:t>In this course, we are going to attempt to rectify this situation by looking much, much more closely at the logic of hypothesis testing than you have done previously.</a:t>
            </a:r>
          </a:p>
          <a:p>
            <a:pPr marL="285750" indent="-285750">
              <a:buFont typeface="Arial"/>
              <a:buChar char="•"/>
            </a:pPr>
            <a:endParaRPr lang="en-CA" dirty="0"/>
          </a:p>
          <a:p>
            <a:pPr marL="285750" indent="-285750">
              <a:buFont typeface="Arial"/>
              <a:buChar char="•"/>
            </a:pPr>
            <a:r>
              <a:rPr lang="en-CA" dirty="0"/>
              <a:t>So, rather than doing calculations and solving word problems, we are going to look at the logic of hypothesis testing and how the method itself conforms to the aims of someone trying understand the state of the world.</a:t>
            </a:r>
          </a:p>
        </p:txBody>
      </p:sp>
    </p:spTree>
    <p:extLst>
      <p:ext uri="{BB962C8B-B14F-4D97-AF65-F5344CB8AC3E}">
        <p14:creationId xmlns:p14="http://schemas.microsoft.com/office/powerpoint/2010/main" val="222495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a:t>Hypothesis Testing: What is it?</a:t>
            </a:r>
            <a:endParaRPr lang="en-US" sz="2800" dirty="0"/>
          </a:p>
        </p:txBody>
      </p:sp>
      <p:sp>
        <p:nvSpPr>
          <p:cNvPr id="2" name="TextBox 1"/>
          <p:cNvSpPr txBox="1"/>
          <p:nvPr/>
        </p:nvSpPr>
        <p:spPr>
          <a:xfrm>
            <a:off x="978953" y="1339507"/>
            <a:ext cx="7419905" cy="5078314"/>
          </a:xfrm>
          <a:prstGeom prst="rect">
            <a:avLst/>
          </a:prstGeom>
          <a:noFill/>
        </p:spPr>
        <p:txBody>
          <a:bodyPr wrap="square" rtlCol="0">
            <a:spAutoFit/>
          </a:bodyPr>
          <a:lstStyle/>
          <a:p>
            <a:pPr marL="285750" indent="-285750">
              <a:buFont typeface="Arial"/>
              <a:buChar char="•"/>
            </a:pPr>
            <a:r>
              <a:rPr lang="en-CA" dirty="0"/>
              <a:t>Watch the following video: </a:t>
            </a:r>
            <a:r>
              <a:rPr lang="en-CA" dirty="0">
                <a:hlinkClick r:id="rId3"/>
              </a:rPr>
              <a:t>https://youtu.be/NVlEQyOh9WE</a:t>
            </a:r>
            <a:endParaRPr lang="en-CA" dirty="0"/>
          </a:p>
          <a:p>
            <a:pPr marL="285750" indent="-285750">
              <a:buFont typeface="Arial"/>
              <a:buChar char="•"/>
            </a:pPr>
            <a:endParaRPr lang="en-CA" dirty="0"/>
          </a:p>
          <a:p>
            <a:pPr marL="285750" indent="-285750">
              <a:buFont typeface="Arial"/>
              <a:buChar char="•"/>
            </a:pPr>
            <a:r>
              <a:rPr lang="en-CA" dirty="0"/>
              <a:t>Now watch this video on the logical features of hypothesis testing: </a:t>
            </a:r>
            <a:r>
              <a:rPr lang="en-CA" dirty="0">
                <a:hlinkClick r:id="rId4"/>
              </a:rPr>
              <a:t>https://youtu.be/66mithej_K8</a:t>
            </a:r>
            <a:endParaRPr lang="en-CA" dirty="0"/>
          </a:p>
          <a:p>
            <a:pPr marL="285750" indent="-285750">
              <a:buFont typeface="Arial"/>
              <a:buChar char="•"/>
            </a:pPr>
            <a:endParaRPr lang="en-CA" dirty="0"/>
          </a:p>
          <a:p>
            <a:pPr marL="285750" indent="-285750">
              <a:buFont typeface="Arial"/>
              <a:buChar char="•"/>
            </a:pPr>
            <a:r>
              <a:rPr lang="en-CA" dirty="0"/>
              <a:t>Now you are ready to look at some basic examples of the application of the logic of hypothesis testing. (Note: This is a review video that makes reference to a number of basic concepts in statistics such as observed result, critical value, decision rule, central limit theorem , etc. If you would like a review of those concepts, see the end of the power-point where videos on these basic concepts are linked.): </a:t>
            </a:r>
            <a:r>
              <a:rPr lang="en-CA" dirty="0">
                <a:hlinkClick r:id="rId5"/>
              </a:rPr>
              <a:t>https://youtu.be/uqDzLZpdYto</a:t>
            </a:r>
            <a:endParaRPr lang="en-CA" dirty="0"/>
          </a:p>
          <a:p>
            <a:pPr marL="285750" indent="-285750">
              <a:buFont typeface="Arial"/>
              <a:buChar char="•"/>
            </a:pPr>
            <a:endParaRPr lang="en-CA" dirty="0"/>
          </a:p>
          <a:p>
            <a:pPr marL="285750" indent="-285750">
              <a:buFont typeface="Arial"/>
              <a:buChar char="•"/>
            </a:pPr>
            <a:r>
              <a:rPr lang="en-CA" dirty="0"/>
              <a:t>Now I’d like you to take a look at a complete video on what I call the first date or first kiss example: </a:t>
            </a:r>
            <a:r>
              <a:rPr lang="en-CA" dirty="0">
                <a:hlinkClick r:id="rId6"/>
              </a:rPr>
              <a:t>https://youtu.be/z65pB_MS6IA</a:t>
            </a:r>
            <a:endParaRPr lang="en-CA" dirty="0"/>
          </a:p>
          <a:p>
            <a:pPr marL="285750" indent="-285750">
              <a:buFont typeface="Arial"/>
              <a:buChar char="•"/>
            </a:pPr>
            <a:endParaRPr lang="en-CA" dirty="0"/>
          </a:p>
        </p:txBody>
      </p:sp>
    </p:spTree>
    <p:extLst>
      <p:ext uri="{BB962C8B-B14F-4D97-AF65-F5344CB8AC3E}">
        <p14:creationId xmlns:p14="http://schemas.microsoft.com/office/powerpoint/2010/main" val="786078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5774" y="454973"/>
            <a:ext cx="5879466" cy="523220"/>
          </a:xfrm>
          <a:prstGeom prst="rect">
            <a:avLst/>
          </a:prstGeom>
          <a:noFill/>
        </p:spPr>
        <p:txBody>
          <a:bodyPr wrap="square" rtlCol="0">
            <a:spAutoFit/>
          </a:bodyPr>
          <a:lstStyle/>
          <a:p>
            <a:pPr algn="ctr"/>
            <a:r>
              <a:rPr lang="en-CA" sz="2800" dirty="0"/>
              <a:t>Hypothesis Testing: Assignment 3</a:t>
            </a:r>
            <a:endParaRPr lang="en-US" sz="2800" dirty="0"/>
          </a:p>
        </p:txBody>
      </p:sp>
      <p:sp>
        <p:nvSpPr>
          <p:cNvPr id="2" name="TextBox 1"/>
          <p:cNvSpPr txBox="1"/>
          <p:nvPr/>
        </p:nvSpPr>
        <p:spPr>
          <a:xfrm>
            <a:off x="978953" y="2024681"/>
            <a:ext cx="7419905" cy="2585323"/>
          </a:xfrm>
          <a:prstGeom prst="rect">
            <a:avLst/>
          </a:prstGeom>
          <a:noFill/>
        </p:spPr>
        <p:txBody>
          <a:bodyPr wrap="square" rtlCol="0">
            <a:spAutoFit/>
          </a:bodyPr>
          <a:lstStyle/>
          <a:p>
            <a:pPr marL="285750" indent="-285750">
              <a:buFont typeface="Arial"/>
              <a:buChar char="•"/>
            </a:pPr>
            <a:r>
              <a:rPr lang="en-CA" dirty="0"/>
              <a:t>Now you are ready to do an assignment on hypothesis testing.</a:t>
            </a:r>
          </a:p>
          <a:p>
            <a:pPr marL="285750" indent="-285750">
              <a:buFont typeface="Arial"/>
              <a:buChar char="•"/>
            </a:pPr>
            <a:endParaRPr lang="en-CA" dirty="0"/>
          </a:p>
          <a:p>
            <a:pPr marL="285750" indent="-285750">
              <a:buFont typeface="Arial"/>
              <a:buChar char="•"/>
            </a:pPr>
            <a:r>
              <a:rPr lang="en-CA" dirty="0"/>
              <a:t>In this assignment you will use SPSS to conduct a number of two-groups t-tests.</a:t>
            </a:r>
          </a:p>
          <a:p>
            <a:pPr marL="285750" indent="-285750">
              <a:buFont typeface="Arial"/>
              <a:buChar char="•"/>
            </a:pPr>
            <a:endParaRPr lang="en-CA" dirty="0"/>
          </a:p>
          <a:p>
            <a:pPr marL="285750" indent="-285750">
              <a:buFont typeface="Arial"/>
              <a:buChar char="•"/>
            </a:pPr>
            <a:r>
              <a:rPr lang="en-CA" dirty="0"/>
              <a:t>Watch this video on the two groups t-test first. If I say ”so far in the course” it should mean to you now</a:t>
            </a:r>
            <a:r>
              <a:rPr lang="mr-IN" dirty="0"/>
              <a:t>…</a:t>
            </a:r>
            <a:r>
              <a:rPr lang="en-CA" dirty="0"/>
              <a:t>”in a previous introductory statistics class”: </a:t>
            </a:r>
            <a:r>
              <a:rPr lang="en-CA" dirty="0">
                <a:hlinkClick r:id="rId3"/>
              </a:rPr>
              <a:t>https://youtu.be/LDn35bx39g8</a:t>
            </a:r>
            <a:endParaRPr lang="en-CA" dirty="0"/>
          </a:p>
          <a:p>
            <a:r>
              <a:rPr lang="en-CA" dirty="0"/>
              <a:t> </a:t>
            </a:r>
          </a:p>
        </p:txBody>
      </p:sp>
    </p:spTree>
    <p:extLst>
      <p:ext uri="{BB962C8B-B14F-4D97-AF65-F5344CB8AC3E}">
        <p14:creationId xmlns:p14="http://schemas.microsoft.com/office/powerpoint/2010/main" val="3984552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047086" y="454973"/>
            <a:ext cx="5130249" cy="523220"/>
          </a:xfrm>
          <a:prstGeom prst="rect">
            <a:avLst/>
          </a:prstGeom>
          <a:noFill/>
        </p:spPr>
        <p:txBody>
          <a:bodyPr wrap="square" rtlCol="0">
            <a:spAutoFit/>
          </a:bodyPr>
          <a:lstStyle/>
          <a:p>
            <a:pPr algn="ctr"/>
            <a:r>
              <a:rPr lang="en-CA" sz="2800" dirty="0"/>
              <a:t>Assignment 3</a:t>
            </a:r>
            <a:endParaRPr lang="en-US" sz="2800" dirty="0"/>
          </a:p>
        </p:txBody>
      </p:sp>
      <p:sp>
        <p:nvSpPr>
          <p:cNvPr id="2" name="TextBox 1"/>
          <p:cNvSpPr txBox="1"/>
          <p:nvPr/>
        </p:nvSpPr>
        <p:spPr>
          <a:xfrm>
            <a:off x="568378" y="1276829"/>
            <a:ext cx="8277001" cy="5632312"/>
          </a:xfrm>
          <a:prstGeom prst="rect">
            <a:avLst/>
          </a:prstGeom>
          <a:noFill/>
        </p:spPr>
        <p:txBody>
          <a:bodyPr wrap="square" rtlCol="0">
            <a:spAutoFit/>
          </a:bodyPr>
          <a:lstStyle/>
          <a:p>
            <a:pPr lvl="1"/>
            <a:r>
              <a:rPr lang="en-CA" dirty="0"/>
              <a:t>In this assignment, we are going to look at type 2 errors and how they are influenced by sample size and effect size.</a:t>
            </a:r>
          </a:p>
          <a:p>
            <a:pPr lvl="1"/>
            <a:endParaRPr lang="en-CA" dirty="0"/>
          </a:p>
          <a:p>
            <a:pPr lvl="1"/>
            <a:r>
              <a:rPr lang="en-CA" dirty="0"/>
              <a:t>Here are the steps</a:t>
            </a:r>
            <a:r>
              <a:rPr lang="mr-IN" dirty="0"/>
              <a:t>…</a:t>
            </a:r>
            <a:endParaRPr lang="en-CA" dirty="0"/>
          </a:p>
          <a:p>
            <a:pPr lvl="1"/>
            <a:endParaRPr lang="en-CA" dirty="0"/>
          </a:p>
          <a:p>
            <a:pPr lvl="2"/>
            <a:r>
              <a:rPr lang="en-CA" dirty="0" err="1"/>
              <a:t>i</a:t>
            </a:r>
            <a:r>
              <a:rPr lang="en-CA" dirty="0"/>
              <a:t>) Open SPSS and create a data file with 40 subjects by creating a variable called </a:t>
            </a:r>
            <a:r>
              <a:rPr lang="en-CA" dirty="0" err="1"/>
              <a:t>subnum</a:t>
            </a:r>
            <a:r>
              <a:rPr lang="en-CA" dirty="0"/>
              <a:t> and initializing it with values from 1-40.</a:t>
            </a:r>
          </a:p>
          <a:p>
            <a:pPr lvl="2"/>
            <a:r>
              <a:rPr lang="en-CA" dirty="0"/>
              <a:t>ii) Assign the first 20 subjects to group 1 and the second 20 subjects to group 2.</a:t>
            </a:r>
          </a:p>
          <a:p>
            <a:pPr lvl="2"/>
            <a:r>
              <a:rPr lang="en-CA" dirty="0"/>
              <a:t>iii) Randomly sample group one subjects from a Normal distribution with mean of 20 and SD of 5. Randomly sample group 2 subjects from a Normal distribution with mean 21 and SD 5.</a:t>
            </a:r>
          </a:p>
          <a:p>
            <a:pPr lvl="2"/>
            <a:r>
              <a:rPr lang="en-CA" dirty="0" err="1"/>
              <a:t>iV</a:t>
            </a:r>
            <a:r>
              <a:rPr lang="en-CA" dirty="0"/>
              <a:t>) Repeat step 3, 20 times, so you have 20 “experiments”.</a:t>
            </a:r>
          </a:p>
          <a:p>
            <a:pPr lvl="2"/>
            <a:r>
              <a:rPr lang="en-CA" dirty="0"/>
              <a:t>V) Set an alpha of .05 and conduct the appropriate hypothesis tests for each of the 20 experiments.</a:t>
            </a:r>
          </a:p>
          <a:p>
            <a:pPr marL="1314450" lvl="2" indent="-400050">
              <a:buAutoNum type="romanLcParenR"/>
            </a:pPr>
            <a:endParaRPr lang="en-CA" dirty="0"/>
          </a:p>
          <a:p>
            <a:pPr marL="857250" lvl="1" indent="-400050">
              <a:buAutoNum type="romanLcParenR"/>
            </a:pPr>
            <a:endParaRPr lang="en-CA" dirty="0"/>
          </a:p>
          <a:p>
            <a:pPr marL="857250" lvl="1" indent="-400050">
              <a:buAutoNum type="romanLcParenR"/>
            </a:pPr>
            <a:endParaRPr lang="en-CA" dirty="0"/>
          </a:p>
          <a:p>
            <a:pPr marL="857250" lvl="1" indent="-400050">
              <a:buAutoNum type="romanLcParenR"/>
            </a:pPr>
            <a:endParaRPr lang="en-CA" dirty="0"/>
          </a:p>
        </p:txBody>
      </p:sp>
    </p:spTree>
    <p:extLst>
      <p:ext uri="{BB962C8B-B14F-4D97-AF65-F5344CB8AC3E}">
        <p14:creationId xmlns:p14="http://schemas.microsoft.com/office/powerpoint/2010/main" val="3835080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047086" y="454973"/>
            <a:ext cx="5130249" cy="523220"/>
          </a:xfrm>
          <a:prstGeom prst="rect">
            <a:avLst/>
          </a:prstGeom>
          <a:noFill/>
        </p:spPr>
        <p:txBody>
          <a:bodyPr wrap="square" rtlCol="0">
            <a:spAutoFit/>
          </a:bodyPr>
          <a:lstStyle/>
          <a:p>
            <a:pPr algn="ctr"/>
            <a:r>
              <a:rPr lang="en-CA" sz="2800" dirty="0"/>
              <a:t>Assignment 3</a:t>
            </a:r>
            <a:endParaRPr lang="en-US" sz="2800" dirty="0"/>
          </a:p>
        </p:txBody>
      </p:sp>
      <p:sp>
        <p:nvSpPr>
          <p:cNvPr id="2" name="TextBox 1"/>
          <p:cNvSpPr txBox="1"/>
          <p:nvPr/>
        </p:nvSpPr>
        <p:spPr>
          <a:xfrm>
            <a:off x="568378" y="1276829"/>
            <a:ext cx="8277001" cy="5355313"/>
          </a:xfrm>
          <a:prstGeom prst="rect">
            <a:avLst/>
          </a:prstGeom>
          <a:noFill/>
        </p:spPr>
        <p:txBody>
          <a:bodyPr wrap="square" rtlCol="0">
            <a:spAutoFit/>
          </a:bodyPr>
          <a:lstStyle/>
          <a:p>
            <a:pPr lvl="1"/>
            <a:endParaRPr lang="en-CA" dirty="0"/>
          </a:p>
          <a:p>
            <a:pPr lvl="1"/>
            <a:r>
              <a:rPr lang="en-CA" dirty="0"/>
              <a:t>The steps continued</a:t>
            </a:r>
            <a:r>
              <a:rPr lang="mr-IN" dirty="0"/>
              <a:t>…</a:t>
            </a:r>
            <a:endParaRPr lang="en-CA" dirty="0"/>
          </a:p>
          <a:p>
            <a:pPr lvl="1"/>
            <a:endParaRPr lang="en-CA" dirty="0"/>
          </a:p>
          <a:p>
            <a:pPr lvl="2"/>
            <a:r>
              <a:rPr lang="en-CA" dirty="0"/>
              <a:t>vi) Record the occasions on which the p-value is not less than .05. These are occasions which you would not reject the null BUT the null is actually false.</a:t>
            </a:r>
          </a:p>
          <a:p>
            <a:pPr lvl="2"/>
            <a:r>
              <a:rPr lang="en-CA" dirty="0"/>
              <a:t>vii) Repeat this procedure but this time increase the mean for group 2 to 30 rather than 21.</a:t>
            </a:r>
          </a:p>
          <a:p>
            <a:pPr lvl="2"/>
            <a:r>
              <a:rPr lang="en-CA" dirty="0"/>
              <a:t>viii) Now, repeat this entire procedure again for 100 subjects (so there are now 50 subjects in each group, not 20).</a:t>
            </a:r>
          </a:p>
          <a:p>
            <a:pPr lvl="2"/>
            <a:endParaRPr lang="en-CA" dirty="0"/>
          </a:p>
          <a:p>
            <a:pPr lvl="1"/>
            <a:r>
              <a:rPr lang="en-CA" dirty="0"/>
              <a:t>Analyze your results and comment on</a:t>
            </a:r>
            <a:r>
              <a:rPr lang="mr-IN" dirty="0"/>
              <a:t>…</a:t>
            </a:r>
            <a:endParaRPr lang="en-CA" dirty="0"/>
          </a:p>
          <a:p>
            <a:pPr marL="1314450" lvl="2" indent="-400050">
              <a:buAutoNum type="romanLcParenR"/>
            </a:pPr>
            <a:r>
              <a:rPr lang="en-CA" dirty="0"/>
              <a:t>How many type 2 errors you made initially and how this was influenced by effect size and sample size.</a:t>
            </a:r>
          </a:p>
          <a:p>
            <a:pPr marL="1314450" lvl="2" indent="-400050">
              <a:buAutoNum type="romanLcParenR"/>
            </a:pPr>
            <a:r>
              <a:rPr lang="en-CA" dirty="0"/>
              <a:t>What is the lesson you should learn about errors in hypothesis testing from this assignment.</a:t>
            </a:r>
          </a:p>
          <a:p>
            <a:pPr marL="1314450" lvl="2" indent="-400050">
              <a:buAutoNum type="romanLcParenR"/>
            </a:pPr>
            <a:endParaRPr lang="en-CA" dirty="0"/>
          </a:p>
          <a:p>
            <a:pPr lvl="1"/>
            <a:r>
              <a:rPr lang="en-CA" dirty="0"/>
              <a:t>Watch a video on how to do assignment 3: here</a:t>
            </a:r>
          </a:p>
          <a:p>
            <a:pPr marL="857250" lvl="1" indent="-400050">
              <a:buAutoNum type="romanLcParenR"/>
            </a:pPr>
            <a:endParaRPr lang="en-CA" dirty="0"/>
          </a:p>
        </p:txBody>
      </p:sp>
    </p:spTree>
    <p:extLst>
      <p:ext uri="{BB962C8B-B14F-4D97-AF65-F5344CB8AC3E}">
        <p14:creationId xmlns:p14="http://schemas.microsoft.com/office/powerpoint/2010/main" val="190049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4247" y="454973"/>
            <a:ext cx="6274946" cy="523220"/>
          </a:xfrm>
          <a:prstGeom prst="rect">
            <a:avLst/>
          </a:prstGeom>
          <a:noFill/>
        </p:spPr>
        <p:txBody>
          <a:bodyPr wrap="square" rtlCol="0">
            <a:spAutoFit/>
          </a:bodyPr>
          <a:lstStyle/>
          <a:p>
            <a:pPr algn="ctr"/>
            <a:r>
              <a:rPr lang="en-CA" sz="2800" dirty="0"/>
              <a:t>Assignment 3: What to Hand In</a:t>
            </a:r>
            <a:endParaRPr lang="en-US" sz="2800" dirty="0"/>
          </a:p>
        </p:txBody>
      </p:sp>
      <p:sp>
        <p:nvSpPr>
          <p:cNvPr id="2" name="TextBox 1"/>
          <p:cNvSpPr txBox="1"/>
          <p:nvPr/>
        </p:nvSpPr>
        <p:spPr>
          <a:xfrm>
            <a:off x="978953" y="1536058"/>
            <a:ext cx="7419905" cy="4093429"/>
          </a:xfrm>
          <a:prstGeom prst="rect">
            <a:avLst/>
          </a:prstGeom>
          <a:noFill/>
        </p:spPr>
        <p:txBody>
          <a:bodyPr wrap="square" rtlCol="0">
            <a:spAutoFit/>
          </a:bodyPr>
          <a:lstStyle/>
          <a:p>
            <a:pPr marL="285750" indent="-285750">
              <a:buFont typeface="Arial"/>
              <a:buChar char="•"/>
            </a:pPr>
            <a:r>
              <a:rPr lang="en-CA" dirty="0"/>
              <a:t>Go to “Assignments” in the main menu on Blackboard. Go to Assignment 3.</a:t>
            </a:r>
          </a:p>
          <a:p>
            <a:pPr marL="285750" indent="-285750">
              <a:buFont typeface="Arial"/>
              <a:buChar char="•"/>
            </a:pPr>
            <a:endParaRPr lang="en-CA" dirty="0"/>
          </a:p>
          <a:p>
            <a:pPr marL="285750" indent="-285750">
              <a:buFont typeface="Arial"/>
              <a:buChar char="•"/>
            </a:pPr>
            <a:r>
              <a:rPr lang="en-CA" dirty="0"/>
              <a:t>Create a </a:t>
            </a:r>
            <a:r>
              <a:rPr lang="en-CA" dirty="0" err="1"/>
              <a:t>pdf</a:t>
            </a:r>
            <a:r>
              <a:rPr lang="en-CA" dirty="0"/>
              <a:t> of your assignment and upload it.</a:t>
            </a:r>
          </a:p>
          <a:p>
            <a:endParaRPr lang="en-CA" dirty="0"/>
          </a:p>
          <a:p>
            <a:pPr marL="285750" indent="-285750">
              <a:buFont typeface="Arial"/>
              <a:buChar char="•"/>
            </a:pPr>
            <a:r>
              <a:rPr lang="en-CA" dirty="0"/>
              <a:t>The </a:t>
            </a:r>
            <a:r>
              <a:rPr lang="en-CA" dirty="0" err="1"/>
              <a:t>pdf</a:t>
            </a:r>
            <a:r>
              <a:rPr lang="en-CA" dirty="0"/>
              <a:t> should contain 11 pages:</a:t>
            </a:r>
          </a:p>
          <a:p>
            <a:r>
              <a:rPr lang="en-CA" dirty="0"/>
              <a:t> 		</a:t>
            </a:r>
            <a:r>
              <a:rPr lang="en-CA" sz="1400" dirty="0"/>
              <a:t>Page 1: Title page with name, student number and assignment name</a:t>
            </a:r>
          </a:p>
          <a:p>
            <a:pPr lvl="2"/>
            <a:r>
              <a:rPr lang="en-CA" sz="1400" dirty="0"/>
              <a:t>Page 2: The SPSS batch commands you used to compute and recode your data.</a:t>
            </a:r>
          </a:p>
          <a:p>
            <a:pPr lvl="2"/>
            <a:r>
              <a:rPr lang="en-CA" sz="1400" dirty="0"/>
              <a:t>Page 3:  Numerical answers to question vi</a:t>
            </a:r>
          </a:p>
          <a:p>
            <a:pPr lvl="2"/>
            <a:r>
              <a:rPr lang="en-CA" sz="1400" dirty="0"/>
              <a:t>Pages 4, 5 and 6: Numerical answers to the same question for a larger effect and and a larger sample size.</a:t>
            </a:r>
          </a:p>
          <a:p>
            <a:pPr lvl="2"/>
            <a:r>
              <a:rPr lang="en-CA" sz="1400" dirty="0"/>
              <a:t>Page 7: A written answer to the final two questions.</a:t>
            </a:r>
          </a:p>
          <a:p>
            <a:pPr lvl="2"/>
            <a:endParaRPr lang="en-CA" sz="1400" dirty="0"/>
          </a:p>
          <a:p>
            <a:r>
              <a:rPr lang="en-CA" dirty="0"/>
              <a:t>Marks will be assigned as follows: Page 2 - 1, pages 3-6 - 4, page 7 - 5. Total 10.</a:t>
            </a:r>
          </a:p>
        </p:txBody>
      </p:sp>
    </p:spTree>
    <p:extLst>
      <p:ext uri="{BB962C8B-B14F-4D97-AF65-F5344CB8AC3E}">
        <p14:creationId xmlns:p14="http://schemas.microsoft.com/office/powerpoint/2010/main" val="2377668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668555" y="454973"/>
            <a:ext cx="3911812" cy="523220"/>
          </a:xfrm>
          <a:prstGeom prst="rect">
            <a:avLst/>
          </a:prstGeom>
          <a:noFill/>
        </p:spPr>
        <p:txBody>
          <a:bodyPr wrap="square" rtlCol="0">
            <a:spAutoFit/>
          </a:bodyPr>
          <a:lstStyle/>
          <a:p>
            <a:pPr algn="ctr"/>
            <a:r>
              <a:rPr lang="en-CA" sz="2800" dirty="0"/>
              <a:t>Estimation</a:t>
            </a:r>
            <a:endParaRPr lang="en-US" sz="2800" dirty="0"/>
          </a:p>
        </p:txBody>
      </p:sp>
      <p:sp>
        <p:nvSpPr>
          <p:cNvPr id="2" name="TextBox 1"/>
          <p:cNvSpPr txBox="1"/>
          <p:nvPr/>
        </p:nvSpPr>
        <p:spPr>
          <a:xfrm>
            <a:off x="568379" y="1276829"/>
            <a:ext cx="8029384" cy="4524316"/>
          </a:xfrm>
          <a:prstGeom prst="rect">
            <a:avLst/>
          </a:prstGeom>
          <a:noFill/>
        </p:spPr>
        <p:txBody>
          <a:bodyPr wrap="square" rtlCol="0">
            <a:spAutoFit/>
          </a:bodyPr>
          <a:lstStyle/>
          <a:p>
            <a:pPr marL="285750" indent="-285750">
              <a:buFont typeface="Arial"/>
              <a:buChar char="•"/>
            </a:pPr>
            <a:r>
              <a:rPr lang="en-CA" dirty="0"/>
              <a:t>The purpose of estimation is to estimate a population state using data derived from a sample drawn from the population.</a:t>
            </a:r>
          </a:p>
          <a:p>
            <a:pPr marL="285750" indent="-285750">
              <a:buFont typeface="Arial"/>
              <a:buChar char="•"/>
            </a:pPr>
            <a:endParaRPr lang="en-CA" dirty="0"/>
          </a:p>
          <a:p>
            <a:pPr marL="285750" indent="-285750">
              <a:buFont typeface="Arial"/>
              <a:buChar char="•"/>
            </a:pPr>
            <a:r>
              <a:rPr lang="en-CA" dirty="0"/>
              <a:t>We can obviously do this informally as in the case of many qualitative type studies in which we might take an informal sample from an imagined population and draw conclusions about the population based upon our informal observations of the sample.</a:t>
            </a:r>
          </a:p>
          <a:p>
            <a:pPr marL="285750" indent="-285750">
              <a:buFont typeface="Arial"/>
              <a:buChar char="•"/>
            </a:pPr>
            <a:endParaRPr lang="en-CA" dirty="0"/>
          </a:p>
          <a:p>
            <a:pPr marL="285750" indent="-285750">
              <a:buFont typeface="Arial"/>
              <a:buChar char="•"/>
            </a:pPr>
            <a:r>
              <a:rPr lang="en-CA" dirty="0"/>
              <a:t>So, for instance, we might take an informal “convenience sample” of 5 or so people from an informally conceptualized (meaning not well-defined) population and draw conclusions about the state of the population based upon the state of the sample.</a:t>
            </a:r>
          </a:p>
          <a:p>
            <a:pPr marL="285750" indent="-285750">
              <a:buFont typeface="Arial"/>
              <a:buChar char="•"/>
            </a:pPr>
            <a:endParaRPr lang="en-CA" dirty="0"/>
          </a:p>
          <a:p>
            <a:pPr marL="285750" indent="-285750">
              <a:buFont typeface="Arial"/>
              <a:buChar char="•"/>
            </a:pPr>
            <a:r>
              <a:rPr lang="en-CA" dirty="0"/>
              <a:t>For example, we might conclude that because most people in the sample indicated concern X, most people in the population also have concern X. </a:t>
            </a:r>
          </a:p>
        </p:txBody>
      </p:sp>
    </p:spTree>
    <p:extLst>
      <p:ext uri="{BB962C8B-B14F-4D97-AF65-F5344CB8AC3E}">
        <p14:creationId xmlns:p14="http://schemas.microsoft.com/office/powerpoint/2010/main" val="1023377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668555" y="454973"/>
            <a:ext cx="3911812" cy="523220"/>
          </a:xfrm>
          <a:prstGeom prst="rect">
            <a:avLst/>
          </a:prstGeom>
          <a:noFill/>
        </p:spPr>
        <p:txBody>
          <a:bodyPr wrap="square" rtlCol="0">
            <a:spAutoFit/>
          </a:bodyPr>
          <a:lstStyle/>
          <a:p>
            <a:pPr algn="ctr"/>
            <a:r>
              <a:rPr lang="en-CA" sz="2800" dirty="0"/>
              <a:t>Estimation</a:t>
            </a:r>
            <a:endParaRPr lang="en-US" sz="2800" dirty="0"/>
          </a:p>
        </p:txBody>
      </p:sp>
      <p:sp>
        <p:nvSpPr>
          <p:cNvPr id="2" name="TextBox 1"/>
          <p:cNvSpPr txBox="1"/>
          <p:nvPr/>
        </p:nvSpPr>
        <p:spPr>
          <a:xfrm>
            <a:off x="568379" y="1276829"/>
            <a:ext cx="8029384" cy="4524316"/>
          </a:xfrm>
          <a:prstGeom prst="rect">
            <a:avLst/>
          </a:prstGeom>
          <a:noFill/>
        </p:spPr>
        <p:txBody>
          <a:bodyPr wrap="square" rtlCol="0">
            <a:spAutoFit/>
          </a:bodyPr>
          <a:lstStyle/>
          <a:p>
            <a:pPr marL="285750" indent="-285750">
              <a:buFont typeface="Arial"/>
              <a:buChar char="•"/>
            </a:pPr>
            <a:r>
              <a:rPr lang="en-CA" dirty="0"/>
              <a:t>The problem of course with this kind of informal approach is that there exists no justification for the claim that the population should or does share similar characteristics to the sample.</a:t>
            </a:r>
          </a:p>
          <a:p>
            <a:pPr marL="285750" indent="-285750">
              <a:buFont typeface="Arial"/>
              <a:buChar char="•"/>
            </a:pPr>
            <a:endParaRPr lang="en-CA" dirty="0"/>
          </a:p>
          <a:p>
            <a:pPr marL="285750" indent="-285750">
              <a:buFont typeface="Arial"/>
              <a:buChar char="•"/>
            </a:pPr>
            <a:r>
              <a:rPr lang="en-CA" dirty="0"/>
              <a:t>Three Problems:</a:t>
            </a:r>
          </a:p>
          <a:p>
            <a:pPr marL="857250" lvl="1" indent="-400050">
              <a:buAutoNum type="romanLcParenR"/>
            </a:pPr>
            <a:r>
              <a:rPr lang="en-CA" dirty="0"/>
              <a:t>The conceptual problem with the phrase “convenience sample”.</a:t>
            </a:r>
          </a:p>
          <a:p>
            <a:pPr marL="857250" lvl="1" indent="-400050">
              <a:buAutoNum type="romanLcParenR"/>
            </a:pPr>
            <a:r>
              <a:rPr lang="en-CA" dirty="0"/>
              <a:t>No way to demonstrate any correspondence between the sample and the population.</a:t>
            </a:r>
          </a:p>
          <a:p>
            <a:pPr marL="857250" lvl="1" indent="-400050">
              <a:buAutoNum type="romanLcParenR"/>
            </a:pPr>
            <a:r>
              <a:rPr lang="en-CA" dirty="0"/>
              <a:t>No way to establish boundaries or limits on the extent to which the sample misrepresents the population.</a:t>
            </a:r>
          </a:p>
          <a:p>
            <a:pPr marL="285750" indent="-285750">
              <a:buFont typeface="Arial"/>
              <a:buChar char="•"/>
            </a:pPr>
            <a:endParaRPr lang="en-CA" dirty="0"/>
          </a:p>
          <a:p>
            <a:pPr marL="285750" indent="-285750">
              <a:buFont typeface="Arial"/>
              <a:buChar char="•"/>
            </a:pPr>
            <a:r>
              <a:rPr lang="en-CA" dirty="0"/>
              <a:t>For these reasons, we have developed a sampling theory and associated statistical methodologies to address sample/population correspondence.</a:t>
            </a:r>
          </a:p>
          <a:p>
            <a:pPr marL="285750" indent="-285750">
              <a:buFont typeface="Arial"/>
              <a:buChar char="•"/>
            </a:pPr>
            <a:endParaRPr lang="en-CA" dirty="0"/>
          </a:p>
          <a:p>
            <a:pPr marL="285750" indent="-285750">
              <a:buFont typeface="Arial"/>
              <a:buChar char="•"/>
            </a:pPr>
            <a:r>
              <a:rPr lang="en-CA" dirty="0"/>
              <a:t>This is the theory of estimation. </a:t>
            </a:r>
          </a:p>
        </p:txBody>
      </p:sp>
    </p:spTree>
    <p:extLst>
      <p:ext uri="{BB962C8B-B14F-4D97-AF65-F5344CB8AC3E}">
        <p14:creationId xmlns:p14="http://schemas.microsoft.com/office/powerpoint/2010/main" val="3719744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Estimation: Why Is It So Important?</a:t>
            </a:r>
            <a:endParaRPr lang="en-US" sz="2800" dirty="0"/>
          </a:p>
        </p:txBody>
      </p:sp>
      <p:sp>
        <p:nvSpPr>
          <p:cNvPr id="2" name="TextBox 1"/>
          <p:cNvSpPr txBox="1"/>
          <p:nvPr/>
        </p:nvSpPr>
        <p:spPr>
          <a:xfrm>
            <a:off x="568379" y="1276829"/>
            <a:ext cx="8029384" cy="5078314"/>
          </a:xfrm>
          <a:prstGeom prst="rect">
            <a:avLst/>
          </a:prstGeom>
          <a:noFill/>
        </p:spPr>
        <p:txBody>
          <a:bodyPr wrap="square" rtlCol="0">
            <a:spAutoFit/>
          </a:bodyPr>
          <a:lstStyle/>
          <a:p>
            <a:pPr marL="285750" indent="-285750">
              <a:buFont typeface="Arial"/>
              <a:buChar char="•"/>
            </a:pPr>
            <a:r>
              <a:rPr lang="en-CA" dirty="0"/>
              <a:t>Generally speaking, I would say that estimation is much more important in applied research than in a laboratory setting.</a:t>
            </a:r>
          </a:p>
          <a:p>
            <a:pPr marL="285750" indent="-285750">
              <a:buFont typeface="Arial"/>
              <a:buChar char="•"/>
            </a:pPr>
            <a:endParaRPr lang="en-CA" dirty="0"/>
          </a:p>
          <a:p>
            <a:pPr marL="285750" indent="-285750">
              <a:buFont typeface="Arial"/>
              <a:buChar char="•"/>
            </a:pPr>
            <a:r>
              <a:rPr lang="en-CA" dirty="0"/>
              <a:t>Why is that? In the lab, we are generally using an hypothesis testing methodology to test null hypotheses about whether or not a difference in the population is 0.</a:t>
            </a:r>
          </a:p>
          <a:p>
            <a:pPr marL="285750" indent="-285750">
              <a:buFont typeface="Arial"/>
              <a:buChar char="•"/>
            </a:pPr>
            <a:endParaRPr lang="en-CA" dirty="0"/>
          </a:p>
          <a:p>
            <a:pPr marL="285750" indent="-285750">
              <a:buFont typeface="Arial"/>
              <a:buChar char="•"/>
            </a:pPr>
            <a:r>
              <a:rPr lang="en-CA" dirty="0"/>
              <a:t>In hypothesis testing, the question is not...What is the difference in the population, the question is...Is the difference something other than 0.</a:t>
            </a:r>
          </a:p>
          <a:p>
            <a:pPr marL="285750" indent="-285750">
              <a:buFont typeface="Arial"/>
              <a:buChar char="•"/>
            </a:pPr>
            <a:endParaRPr lang="en-CA" dirty="0"/>
          </a:p>
          <a:p>
            <a:pPr marL="285750" indent="-285750">
              <a:buFont typeface="Arial"/>
              <a:buChar char="•"/>
            </a:pPr>
            <a:r>
              <a:rPr lang="en-CA" dirty="0"/>
              <a:t>But, in the real world, we are not interested in concluding that a difference or effect is something other than 0, we need to estimate what the difference actually is!</a:t>
            </a:r>
          </a:p>
          <a:p>
            <a:pPr marL="285750" indent="-285750">
              <a:buFont typeface="Arial"/>
              <a:buChar char="•"/>
            </a:pPr>
            <a:endParaRPr lang="en-CA" dirty="0"/>
          </a:p>
          <a:p>
            <a:pPr marL="285750" indent="-285750">
              <a:buFont typeface="Arial"/>
              <a:buChar char="•"/>
            </a:pPr>
            <a:r>
              <a:rPr lang="en-CA" dirty="0"/>
              <a:t>So, for instance, we need to know NOT, whether our television ads had some effect on sales, we need to know what the effect of our TV ads was actual effect.</a:t>
            </a:r>
          </a:p>
        </p:txBody>
      </p:sp>
    </p:spTree>
    <p:extLst>
      <p:ext uri="{BB962C8B-B14F-4D97-AF65-F5344CB8AC3E}">
        <p14:creationId xmlns:p14="http://schemas.microsoft.com/office/powerpoint/2010/main" val="1210528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Estimation: Why is It So Important?</a:t>
            </a:r>
            <a:endParaRPr lang="en-US" sz="2800" dirty="0"/>
          </a:p>
        </p:txBody>
      </p:sp>
      <p:sp>
        <p:nvSpPr>
          <p:cNvPr id="2" name="TextBox 1"/>
          <p:cNvSpPr txBox="1"/>
          <p:nvPr/>
        </p:nvSpPr>
        <p:spPr>
          <a:xfrm>
            <a:off x="568379" y="1276829"/>
            <a:ext cx="8029384" cy="5078314"/>
          </a:xfrm>
          <a:prstGeom prst="rect">
            <a:avLst/>
          </a:prstGeom>
          <a:noFill/>
        </p:spPr>
        <p:txBody>
          <a:bodyPr wrap="square" rtlCol="0">
            <a:spAutoFit/>
          </a:bodyPr>
          <a:lstStyle/>
          <a:p>
            <a:pPr marL="285750" indent="-285750">
              <a:buFont typeface="Arial"/>
              <a:buChar char="•"/>
            </a:pPr>
            <a:r>
              <a:rPr lang="en-CA" dirty="0"/>
              <a:t>The reason for this was given in an earlier lecture. Thomas Sowell said</a:t>
            </a:r>
            <a:r>
              <a:rPr lang="mr-IN" dirty="0"/>
              <a:t>…</a:t>
            </a:r>
            <a:r>
              <a:rPr lang="en-CA" dirty="0"/>
              <a:t>there are no solutions in the real-world, there are just trade-offs.</a:t>
            </a:r>
          </a:p>
          <a:p>
            <a:pPr marL="285750" indent="-285750">
              <a:buFont typeface="Arial"/>
              <a:buChar char="•"/>
            </a:pPr>
            <a:endParaRPr lang="en-CA" dirty="0"/>
          </a:p>
          <a:p>
            <a:pPr marL="285750" indent="-285750">
              <a:buFont typeface="Arial"/>
              <a:buChar char="•"/>
            </a:pPr>
            <a:r>
              <a:rPr lang="en-CA" dirty="0"/>
              <a:t>So the question is not whether or not TV ads have an effect on sales, the question is, do they have enough of an effect to offset the cost of the ads.</a:t>
            </a:r>
          </a:p>
          <a:p>
            <a:pPr marL="285750" indent="-285750">
              <a:buFont typeface="Arial"/>
              <a:buChar char="•"/>
            </a:pPr>
            <a:endParaRPr lang="en-CA" dirty="0"/>
          </a:p>
          <a:p>
            <a:pPr marL="285750" indent="-285750">
              <a:buFont typeface="Arial"/>
              <a:buChar char="•"/>
            </a:pPr>
            <a:r>
              <a:rPr lang="en-CA" dirty="0"/>
              <a:t>The question is not, do masks have a non-zero effect on transmission rates, the question is, is the effect of masks large enough to justify the costs of mask wearing.</a:t>
            </a:r>
          </a:p>
          <a:p>
            <a:pPr marL="285750" indent="-285750">
              <a:buFont typeface="Arial"/>
              <a:buChar char="•"/>
            </a:pPr>
            <a:endParaRPr lang="en-CA" dirty="0"/>
          </a:p>
          <a:p>
            <a:pPr marL="285750" indent="-285750">
              <a:buFont typeface="Arial"/>
              <a:buChar char="•"/>
            </a:pPr>
            <a:r>
              <a:rPr lang="en-CA" dirty="0"/>
              <a:t>The question is not, do lockdowns have a non-zero effect on transmission rates, the question is, do lockdowns have a large enough effect on transmission rates to justify the costs of lockdown.</a:t>
            </a:r>
          </a:p>
          <a:p>
            <a:pPr marL="285750" indent="-285750">
              <a:buFont typeface="Arial"/>
              <a:buChar char="•"/>
            </a:pPr>
            <a:endParaRPr lang="en-CA" dirty="0"/>
          </a:p>
          <a:p>
            <a:pPr marL="285750" indent="-285750">
              <a:buFont typeface="Arial"/>
              <a:buChar char="•"/>
            </a:pPr>
            <a:r>
              <a:rPr lang="en-CA" dirty="0"/>
              <a:t>So the question is not</a:t>
            </a:r>
            <a:r>
              <a:rPr lang="mr-IN" dirty="0"/>
              <a:t>…</a:t>
            </a:r>
            <a:r>
              <a:rPr lang="en-CA" dirty="0"/>
              <a:t>is there a difference</a:t>
            </a:r>
            <a:r>
              <a:rPr lang="mr-IN" dirty="0"/>
              <a:t>…</a:t>
            </a:r>
            <a:r>
              <a:rPr lang="en-CA" dirty="0"/>
              <a:t>the question is</a:t>
            </a:r>
            <a:r>
              <a:rPr lang="mr-IN" dirty="0"/>
              <a:t>…</a:t>
            </a:r>
            <a:r>
              <a:rPr lang="en-CA" dirty="0"/>
              <a:t>.what IS the difference?</a:t>
            </a:r>
          </a:p>
        </p:txBody>
      </p:sp>
    </p:spTree>
    <p:extLst>
      <p:ext uri="{BB962C8B-B14F-4D97-AF65-F5344CB8AC3E}">
        <p14:creationId xmlns:p14="http://schemas.microsoft.com/office/powerpoint/2010/main" val="3099827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Estimation: Formalities</a:t>
            </a:r>
            <a:endParaRPr lang="en-US" sz="2800" dirty="0"/>
          </a:p>
        </p:txBody>
      </p:sp>
      <p:sp>
        <p:nvSpPr>
          <p:cNvPr id="2" name="TextBox 1"/>
          <p:cNvSpPr txBox="1"/>
          <p:nvPr/>
        </p:nvSpPr>
        <p:spPr>
          <a:xfrm>
            <a:off x="568379" y="1276829"/>
            <a:ext cx="8029384" cy="5355313"/>
          </a:xfrm>
          <a:prstGeom prst="rect">
            <a:avLst/>
          </a:prstGeom>
          <a:noFill/>
        </p:spPr>
        <p:txBody>
          <a:bodyPr wrap="square" rtlCol="0">
            <a:spAutoFit/>
          </a:bodyPr>
          <a:lstStyle/>
          <a:p>
            <a:pPr marL="285750" indent="-285750">
              <a:buFont typeface="Arial"/>
              <a:buChar char="•"/>
            </a:pPr>
            <a:r>
              <a:rPr lang="en-CA" dirty="0"/>
              <a:t>Generally speaking, estimation is performed within a range of values within which we have some level of confidence that the population value falls.</a:t>
            </a:r>
          </a:p>
          <a:p>
            <a:pPr marL="285750" indent="-285750">
              <a:buFont typeface="Arial"/>
              <a:buChar char="•"/>
            </a:pPr>
            <a:endParaRPr lang="en-CA" dirty="0"/>
          </a:p>
          <a:p>
            <a:pPr marL="285750" indent="-285750">
              <a:buFont typeface="Arial"/>
              <a:buChar char="•"/>
            </a:pPr>
            <a:r>
              <a:rPr lang="en-CA" dirty="0"/>
              <a:t>These ranges are called confidence intervals.</a:t>
            </a:r>
          </a:p>
          <a:p>
            <a:pPr marL="285750" indent="-285750">
              <a:buFont typeface="Arial"/>
              <a:buChar char="•"/>
            </a:pPr>
            <a:endParaRPr lang="en-CA" dirty="0"/>
          </a:p>
          <a:p>
            <a:pPr marL="285750" indent="-285750">
              <a:buFont typeface="Arial"/>
              <a:buChar char="•"/>
            </a:pPr>
            <a:r>
              <a:rPr lang="en-CA" dirty="0"/>
              <a:t>So when, for instance, we estimate the confidence interval on the difference in the proportion of the population that will vote for Biden vs. Trump, we place a range around the estimated difference at a particular level of confidence.</a:t>
            </a:r>
          </a:p>
          <a:p>
            <a:pPr marL="285750" indent="-285750">
              <a:buFont typeface="Arial"/>
              <a:buChar char="•"/>
            </a:pPr>
            <a:endParaRPr lang="en-CA" dirty="0"/>
          </a:p>
          <a:p>
            <a:pPr marL="285750" indent="-285750">
              <a:buFont typeface="Arial"/>
              <a:buChar char="•"/>
            </a:pPr>
            <a:r>
              <a:rPr lang="en-CA" dirty="0"/>
              <a:t>So we might say we estimate with 95% confidence that the difference in the popular vote will be .07 plus or minus .02. The range we give then is .05-.09.</a:t>
            </a:r>
          </a:p>
          <a:p>
            <a:pPr marL="285750" indent="-285750">
              <a:buFont typeface="Arial"/>
              <a:buChar char="•"/>
            </a:pPr>
            <a:endParaRPr lang="en-CA" dirty="0"/>
          </a:p>
          <a:p>
            <a:pPr marL="285750" indent="-285750">
              <a:buFont typeface="Arial"/>
              <a:buChar char="•"/>
            </a:pPr>
            <a:r>
              <a:rPr lang="en-CA" dirty="0"/>
              <a:t>My own feeling about estimation is that it should be done only by statistical experts. Why is that? Because methods of sampling and the quality of sampling matter enormously to the estimate we will produce.</a:t>
            </a:r>
          </a:p>
        </p:txBody>
      </p:sp>
    </p:spTree>
    <p:extLst>
      <p:ext uri="{BB962C8B-B14F-4D97-AF65-F5344CB8AC3E}">
        <p14:creationId xmlns:p14="http://schemas.microsoft.com/office/powerpoint/2010/main" val="3983859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Estimation: Why</a:t>
            </a:r>
            <a:r>
              <a:rPr lang="mr-IN" sz="2800" dirty="0"/>
              <a:t>…</a:t>
            </a:r>
            <a:r>
              <a:rPr lang="en-CA" sz="2800" dirty="0"/>
              <a:t>Experts Only</a:t>
            </a:r>
            <a:endParaRPr lang="en-US" sz="2800" dirty="0"/>
          </a:p>
        </p:txBody>
      </p:sp>
      <p:sp>
        <p:nvSpPr>
          <p:cNvPr id="2" name="TextBox 1"/>
          <p:cNvSpPr txBox="1"/>
          <p:nvPr/>
        </p:nvSpPr>
        <p:spPr>
          <a:xfrm>
            <a:off x="568379" y="1276829"/>
            <a:ext cx="8029384" cy="5078314"/>
          </a:xfrm>
          <a:prstGeom prst="rect">
            <a:avLst/>
          </a:prstGeom>
          <a:noFill/>
        </p:spPr>
        <p:txBody>
          <a:bodyPr wrap="square" rtlCol="0">
            <a:spAutoFit/>
          </a:bodyPr>
          <a:lstStyle/>
          <a:p>
            <a:pPr marL="285750" indent="-285750">
              <a:buFont typeface="Arial"/>
              <a:buChar char="•"/>
            </a:pPr>
            <a:r>
              <a:rPr lang="en-CA" dirty="0"/>
              <a:t>Last night I asked my father who is a retired breast cancer oncologist and professor emeritus of medicine at UBC</a:t>
            </a:r>
            <a:r>
              <a:rPr lang="mr-IN" dirty="0"/>
              <a:t>…</a:t>
            </a:r>
            <a:endParaRPr lang="en-CA" dirty="0"/>
          </a:p>
          <a:p>
            <a:pPr marL="285750" indent="-285750">
              <a:buFont typeface="Arial"/>
              <a:buChar char="•"/>
            </a:pPr>
            <a:endParaRPr lang="en-CA" dirty="0"/>
          </a:p>
          <a:p>
            <a:pPr algn="ctr"/>
            <a:r>
              <a:rPr lang="en-CA" dirty="0"/>
              <a:t>“Dad</a:t>
            </a:r>
            <a:r>
              <a:rPr lang="mr-IN" dirty="0"/>
              <a:t>…</a:t>
            </a:r>
            <a:r>
              <a:rPr lang="en-CA" dirty="0"/>
              <a:t>Do we know what the prevalence of breast cancer is in the British Columbia population?”</a:t>
            </a:r>
          </a:p>
          <a:p>
            <a:pPr marL="285750" indent="-285750">
              <a:buFont typeface="Arial"/>
              <a:buChar char="•"/>
            </a:pPr>
            <a:endParaRPr lang="en-CA" dirty="0"/>
          </a:p>
          <a:p>
            <a:pPr marL="285750" indent="-285750">
              <a:buFont typeface="Arial"/>
              <a:buChar char="•"/>
            </a:pPr>
            <a:r>
              <a:rPr lang="en-CA" dirty="0"/>
              <a:t>He answered</a:t>
            </a:r>
            <a:r>
              <a:rPr lang="mr-IN" dirty="0"/>
              <a:t>…</a:t>
            </a:r>
            <a:endParaRPr lang="en-CA" dirty="0"/>
          </a:p>
          <a:p>
            <a:pPr marL="285750" indent="-285750">
              <a:buFont typeface="Arial"/>
              <a:buChar char="•"/>
            </a:pPr>
            <a:endParaRPr lang="en-CA" dirty="0"/>
          </a:p>
          <a:p>
            <a:pPr lvl="1" algn="ctr"/>
            <a:r>
              <a:rPr lang="en-CA" dirty="0"/>
              <a:t>“Yes, roughly. I was responsible for conceiving and setting up a provincial population data-base in the late 1980’s in which we recorded every case of breast cancer in the province. We use that data-base to determine the proportion of people in the population that have breast cancer.”</a:t>
            </a:r>
          </a:p>
          <a:p>
            <a:pPr marL="285750" indent="-285750">
              <a:buFont typeface="Arial"/>
              <a:buChar char="•"/>
            </a:pPr>
            <a:endParaRPr lang="en-CA" dirty="0"/>
          </a:p>
          <a:p>
            <a:pPr marL="285750" indent="-285750">
              <a:buFont typeface="Arial"/>
              <a:buChar char="•"/>
            </a:pPr>
            <a:r>
              <a:rPr lang="en-CA" dirty="0"/>
              <a:t>Now, I am a methodologist and so am very tuned in to how we fool ourselves by the ways in which we look, so I asked</a:t>
            </a:r>
            <a:r>
              <a:rPr lang="mr-IN" dirty="0"/>
              <a:t>…</a:t>
            </a:r>
            <a:endParaRPr lang="en-CA" dirty="0"/>
          </a:p>
          <a:p>
            <a:pPr marL="285750" indent="-285750">
              <a:buFont typeface="Arial"/>
              <a:buChar char="•"/>
            </a:pPr>
            <a:endParaRPr lang="en-CA" dirty="0"/>
          </a:p>
          <a:p>
            <a:pPr algn="ctr"/>
            <a:r>
              <a:rPr lang="en-CA" dirty="0"/>
              <a:t>“How do cases get in to your database?”</a:t>
            </a:r>
          </a:p>
        </p:txBody>
      </p:sp>
    </p:spTree>
    <p:extLst>
      <p:ext uri="{BB962C8B-B14F-4D97-AF65-F5344CB8AC3E}">
        <p14:creationId xmlns:p14="http://schemas.microsoft.com/office/powerpoint/2010/main" val="218021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Estimation: Why</a:t>
            </a:r>
            <a:r>
              <a:rPr lang="mr-IN" sz="2800" dirty="0"/>
              <a:t>…</a:t>
            </a:r>
            <a:r>
              <a:rPr lang="en-CA" sz="2800" dirty="0"/>
              <a:t>Experts Only</a:t>
            </a:r>
            <a:endParaRPr lang="en-US" sz="2800" dirty="0"/>
          </a:p>
        </p:txBody>
      </p:sp>
      <p:sp>
        <p:nvSpPr>
          <p:cNvPr id="2" name="TextBox 1"/>
          <p:cNvSpPr txBox="1"/>
          <p:nvPr/>
        </p:nvSpPr>
        <p:spPr>
          <a:xfrm>
            <a:off x="434484" y="1276829"/>
            <a:ext cx="8271899" cy="5355313"/>
          </a:xfrm>
          <a:prstGeom prst="rect">
            <a:avLst/>
          </a:prstGeom>
          <a:noFill/>
        </p:spPr>
        <p:txBody>
          <a:bodyPr wrap="square" rtlCol="0">
            <a:spAutoFit/>
          </a:bodyPr>
          <a:lstStyle/>
          <a:p>
            <a:pPr marL="285750" indent="-285750">
              <a:buFont typeface="Arial"/>
              <a:buChar char="•"/>
            </a:pPr>
            <a:r>
              <a:rPr lang="en-CA" dirty="0"/>
              <a:t>He smiled and said</a:t>
            </a:r>
            <a:r>
              <a:rPr lang="mr-IN" dirty="0"/>
              <a:t>…</a:t>
            </a:r>
            <a:endParaRPr lang="en-CA" dirty="0"/>
          </a:p>
          <a:p>
            <a:pPr marL="285750" indent="-285750">
              <a:buFont typeface="Arial"/>
              <a:buChar char="•"/>
            </a:pPr>
            <a:endParaRPr lang="en-CA" dirty="0"/>
          </a:p>
          <a:p>
            <a:pPr lvl="1" algn="ctr"/>
            <a:r>
              <a:rPr lang="en-CA" dirty="0"/>
              <a:t>“I was, in fact, responsible for ensuring that every case in the database had received a positive pathology. Before me, that did not exist!”</a:t>
            </a:r>
          </a:p>
          <a:p>
            <a:pPr marL="285750" indent="-285750">
              <a:buFont typeface="Arial"/>
              <a:buChar char="•"/>
            </a:pPr>
            <a:endParaRPr lang="en-CA" dirty="0"/>
          </a:p>
          <a:p>
            <a:pPr marL="285750" indent="-285750">
              <a:buFont typeface="Arial"/>
              <a:buChar char="•"/>
            </a:pPr>
            <a:r>
              <a:rPr lang="en-CA" dirty="0"/>
              <a:t>I then asked</a:t>
            </a:r>
            <a:r>
              <a:rPr lang="mr-IN" dirty="0"/>
              <a:t>…</a:t>
            </a:r>
            <a:endParaRPr lang="en-CA" dirty="0"/>
          </a:p>
          <a:p>
            <a:pPr marL="285750" indent="-285750">
              <a:buFont typeface="Arial"/>
              <a:buChar char="•"/>
            </a:pPr>
            <a:endParaRPr lang="en-CA" dirty="0"/>
          </a:p>
          <a:p>
            <a:pPr lvl="1" algn="ctr"/>
            <a:r>
              <a:rPr lang="en-CA" dirty="0"/>
              <a:t>“I think you misunderstand my question</a:t>
            </a:r>
            <a:r>
              <a:rPr lang="mr-IN" dirty="0"/>
              <a:t>…</a:t>
            </a:r>
            <a:r>
              <a:rPr lang="en-CA" dirty="0"/>
              <a:t>what I mean is, how do you know who to send for a pathological exam?”</a:t>
            </a:r>
          </a:p>
          <a:p>
            <a:pPr marL="285750" indent="-285750">
              <a:buFont typeface="Arial"/>
              <a:buChar char="•"/>
            </a:pPr>
            <a:endParaRPr lang="en-CA" dirty="0"/>
          </a:p>
          <a:p>
            <a:pPr marL="285750" indent="-285750">
              <a:buFont typeface="Arial"/>
              <a:buChar char="•"/>
            </a:pPr>
            <a:r>
              <a:rPr lang="en-CA" dirty="0"/>
              <a:t>He looked confused and said</a:t>
            </a:r>
            <a:r>
              <a:rPr lang="mr-IN" dirty="0"/>
              <a:t>…</a:t>
            </a:r>
            <a:endParaRPr lang="en-CA" dirty="0"/>
          </a:p>
          <a:p>
            <a:pPr marL="285750" indent="-285750">
              <a:buFont typeface="Arial"/>
              <a:buChar char="•"/>
            </a:pPr>
            <a:endParaRPr lang="en-CA" dirty="0"/>
          </a:p>
          <a:p>
            <a:pPr algn="ctr"/>
            <a:r>
              <a:rPr lang="en-CA" dirty="0"/>
              <a:t>“The oncologist sends them for an exam of course.”</a:t>
            </a:r>
          </a:p>
          <a:p>
            <a:pPr algn="ctr"/>
            <a:endParaRPr lang="en-CA" dirty="0"/>
          </a:p>
          <a:p>
            <a:pPr marL="285750" indent="-285750">
              <a:buFont typeface="Arial"/>
              <a:buChar char="•"/>
            </a:pPr>
            <a:r>
              <a:rPr lang="en-CA" dirty="0"/>
              <a:t>I then said</a:t>
            </a:r>
            <a:r>
              <a:rPr lang="mr-IN" dirty="0"/>
              <a:t>…</a:t>
            </a:r>
            <a:endParaRPr lang="en-CA" dirty="0"/>
          </a:p>
          <a:p>
            <a:endParaRPr lang="en-CA" dirty="0"/>
          </a:p>
          <a:p>
            <a:pPr algn="ctr"/>
            <a:r>
              <a:rPr lang="en-CA" dirty="0"/>
              <a:t>“So, the first step then is that a person must first go and see a doctor right?”</a:t>
            </a:r>
          </a:p>
        </p:txBody>
      </p:sp>
    </p:spTree>
    <p:extLst>
      <p:ext uri="{BB962C8B-B14F-4D97-AF65-F5344CB8AC3E}">
        <p14:creationId xmlns:p14="http://schemas.microsoft.com/office/powerpoint/2010/main" val="3662990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Estimation: Why</a:t>
            </a:r>
            <a:r>
              <a:rPr lang="mr-IN" sz="2800" dirty="0"/>
              <a:t>…</a:t>
            </a:r>
            <a:r>
              <a:rPr lang="en-CA" sz="2800" dirty="0"/>
              <a:t>Experts Only</a:t>
            </a:r>
            <a:endParaRPr lang="en-US" sz="2800" dirty="0"/>
          </a:p>
        </p:txBody>
      </p:sp>
      <p:sp>
        <p:nvSpPr>
          <p:cNvPr id="2" name="TextBox 1"/>
          <p:cNvSpPr txBox="1"/>
          <p:nvPr/>
        </p:nvSpPr>
        <p:spPr>
          <a:xfrm>
            <a:off x="568379" y="1276829"/>
            <a:ext cx="8029384" cy="5355313"/>
          </a:xfrm>
          <a:prstGeom prst="rect">
            <a:avLst/>
          </a:prstGeom>
          <a:noFill/>
        </p:spPr>
        <p:txBody>
          <a:bodyPr wrap="square" rtlCol="0">
            <a:spAutoFit/>
          </a:bodyPr>
          <a:lstStyle/>
          <a:p>
            <a:pPr marL="285750" indent="-285750">
              <a:buFont typeface="Arial"/>
              <a:buChar char="•"/>
            </a:pPr>
            <a:r>
              <a:rPr lang="en-CA" dirty="0"/>
              <a:t>He said yes, you could not get a pathology without it</a:t>
            </a:r>
            <a:r>
              <a:rPr lang="mr-IN" dirty="0"/>
              <a:t>…</a:t>
            </a:r>
            <a:endParaRPr lang="en-CA" dirty="0"/>
          </a:p>
          <a:p>
            <a:endParaRPr lang="en-CA" dirty="0"/>
          </a:p>
          <a:p>
            <a:pPr marL="285750" indent="-285750">
              <a:buFont typeface="Arial"/>
              <a:buChar char="•"/>
            </a:pPr>
            <a:r>
              <a:rPr lang="en-CA" dirty="0"/>
              <a:t>I then asked the question I had in mind all along</a:t>
            </a:r>
            <a:r>
              <a:rPr lang="mr-IN" dirty="0"/>
              <a:t>…</a:t>
            </a:r>
            <a:endParaRPr lang="en-CA" dirty="0"/>
          </a:p>
          <a:p>
            <a:pPr marL="285750" indent="-285750">
              <a:buFont typeface="Arial"/>
              <a:buChar char="•"/>
            </a:pPr>
            <a:endParaRPr lang="en-CA" dirty="0"/>
          </a:p>
          <a:p>
            <a:pPr lvl="1" algn="ctr"/>
            <a:r>
              <a:rPr lang="en-CA" dirty="0"/>
              <a:t>“How many people do you think in British Columbia have breast cancer but have not yet gone to see their doctor? </a:t>
            </a:r>
          </a:p>
          <a:p>
            <a:pPr lvl="1" algn="ctr"/>
            <a:endParaRPr lang="en-CA" dirty="0"/>
          </a:p>
          <a:p>
            <a:pPr lvl="1" algn="ctr"/>
            <a:r>
              <a:rPr lang="en-CA" dirty="0"/>
              <a:t>“I’m asking because I want to know if you know the prevalence of breast cancer, not the prevalence of people going to see their doctor and subsequently being diagnosed with breast cancer.”</a:t>
            </a:r>
          </a:p>
          <a:p>
            <a:pPr marL="285750" indent="-285750">
              <a:buFont typeface="Arial"/>
              <a:buChar char="•"/>
            </a:pPr>
            <a:endParaRPr lang="en-CA" dirty="0"/>
          </a:p>
          <a:p>
            <a:pPr marL="285750" indent="-285750">
              <a:buFont typeface="Arial"/>
              <a:buChar char="•"/>
            </a:pPr>
            <a:r>
              <a:rPr lang="en-CA" dirty="0"/>
              <a:t>He looked confused again and said</a:t>
            </a:r>
            <a:r>
              <a:rPr lang="mr-IN" dirty="0"/>
              <a:t>…</a:t>
            </a:r>
            <a:endParaRPr lang="en-CA" dirty="0"/>
          </a:p>
          <a:p>
            <a:pPr marL="285750" indent="-285750">
              <a:buFont typeface="Arial"/>
              <a:buChar char="•"/>
            </a:pPr>
            <a:endParaRPr lang="en-CA" dirty="0"/>
          </a:p>
          <a:p>
            <a:pPr algn="ctr"/>
            <a:r>
              <a:rPr lang="en-CA" dirty="0"/>
              <a:t>“Well, I don’t know that number, why does it matter?”</a:t>
            </a:r>
          </a:p>
          <a:p>
            <a:pPr algn="ctr"/>
            <a:endParaRPr lang="en-CA" dirty="0"/>
          </a:p>
          <a:p>
            <a:pPr marL="285750" indent="-285750">
              <a:buFont typeface="Arial"/>
              <a:buChar char="•"/>
            </a:pPr>
            <a:r>
              <a:rPr lang="en-CA" dirty="0"/>
              <a:t>I then said</a:t>
            </a:r>
            <a:r>
              <a:rPr lang="mr-IN" dirty="0"/>
              <a:t>…</a:t>
            </a:r>
            <a:endParaRPr lang="en-CA" dirty="0"/>
          </a:p>
          <a:p>
            <a:endParaRPr lang="en-CA" dirty="0"/>
          </a:p>
          <a:p>
            <a:pPr algn="ctr"/>
            <a:r>
              <a:rPr lang="en-CA" dirty="0"/>
              <a:t>“Because any question about how many cases of something there are in a population is a function of the ways in which we look.”</a:t>
            </a:r>
          </a:p>
        </p:txBody>
      </p:sp>
    </p:spTree>
    <p:extLst>
      <p:ext uri="{BB962C8B-B14F-4D97-AF65-F5344CB8AC3E}">
        <p14:creationId xmlns:p14="http://schemas.microsoft.com/office/powerpoint/2010/main" val="1756329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Estimation: Why</a:t>
            </a:r>
            <a:r>
              <a:rPr lang="mr-IN" sz="2800" dirty="0"/>
              <a:t>…</a:t>
            </a:r>
            <a:r>
              <a:rPr lang="en-CA" sz="2800" dirty="0"/>
              <a:t>Experts Only</a:t>
            </a:r>
            <a:endParaRPr lang="en-US" sz="2800" dirty="0"/>
          </a:p>
        </p:txBody>
      </p:sp>
      <p:sp>
        <p:nvSpPr>
          <p:cNvPr id="2" name="TextBox 1"/>
          <p:cNvSpPr txBox="1"/>
          <p:nvPr/>
        </p:nvSpPr>
        <p:spPr>
          <a:xfrm>
            <a:off x="568379" y="1225688"/>
            <a:ext cx="8029384" cy="5078314"/>
          </a:xfrm>
          <a:prstGeom prst="rect">
            <a:avLst/>
          </a:prstGeom>
          <a:noFill/>
        </p:spPr>
        <p:txBody>
          <a:bodyPr wrap="square" rtlCol="0">
            <a:spAutoFit/>
          </a:bodyPr>
          <a:lstStyle/>
          <a:p>
            <a:pPr marL="285750" indent="-285750">
              <a:buFont typeface="Arial"/>
              <a:buChar char="•"/>
            </a:pPr>
            <a:r>
              <a:rPr lang="en-CA" dirty="0"/>
              <a:t>The harder we look, the more we will find. The question is</a:t>
            </a:r>
            <a:r>
              <a:rPr lang="mr-IN" dirty="0"/>
              <a:t>…</a:t>
            </a:r>
            <a:r>
              <a:rPr lang="en-CA" i="1" dirty="0">
                <a:solidFill>
                  <a:srgbClr val="FF0000"/>
                </a:solidFill>
              </a:rPr>
              <a:t>who are we SAMPLING</a:t>
            </a:r>
            <a:r>
              <a:rPr lang="en-CA" dirty="0"/>
              <a:t>? Who are we basing the prevalence rate on? Are we sampling everybody or just those people that have been to see a doctor?</a:t>
            </a:r>
          </a:p>
          <a:p>
            <a:endParaRPr lang="en-CA" dirty="0"/>
          </a:p>
          <a:p>
            <a:pPr marL="285750" indent="-285750">
              <a:buFont typeface="Arial"/>
              <a:buChar char="•"/>
            </a:pPr>
            <a:r>
              <a:rPr lang="en-CA" dirty="0"/>
              <a:t>I then asked</a:t>
            </a:r>
            <a:r>
              <a:rPr lang="mr-IN" dirty="0"/>
              <a:t>…</a:t>
            </a:r>
            <a:endParaRPr lang="en-CA" dirty="0"/>
          </a:p>
          <a:p>
            <a:pPr marL="285750" indent="-285750">
              <a:buFont typeface="Arial"/>
              <a:buChar char="•"/>
            </a:pPr>
            <a:endParaRPr lang="en-CA" dirty="0"/>
          </a:p>
          <a:p>
            <a:pPr lvl="1" algn="ctr"/>
            <a:r>
              <a:rPr lang="en-CA" dirty="0"/>
              <a:t>“What is the normal method of looking for the prevalence of the flu in a population?”</a:t>
            </a:r>
          </a:p>
          <a:p>
            <a:pPr marL="285750" indent="-285750">
              <a:buFont typeface="Arial"/>
              <a:buChar char="•"/>
            </a:pPr>
            <a:endParaRPr lang="en-CA" dirty="0"/>
          </a:p>
          <a:p>
            <a:pPr marL="285750" indent="-285750">
              <a:buFont typeface="Arial"/>
              <a:buChar char="•"/>
            </a:pPr>
            <a:r>
              <a:rPr lang="en-CA" dirty="0"/>
              <a:t>He said</a:t>
            </a:r>
            <a:r>
              <a:rPr lang="mr-IN" dirty="0"/>
              <a:t>…</a:t>
            </a:r>
            <a:endParaRPr lang="en-CA" dirty="0"/>
          </a:p>
          <a:p>
            <a:pPr marL="285750" indent="-285750">
              <a:buFont typeface="Arial"/>
              <a:buChar char="•"/>
            </a:pPr>
            <a:endParaRPr lang="en-CA" dirty="0"/>
          </a:p>
          <a:p>
            <a:pPr algn="ctr"/>
            <a:r>
              <a:rPr lang="en-CA" dirty="0"/>
              <a:t>“A person has symptoms, some of those people find them unpleasant enough to go to the doctor, and the doctor sometimes does a histological test. When all of these things happen and the histological test is positive for the flu, we have a  case of the flu. We then divide this number by the size of the population and get a prevalence number.”</a:t>
            </a:r>
          </a:p>
          <a:p>
            <a:pPr algn="ctr"/>
            <a:endParaRPr lang="en-CA" dirty="0"/>
          </a:p>
        </p:txBody>
      </p:sp>
    </p:spTree>
    <p:extLst>
      <p:ext uri="{BB962C8B-B14F-4D97-AF65-F5344CB8AC3E}">
        <p14:creationId xmlns:p14="http://schemas.microsoft.com/office/powerpoint/2010/main" val="4223004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Estimation: Why</a:t>
            </a:r>
            <a:r>
              <a:rPr lang="mr-IN" sz="2800" dirty="0"/>
              <a:t>…</a:t>
            </a:r>
            <a:r>
              <a:rPr lang="en-CA" sz="2800" dirty="0"/>
              <a:t>Experts Only</a:t>
            </a:r>
            <a:endParaRPr lang="en-US" sz="2800" dirty="0"/>
          </a:p>
        </p:txBody>
      </p:sp>
      <p:sp>
        <p:nvSpPr>
          <p:cNvPr id="2" name="TextBox 1"/>
          <p:cNvSpPr txBox="1"/>
          <p:nvPr/>
        </p:nvSpPr>
        <p:spPr>
          <a:xfrm>
            <a:off x="568379" y="1143137"/>
            <a:ext cx="8029384" cy="5355313"/>
          </a:xfrm>
          <a:prstGeom prst="rect">
            <a:avLst/>
          </a:prstGeom>
          <a:noFill/>
        </p:spPr>
        <p:txBody>
          <a:bodyPr wrap="square" rtlCol="0">
            <a:spAutoFit/>
          </a:bodyPr>
          <a:lstStyle/>
          <a:p>
            <a:pPr algn="ctr"/>
            <a:endParaRPr lang="en-CA" dirty="0"/>
          </a:p>
          <a:p>
            <a:pPr marL="285750" indent="-285750">
              <a:buFont typeface="Arial"/>
              <a:buChar char="•"/>
            </a:pPr>
            <a:r>
              <a:rPr lang="en-CA" dirty="0"/>
              <a:t>I then said..</a:t>
            </a:r>
          </a:p>
          <a:p>
            <a:pPr algn="ctr"/>
            <a:endParaRPr lang="en-CA" dirty="0"/>
          </a:p>
          <a:p>
            <a:pPr algn="ctr"/>
            <a:r>
              <a:rPr lang="en-CA" dirty="0"/>
              <a:t>“So, this number for the prevalence of the flu is not the actual prevalence of the flu right, it’s the prevalence of people that have gone to see their doctor and had a test with a positive result.”</a:t>
            </a:r>
          </a:p>
          <a:p>
            <a:endParaRPr lang="en-CA" dirty="0"/>
          </a:p>
          <a:p>
            <a:pPr marL="285750" indent="-285750">
              <a:buFont typeface="Arial"/>
              <a:buChar char="•"/>
            </a:pPr>
            <a:r>
              <a:rPr lang="en-CA" dirty="0"/>
              <a:t>He said</a:t>
            </a:r>
            <a:r>
              <a:rPr lang="mr-IN" dirty="0"/>
              <a:t>…</a:t>
            </a:r>
            <a:r>
              <a:rPr lang="en-CA" dirty="0"/>
              <a:t>.</a:t>
            </a:r>
          </a:p>
          <a:p>
            <a:pPr algn="ctr"/>
            <a:endParaRPr lang="en-CA" dirty="0"/>
          </a:p>
          <a:p>
            <a:pPr algn="ctr"/>
            <a:r>
              <a:rPr lang="en-CA" dirty="0"/>
              <a:t>“Yes, that’s right. Usually, you need BOTH a clinical diagnosis of symptoms AND a positive histology to be counted. But not always, sometimes you get counted without a positive histology.”</a:t>
            </a:r>
          </a:p>
          <a:p>
            <a:endParaRPr lang="en-CA" dirty="0"/>
          </a:p>
          <a:p>
            <a:pPr marL="285750" indent="-285750">
              <a:buFont typeface="Arial"/>
              <a:buChar char="•"/>
            </a:pPr>
            <a:r>
              <a:rPr lang="en-CA" dirty="0"/>
              <a:t>I then asked my final question</a:t>
            </a:r>
            <a:r>
              <a:rPr lang="mr-IN" dirty="0"/>
              <a:t>…</a:t>
            </a:r>
            <a:endParaRPr lang="en-CA" dirty="0"/>
          </a:p>
          <a:p>
            <a:pPr marL="285750" indent="-285750">
              <a:buFont typeface="Arial"/>
              <a:buChar char="•"/>
            </a:pPr>
            <a:endParaRPr lang="en-CA" dirty="0"/>
          </a:p>
          <a:p>
            <a:pPr algn="ctr"/>
            <a:r>
              <a:rPr lang="en-CA" dirty="0"/>
              <a:t>“How many people have a positive histology for the flu (so test positive) but do not know they have it?”</a:t>
            </a:r>
          </a:p>
          <a:p>
            <a:endParaRPr lang="en-CA" dirty="0"/>
          </a:p>
          <a:p>
            <a:r>
              <a:rPr lang="en-CA" dirty="0"/>
              <a:t>He said</a:t>
            </a:r>
            <a:r>
              <a:rPr lang="mr-IN" dirty="0"/>
              <a:t>…</a:t>
            </a:r>
            <a:r>
              <a:rPr lang="en-CA" dirty="0"/>
              <a:t> “I have no idea but it’s probably quite a lot!”</a:t>
            </a:r>
          </a:p>
        </p:txBody>
      </p:sp>
    </p:spTree>
    <p:extLst>
      <p:ext uri="{BB962C8B-B14F-4D97-AF65-F5344CB8AC3E}">
        <p14:creationId xmlns:p14="http://schemas.microsoft.com/office/powerpoint/2010/main" val="2509153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Sampling Methods</a:t>
            </a:r>
            <a:endParaRPr lang="en-US" sz="2800" dirty="0"/>
          </a:p>
        </p:txBody>
      </p:sp>
      <p:sp>
        <p:nvSpPr>
          <p:cNvPr id="2" name="TextBox 1"/>
          <p:cNvSpPr txBox="1"/>
          <p:nvPr/>
        </p:nvSpPr>
        <p:spPr>
          <a:xfrm>
            <a:off x="568379" y="1276831"/>
            <a:ext cx="8029384" cy="2031325"/>
          </a:xfrm>
          <a:prstGeom prst="rect">
            <a:avLst/>
          </a:prstGeom>
          <a:noFill/>
        </p:spPr>
        <p:txBody>
          <a:bodyPr wrap="square" rtlCol="0">
            <a:spAutoFit/>
          </a:bodyPr>
          <a:lstStyle/>
          <a:p>
            <a:pPr algn="ctr"/>
            <a:endParaRPr lang="en-CA" dirty="0"/>
          </a:p>
          <a:p>
            <a:pPr marL="285750" indent="-285750">
              <a:buFont typeface="Arial"/>
              <a:buChar char="•"/>
            </a:pPr>
            <a:r>
              <a:rPr lang="en-CA" dirty="0"/>
              <a:t>Instead of video taping a lecture on sampling methods, I would like you to read chapter 6 of a document prepared by Statistics Canada (the experts on estimation and sampling) on methods of sampling.</a:t>
            </a:r>
          </a:p>
          <a:p>
            <a:pPr marL="285750" indent="-285750">
              <a:buFont typeface="Arial"/>
              <a:buChar char="•"/>
            </a:pPr>
            <a:endParaRPr lang="en-CA" dirty="0"/>
          </a:p>
          <a:p>
            <a:pPr marL="285750" indent="-285750">
              <a:buFont typeface="Arial"/>
              <a:buChar char="•"/>
            </a:pPr>
            <a:r>
              <a:rPr lang="en-CA" dirty="0"/>
              <a:t>Read the attached chapter </a:t>
            </a:r>
            <a:r>
              <a:rPr lang="en-CA" dirty="0">
                <a:hlinkClick r:id="rId3"/>
              </a:rPr>
              <a:t>here</a:t>
            </a:r>
            <a:r>
              <a:rPr lang="en-CA" dirty="0"/>
              <a:t> and ask away on Blackboard if you have any questions.</a:t>
            </a:r>
          </a:p>
        </p:txBody>
      </p:sp>
    </p:spTree>
    <p:extLst>
      <p:ext uri="{BB962C8B-B14F-4D97-AF65-F5344CB8AC3E}">
        <p14:creationId xmlns:p14="http://schemas.microsoft.com/office/powerpoint/2010/main" val="125098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About Sample Size</a:t>
            </a:r>
            <a:endParaRPr lang="en-US" sz="2800" dirty="0"/>
          </a:p>
        </p:txBody>
      </p:sp>
      <p:sp>
        <p:nvSpPr>
          <p:cNvPr id="2" name="TextBox 1"/>
          <p:cNvSpPr txBox="1"/>
          <p:nvPr/>
        </p:nvSpPr>
        <p:spPr>
          <a:xfrm>
            <a:off x="568379" y="1276831"/>
            <a:ext cx="8029384" cy="5355312"/>
          </a:xfrm>
          <a:prstGeom prst="rect">
            <a:avLst/>
          </a:prstGeom>
          <a:noFill/>
        </p:spPr>
        <p:txBody>
          <a:bodyPr wrap="square" rtlCol="0">
            <a:spAutoFit/>
          </a:bodyPr>
          <a:lstStyle/>
          <a:p>
            <a:pPr marL="285750" indent="-285750">
              <a:buFont typeface="Arial" panose="020B0604020202020204" pitchFamily="34" charset="0"/>
              <a:buChar char="•"/>
            </a:pPr>
            <a:r>
              <a:rPr lang="en-CA" dirty="0"/>
              <a:t>Judgements about sample size are a function of the context. There are three that matter to us:</a:t>
            </a:r>
          </a:p>
          <a:p>
            <a:pPr marL="857250" lvl="1" indent="-400050">
              <a:buAutoNum type="romanLcParenR"/>
            </a:pPr>
            <a:r>
              <a:rPr lang="en-CA" dirty="0"/>
              <a:t>Hypothesis testing</a:t>
            </a:r>
          </a:p>
          <a:p>
            <a:pPr marL="857250" lvl="1" indent="-400050">
              <a:buAutoNum type="romanLcParenR"/>
            </a:pPr>
            <a:r>
              <a:rPr lang="en-CA" dirty="0"/>
              <a:t>Estimation</a:t>
            </a:r>
          </a:p>
          <a:p>
            <a:pPr marL="857250" lvl="1" indent="-400050">
              <a:buAutoNum type="romanLcParenR"/>
            </a:pPr>
            <a:r>
              <a:rPr lang="en-CA" dirty="0"/>
              <a:t>Data analysis</a:t>
            </a:r>
          </a:p>
          <a:p>
            <a:pPr marL="400050" indent="-400050">
              <a:buAutoNum type="romanLcParenR"/>
            </a:pPr>
            <a:endParaRPr lang="en-CA" dirty="0"/>
          </a:p>
          <a:p>
            <a:pPr marL="285750" indent="-285750">
              <a:buFont typeface="Arial" panose="020B0604020202020204" pitchFamily="34" charset="0"/>
              <a:buChar char="•"/>
            </a:pPr>
            <a:r>
              <a:rPr lang="en-CA" dirty="0"/>
              <a:t>In hypothesis testing, the issue of sample size has to do with three things:</a:t>
            </a:r>
          </a:p>
          <a:p>
            <a:pPr lvl="1"/>
            <a:r>
              <a:rPr lang="en-CA" dirty="0" err="1"/>
              <a:t>i</a:t>
            </a:r>
            <a:r>
              <a:rPr lang="en-CA" dirty="0"/>
              <a:t>) Power</a:t>
            </a:r>
          </a:p>
          <a:p>
            <a:pPr lvl="1"/>
            <a:r>
              <a:rPr lang="en-CA" dirty="0"/>
              <a:t>ii) Robustness of a statistic against violations of assumptions</a:t>
            </a:r>
          </a:p>
          <a:p>
            <a:pPr lvl="1"/>
            <a:r>
              <a:rPr lang="en-CA" dirty="0"/>
              <a:t>iii) The convergence of a non-normal distribution to a normal distribution as sample size increases.</a:t>
            </a:r>
          </a:p>
          <a:p>
            <a:pPr lvl="1"/>
            <a:endParaRPr lang="en-CA" dirty="0"/>
          </a:p>
          <a:p>
            <a:pPr marL="285750" indent="-285750">
              <a:buFont typeface="Arial" panose="020B0604020202020204" pitchFamily="34" charset="0"/>
              <a:buChar char="•"/>
            </a:pPr>
            <a:r>
              <a:rPr lang="en-CA" dirty="0"/>
              <a:t>In Estimation, the issue of sample size has to do very broadly </a:t>
            </a:r>
            <a:r>
              <a:rPr lang="en-CA"/>
              <a:t>with three </a:t>
            </a:r>
            <a:r>
              <a:rPr lang="en-CA" dirty="0"/>
              <a:t>things:</a:t>
            </a:r>
          </a:p>
          <a:p>
            <a:pPr lvl="1"/>
            <a:r>
              <a:rPr lang="en-CA" dirty="0" err="1"/>
              <a:t>i</a:t>
            </a:r>
            <a:r>
              <a:rPr lang="en-CA" dirty="0"/>
              <a:t>) The width of the confidence interval</a:t>
            </a:r>
          </a:p>
          <a:p>
            <a:pPr lvl="1"/>
            <a:r>
              <a:rPr lang="en-CA" dirty="0"/>
              <a:t>ii) The size of the sample within strata</a:t>
            </a:r>
          </a:p>
          <a:p>
            <a:pPr lvl="1"/>
            <a:r>
              <a:rPr lang="en-CA" dirty="0"/>
              <a:t>iii) Convergence of non-normal distribution to a normal distribution as sample size increases.</a:t>
            </a:r>
          </a:p>
        </p:txBody>
      </p:sp>
    </p:spTree>
    <p:extLst>
      <p:ext uri="{BB962C8B-B14F-4D97-AF65-F5344CB8AC3E}">
        <p14:creationId xmlns:p14="http://schemas.microsoft.com/office/powerpoint/2010/main" val="2936403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About Sample Size</a:t>
            </a:r>
            <a:endParaRPr lang="en-US" sz="2800" dirty="0"/>
          </a:p>
        </p:txBody>
      </p:sp>
      <p:sp>
        <p:nvSpPr>
          <p:cNvPr id="2" name="TextBox 1"/>
          <p:cNvSpPr txBox="1"/>
          <p:nvPr/>
        </p:nvSpPr>
        <p:spPr>
          <a:xfrm>
            <a:off x="557308" y="1935199"/>
            <a:ext cx="8029384" cy="2585323"/>
          </a:xfrm>
          <a:prstGeom prst="rect">
            <a:avLst/>
          </a:prstGeom>
          <a:noFill/>
        </p:spPr>
        <p:txBody>
          <a:bodyPr wrap="square" rtlCol="0">
            <a:spAutoFit/>
          </a:bodyPr>
          <a:lstStyle/>
          <a:p>
            <a:pPr marL="285750" indent="-285750">
              <a:buFont typeface="Arial" panose="020B0604020202020204" pitchFamily="34" charset="0"/>
              <a:buChar char="•"/>
            </a:pPr>
            <a:r>
              <a:rPr lang="en-CA" dirty="0"/>
              <a:t>In data analysis or we might say…in the real-world…, the issue of sample size has really to do with three things:</a:t>
            </a:r>
          </a:p>
          <a:p>
            <a:pPr marL="857250" lvl="1" indent="-400050">
              <a:buAutoNum type="romanLcParenR"/>
            </a:pPr>
            <a:r>
              <a:rPr lang="en-CA" dirty="0"/>
              <a:t>The stability of results from one analysis to the next, we sometimes say cross-validation.</a:t>
            </a:r>
          </a:p>
          <a:p>
            <a:pPr marL="857250" lvl="1" indent="-400050">
              <a:buAutoNum type="romanLcParenR"/>
            </a:pPr>
            <a:r>
              <a:rPr lang="en-CA" dirty="0"/>
              <a:t>The number of strata within which we would like to analyze the data</a:t>
            </a:r>
          </a:p>
          <a:p>
            <a:pPr marL="857250" lvl="1" indent="-400050">
              <a:buAutoNum type="romanLcParenR"/>
            </a:pPr>
            <a:r>
              <a:rPr lang="en-CA" dirty="0"/>
              <a:t>Pragmatic concerns like, time, cost, willingness of participants, optics.</a:t>
            </a:r>
          </a:p>
          <a:p>
            <a:endParaRPr lang="en-CA" dirty="0"/>
          </a:p>
        </p:txBody>
      </p:sp>
    </p:spTree>
    <p:extLst>
      <p:ext uri="{BB962C8B-B14F-4D97-AF65-F5344CB8AC3E}">
        <p14:creationId xmlns:p14="http://schemas.microsoft.com/office/powerpoint/2010/main" val="3920375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93711" y="454973"/>
            <a:ext cx="7502990" cy="523220"/>
          </a:xfrm>
          <a:prstGeom prst="rect">
            <a:avLst/>
          </a:prstGeom>
          <a:noFill/>
        </p:spPr>
        <p:txBody>
          <a:bodyPr wrap="square" rtlCol="0">
            <a:spAutoFit/>
          </a:bodyPr>
          <a:lstStyle/>
          <a:p>
            <a:pPr algn="ctr"/>
            <a:r>
              <a:rPr lang="en-CA" sz="2800" dirty="0"/>
              <a:t>Estimation: Why</a:t>
            </a:r>
            <a:r>
              <a:rPr lang="mr-IN" sz="2800" dirty="0"/>
              <a:t>…</a:t>
            </a:r>
            <a:r>
              <a:rPr lang="en-CA" sz="2800" dirty="0"/>
              <a:t>Experts Only</a:t>
            </a:r>
            <a:endParaRPr lang="en-US" sz="2800" dirty="0"/>
          </a:p>
        </p:txBody>
      </p:sp>
      <p:sp>
        <p:nvSpPr>
          <p:cNvPr id="2" name="TextBox 1"/>
          <p:cNvSpPr txBox="1"/>
          <p:nvPr/>
        </p:nvSpPr>
        <p:spPr>
          <a:xfrm>
            <a:off x="568379" y="978193"/>
            <a:ext cx="8029384" cy="1754327"/>
          </a:xfrm>
          <a:prstGeom prst="rect">
            <a:avLst/>
          </a:prstGeom>
          <a:noFill/>
        </p:spPr>
        <p:txBody>
          <a:bodyPr wrap="square" rtlCol="0">
            <a:spAutoFit/>
          </a:bodyPr>
          <a:lstStyle/>
          <a:p>
            <a:pPr algn="ctr"/>
            <a:endParaRPr lang="en-CA" dirty="0"/>
          </a:p>
          <a:p>
            <a:pPr marL="285750" indent="-285750">
              <a:buFont typeface="Arial"/>
              <a:buChar char="•"/>
            </a:pPr>
            <a:r>
              <a:rPr lang="en-CA" dirty="0"/>
              <a:t>Now that all of that has been said and the warnings been made about engaging in estimation without an attuned expertise in the problems one encounters when estimating population values, let’s watch a quick video on how to construct basic confidence intervals in SPSS.</a:t>
            </a:r>
          </a:p>
        </p:txBody>
      </p:sp>
    </p:spTree>
    <p:extLst>
      <p:ext uri="{BB962C8B-B14F-4D97-AF65-F5344CB8AC3E}">
        <p14:creationId xmlns:p14="http://schemas.microsoft.com/office/powerpoint/2010/main" val="2287130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76792" y="379771"/>
            <a:ext cx="7919922" cy="1354217"/>
          </a:xfrm>
          <a:prstGeom prst="rect">
            <a:avLst/>
          </a:prstGeom>
          <a:noFill/>
        </p:spPr>
        <p:txBody>
          <a:bodyPr wrap="square" rtlCol="0">
            <a:spAutoFit/>
          </a:bodyPr>
          <a:lstStyle/>
          <a:p>
            <a:pPr algn="ctr"/>
            <a:r>
              <a:rPr lang="en-CA" sz="2800" dirty="0"/>
              <a:t>Appendix A:</a:t>
            </a:r>
          </a:p>
          <a:p>
            <a:pPr algn="ctr"/>
            <a:r>
              <a:rPr lang="en-CA" dirty="0"/>
              <a:t>Review Videos of Basic Hypothesis Testing Concepts</a:t>
            </a:r>
          </a:p>
          <a:p>
            <a:pPr algn="ctr"/>
            <a:r>
              <a:rPr lang="en-CA" dirty="0"/>
              <a:t>Note: These are videos I use for 2300 so please ignore references to “in class” and “tests”</a:t>
            </a:r>
            <a:endParaRPr lang="en-US" dirty="0"/>
          </a:p>
        </p:txBody>
      </p:sp>
      <p:sp>
        <p:nvSpPr>
          <p:cNvPr id="2" name="TextBox 1"/>
          <p:cNvSpPr txBox="1"/>
          <p:nvPr/>
        </p:nvSpPr>
        <p:spPr>
          <a:xfrm>
            <a:off x="760346" y="2654525"/>
            <a:ext cx="8004525" cy="3139321"/>
          </a:xfrm>
          <a:prstGeom prst="rect">
            <a:avLst/>
          </a:prstGeom>
          <a:noFill/>
        </p:spPr>
        <p:txBody>
          <a:bodyPr wrap="square" rtlCol="0">
            <a:spAutoFit/>
          </a:bodyPr>
          <a:lstStyle/>
          <a:p>
            <a:pPr marL="285750" indent="-285750">
              <a:buFont typeface="Arial"/>
              <a:buChar char="•"/>
            </a:pPr>
            <a:r>
              <a:rPr lang="en-CA" dirty="0"/>
              <a:t>What is the Normal Distribution: </a:t>
            </a:r>
            <a:r>
              <a:rPr lang="en-CA" dirty="0">
                <a:hlinkClick r:id="rId3"/>
              </a:rPr>
              <a:t>https://youtu.be/5xhiPYmf6qs</a:t>
            </a:r>
            <a:endParaRPr lang="en-CA" dirty="0"/>
          </a:p>
          <a:p>
            <a:pPr marL="285750" indent="-285750">
              <a:buFont typeface="Arial"/>
              <a:buChar char="•"/>
            </a:pPr>
            <a:r>
              <a:rPr lang="en-CA" dirty="0"/>
              <a:t>What is a population: </a:t>
            </a:r>
            <a:r>
              <a:rPr lang="en-CA" dirty="0">
                <a:hlinkClick r:id="rId4"/>
              </a:rPr>
              <a:t>https://youtu.be/lqyWy98i1XU</a:t>
            </a:r>
            <a:endParaRPr lang="en-CA" dirty="0"/>
          </a:p>
          <a:p>
            <a:pPr marL="285750" indent="-285750">
              <a:buFont typeface="Arial"/>
              <a:buChar char="•"/>
            </a:pPr>
            <a:r>
              <a:rPr lang="en-CA" dirty="0"/>
              <a:t>What is a Null Hypothesis: </a:t>
            </a:r>
            <a:r>
              <a:rPr lang="en-CA" dirty="0">
                <a:hlinkClick r:id="rId5"/>
              </a:rPr>
              <a:t>https://youtu.be/YyP6d7GPRHM</a:t>
            </a:r>
            <a:endParaRPr lang="en-CA" dirty="0"/>
          </a:p>
          <a:p>
            <a:pPr marL="285750" indent="-285750">
              <a:buFont typeface="Arial"/>
              <a:buChar char="•"/>
            </a:pPr>
            <a:r>
              <a:rPr lang="en-CA" dirty="0"/>
              <a:t>What are the Critical Value and Observed Result: </a:t>
            </a:r>
            <a:r>
              <a:rPr lang="en-CA" dirty="0">
                <a:hlinkClick r:id="rId6"/>
              </a:rPr>
              <a:t>https://youtu.be/CKX5Vt9e2e8</a:t>
            </a:r>
            <a:endParaRPr lang="en-CA" dirty="0"/>
          </a:p>
          <a:p>
            <a:pPr marL="285750" indent="-285750">
              <a:buFont typeface="Arial"/>
              <a:buChar char="•"/>
            </a:pPr>
            <a:r>
              <a:rPr lang="en-CA" dirty="0"/>
              <a:t>What is Alpha: </a:t>
            </a:r>
            <a:r>
              <a:rPr lang="en-CA" dirty="0">
                <a:hlinkClick r:id="rId7"/>
              </a:rPr>
              <a:t>https://youtu.be/8_ju0KBgxd4</a:t>
            </a:r>
            <a:endParaRPr lang="en-CA" dirty="0"/>
          </a:p>
          <a:p>
            <a:pPr marL="285750" indent="-285750">
              <a:buFont typeface="Arial"/>
              <a:buChar char="•"/>
            </a:pPr>
            <a:r>
              <a:rPr lang="en-CA" dirty="0"/>
              <a:t>What is a P-Value: </a:t>
            </a:r>
            <a:r>
              <a:rPr lang="en-CA" dirty="0">
                <a:hlinkClick r:id="rId8"/>
              </a:rPr>
              <a:t>https://youtu.be/ZZ3ZUkT7mbc</a:t>
            </a:r>
            <a:endParaRPr lang="en-CA" dirty="0"/>
          </a:p>
          <a:p>
            <a:pPr marL="285750" indent="-285750">
              <a:buFont typeface="Arial"/>
              <a:buChar char="•"/>
            </a:pPr>
            <a:r>
              <a:rPr lang="en-CA" dirty="0"/>
              <a:t>What is Beta: </a:t>
            </a:r>
            <a:r>
              <a:rPr lang="en-CA" dirty="0">
                <a:hlinkClick r:id="rId9"/>
              </a:rPr>
              <a:t>https://youtu.be/t2kUJFM5F7U</a:t>
            </a:r>
            <a:endParaRPr lang="en-CA" dirty="0"/>
          </a:p>
          <a:p>
            <a:pPr marL="285750" indent="-285750">
              <a:buFont typeface="Arial"/>
              <a:buChar char="•"/>
            </a:pPr>
            <a:r>
              <a:rPr lang="en-CA" dirty="0"/>
              <a:t>What is Power: </a:t>
            </a:r>
            <a:r>
              <a:rPr lang="en-CA" dirty="0">
                <a:hlinkClick r:id="rId10"/>
              </a:rPr>
              <a:t>https://youtu.be/3P3XWyQ8Su8</a:t>
            </a:r>
            <a:endParaRPr lang="en-CA" dirty="0"/>
          </a:p>
          <a:p>
            <a:pPr marL="285750" indent="-285750">
              <a:buFont typeface="Arial"/>
              <a:buChar char="•"/>
            </a:pPr>
            <a:r>
              <a:rPr lang="en-CA" dirty="0"/>
              <a:t>The Central Limit Theorem: </a:t>
            </a:r>
            <a:r>
              <a:rPr lang="en-CA" dirty="0">
                <a:hlinkClick r:id="rId11"/>
              </a:rPr>
              <a:t>https://youtu.be/G41X9EWFh3w</a:t>
            </a:r>
            <a:endParaRPr lang="en-CA" dirty="0"/>
          </a:p>
          <a:p>
            <a:endParaRPr lang="en-CA" dirty="0"/>
          </a:p>
        </p:txBody>
      </p:sp>
    </p:spTree>
    <p:extLst>
      <p:ext uri="{BB962C8B-B14F-4D97-AF65-F5344CB8AC3E}">
        <p14:creationId xmlns:p14="http://schemas.microsoft.com/office/powerpoint/2010/main" val="8217839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19543</TotalTime>
  <Words>2706</Words>
  <Application>Microsoft Macintosh PowerPoint</Application>
  <PresentationFormat>On-screen Show (4:3)</PresentationFormat>
  <Paragraphs>232</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Breeze</vt:lpstr>
      <vt:lpstr>Psychology 3301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Kim Striebel</cp:lastModifiedBy>
  <cp:revision>151</cp:revision>
  <dcterms:created xsi:type="dcterms:W3CDTF">2020-01-13T19:19:05Z</dcterms:created>
  <dcterms:modified xsi:type="dcterms:W3CDTF">2021-02-11T19:43:44Z</dcterms:modified>
</cp:coreProperties>
</file>