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7" r:id="rId3"/>
    <p:sldId id="278" r:id="rId4"/>
    <p:sldId id="336" r:id="rId5"/>
    <p:sldId id="337" r:id="rId6"/>
    <p:sldId id="338" r:id="rId7"/>
    <p:sldId id="339" r:id="rId8"/>
    <p:sldId id="321" r:id="rId9"/>
    <p:sldId id="340" r:id="rId10"/>
    <p:sldId id="28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4651" autoAdjust="0"/>
  </p:normalViewPr>
  <p:slideViewPr>
    <p:cSldViewPr snapToGrid="0" snapToObjects="1">
      <p:cViewPr varScale="1">
        <p:scale>
          <a:sx n="138" d="100"/>
          <a:sy n="138" d="100"/>
        </p:scale>
        <p:origin x="-36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20-11-26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20-11-26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20-11-26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20-11-26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20-11-26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hyperlink" Target="https://youtu.be/gOjkvGdXMUA" TargetMode="External"/><Relationship Id="rId4" Type="http://schemas.openxmlformats.org/officeDocument/2006/relationships/hyperlink" Target="https://youtu.be/bkhiR97ydzo"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hyperlink" Target="https://youtu.be/jOua7eJElrE" TargetMode="External"/><Relationship Id="rId4" Type="http://schemas.openxmlformats.org/officeDocument/2006/relationships/hyperlink" Target="https://youtu.be/heMzr0BJcdI" TargetMode="External"/><Relationship Id="rId5" Type="http://schemas.openxmlformats.org/officeDocument/2006/relationships/hyperlink" Target="https://youtu.be/Oq5r0lCQz5M" TargetMode="External"/><Relationship Id="rId6" Type="http://schemas.openxmlformats.org/officeDocument/2006/relationships/hyperlink" Target="https://youtu.be/vKGBN2TmiYU"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hyperlink" Target="https://youtu.be/Uf1No7tA3CM" TargetMode="External"/><Relationship Id="rId4" Type="http://schemas.openxmlformats.org/officeDocument/2006/relationships/hyperlink" Target="https://youtu.be/BLK_Upd2AaQ" TargetMode="External"/><Relationship Id="rId5" Type="http://schemas.openxmlformats.org/officeDocument/2006/relationships/hyperlink" Target="https://youtu.be/CkBxVcw1Ngc"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3301</a:t>
            </a:r>
          </a:p>
        </p:txBody>
      </p:sp>
      <p:sp>
        <p:nvSpPr>
          <p:cNvPr id="3" name="Subtitle 2"/>
          <p:cNvSpPr>
            <a:spLocks noGrp="1"/>
          </p:cNvSpPr>
          <p:nvPr>
            <p:ph type="subTitle" idx="1"/>
          </p:nvPr>
        </p:nvSpPr>
        <p:spPr>
          <a:xfrm>
            <a:off x="1322921" y="3509028"/>
            <a:ext cx="6498159" cy="916641"/>
          </a:xfrm>
        </p:spPr>
        <p:txBody>
          <a:bodyPr/>
          <a:lstStyle/>
          <a:p>
            <a:r>
              <a:rPr lang="en-US" dirty="0"/>
              <a:t>Lecture 6</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25668" y="323096"/>
            <a:ext cx="7501845" cy="523220"/>
          </a:xfrm>
          <a:prstGeom prst="rect">
            <a:avLst/>
          </a:prstGeom>
          <a:noFill/>
        </p:spPr>
        <p:txBody>
          <a:bodyPr wrap="square" rtlCol="0">
            <a:spAutoFit/>
          </a:bodyPr>
          <a:lstStyle/>
          <a:p>
            <a:pPr algn="ctr"/>
            <a:r>
              <a:rPr lang="en-CA" sz="2800" dirty="0"/>
              <a:t>Recall</a:t>
            </a:r>
            <a:r>
              <a:rPr lang="mr-IN" sz="2800" dirty="0"/>
              <a:t>…</a:t>
            </a:r>
            <a:endParaRPr lang="en-US" sz="2800" dirty="0"/>
          </a:p>
        </p:txBody>
      </p:sp>
      <p:pic>
        <p:nvPicPr>
          <p:cNvPr id="3" name="Picture 2" descr="method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676" y="1068691"/>
            <a:ext cx="7035497" cy="5582835"/>
          </a:xfrm>
          <a:prstGeom prst="rect">
            <a:avLst/>
          </a:prstGeom>
        </p:spPr>
      </p:pic>
    </p:spTree>
    <p:extLst>
      <p:ext uri="{BB962C8B-B14F-4D97-AF65-F5344CB8AC3E}">
        <p14:creationId xmlns:p14="http://schemas.microsoft.com/office/powerpoint/2010/main" val="96565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US" sz="2800" dirty="0"/>
              <a:t>Data Analysis: Distance</a:t>
            </a:r>
          </a:p>
        </p:txBody>
      </p:sp>
      <p:sp>
        <p:nvSpPr>
          <p:cNvPr id="2" name="TextBox 1"/>
          <p:cNvSpPr txBox="1"/>
          <p:nvPr/>
        </p:nvSpPr>
        <p:spPr>
          <a:xfrm>
            <a:off x="978953" y="1339507"/>
            <a:ext cx="7419905" cy="5078313"/>
          </a:xfrm>
          <a:prstGeom prst="rect">
            <a:avLst/>
          </a:prstGeom>
          <a:noFill/>
        </p:spPr>
        <p:txBody>
          <a:bodyPr wrap="square" rtlCol="0">
            <a:spAutoFit/>
          </a:bodyPr>
          <a:lstStyle/>
          <a:p>
            <a:pPr marL="285750" indent="-285750">
              <a:buFont typeface="Arial" panose="020B0604020202020204" pitchFamily="34" charset="0"/>
              <a:buChar char="•"/>
            </a:pPr>
            <a:r>
              <a:rPr lang="en-CA" dirty="0"/>
              <a:t>The question of how far things are away from each other is fundamental to understanding the aims of a data analyst.</a:t>
            </a:r>
          </a:p>
          <a:p>
            <a:pPr marL="285750" indent="-285750">
              <a:buFont typeface="Arial"/>
              <a:buChar char="•"/>
            </a:pPr>
            <a:endParaRPr lang="en-CA" dirty="0"/>
          </a:p>
          <a:p>
            <a:pPr marL="285750" indent="-285750">
              <a:buFont typeface="Arial"/>
              <a:buChar char="•"/>
            </a:pPr>
            <a:r>
              <a:rPr lang="en-CA" dirty="0"/>
              <a:t>Consider the gender income gap question. Even the way the question is phrased makes reference to a distance. That is, the size of a gap between two things.</a:t>
            </a:r>
          </a:p>
          <a:p>
            <a:pPr marL="285750" indent="-285750">
              <a:buFont typeface="Arial"/>
              <a:buChar char="•"/>
            </a:pPr>
            <a:endParaRPr lang="en-CA" dirty="0"/>
          </a:p>
          <a:p>
            <a:pPr marL="285750" indent="-285750">
              <a:buFont typeface="Arial"/>
              <a:buChar char="•"/>
            </a:pPr>
            <a:r>
              <a:rPr lang="en-CA" dirty="0"/>
              <a:t>The concept of the distance between things is so fundamental that it is embedded deeply in to our ordinary language.</a:t>
            </a:r>
          </a:p>
          <a:p>
            <a:pPr lvl="2"/>
            <a:endParaRPr lang="en-CA" dirty="0"/>
          </a:p>
          <a:p>
            <a:pPr marL="285750" indent="-285750">
              <a:buFont typeface="Arial"/>
              <a:buChar char="•"/>
            </a:pPr>
            <a:r>
              <a:rPr lang="en-CA" dirty="0"/>
              <a:t>Consider the questions…</a:t>
            </a:r>
          </a:p>
          <a:p>
            <a:pPr marL="285750" indent="-285750">
              <a:buFont typeface="Arial"/>
              <a:buChar char="•"/>
            </a:pPr>
            <a:endParaRPr lang="en-CA" dirty="0"/>
          </a:p>
          <a:p>
            <a:pPr marL="857250" lvl="1" indent="-400050">
              <a:buFont typeface="+mj-lt"/>
              <a:buAutoNum type="romanLcPeriod"/>
            </a:pPr>
            <a:r>
              <a:rPr lang="en-CA" dirty="0"/>
              <a:t>Do we agree?</a:t>
            </a:r>
          </a:p>
          <a:p>
            <a:pPr marL="857250" lvl="1" indent="-400050">
              <a:buFont typeface="+mj-lt"/>
              <a:buAutoNum type="romanLcPeriod"/>
            </a:pPr>
            <a:r>
              <a:rPr lang="en-CA" dirty="0"/>
              <a:t>Is X a consistent player?</a:t>
            </a:r>
          </a:p>
          <a:p>
            <a:pPr marL="857250" lvl="1" indent="-400050">
              <a:buFont typeface="+mj-lt"/>
              <a:buAutoNum type="romanLcPeriod"/>
            </a:pPr>
            <a:r>
              <a:rPr lang="en-CA" dirty="0"/>
              <a:t>Are X and Y similar?</a:t>
            </a:r>
          </a:p>
          <a:p>
            <a:pPr marL="857250" lvl="1" indent="-400050">
              <a:buFont typeface="+mj-lt"/>
              <a:buAutoNum type="romanLcPeriod"/>
            </a:pPr>
            <a:r>
              <a:rPr lang="en-CA" dirty="0"/>
              <a:t>Is X normal?</a:t>
            </a:r>
          </a:p>
          <a:p>
            <a:pPr marL="857250" lvl="1" indent="-400050">
              <a:buFont typeface="+mj-lt"/>
              <a:buAutoNum type="romanLcPeriod"/>
            </a:pPr>
            <a:r>
              <a:rPr lang="en-CA" dirty="0"/>
              <a:t>Are we the same?</a:t>
            </a:r>
          </a:p>
          <a:p>
            <a:pPr marL="857250" lvl="1" indent="-400050">
              <a:buFont typeface="+mj-lt"/>
              <a:buAutoNum type="romanLcPeriod"/>
            </a:pPr>
            <a:r>
              <a:rPr lang="en-CA" dirty="0"/>
              <a:t>Is X a reliable person?</a:t>
            </a:r>
          </a:p>
        </p:txBody>
      </p:sp>
    </p:spTree>
    <p:extLst>
      <p:ext uri="{BB962C8B-B14F-4D97-AF65-F5344CB8AC3E}">
        <p14:creationId xmlns:p14="http://schemas.microsoft.com/office/powerpoint/2010/main" val="232929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US" sz="2800" dirty="0"/>
              <a:t>Data Analysis: Distance</a:t>
            </a:r>
          </a:p>
        </p:txBody>
      </p:sp>
      <p:sp>
        <p:nvSpPr>
          <p:cNvPr id="2" name="TextBox 1"/>
          <p:cNvSpPr txBox="1"/>
          <p:nvPr/>
        </p:nvSpPr>
        <p:spPr>
          <a:xfrm>
            <a:off x="978953" y="1339507"/>
            <a:ext cx="7419905" cy="3693319"/>
          </a:xfrm>
          <a:prstGeom prst="rect">
            <a:avLst/>
          </a:prstGeom>
          <a:noFill/>
        </p:spPr>
        <p:txBody>
          <a:bodyPr wrap="square" rtlCol="0">
            <a:spAutoFit/>
          </a:bodyPr>
          <a:lstStyle/>
          <a:p>
            <a:pPr marL="285750" indent="-285750">
              <a:buFont typeface="Arial" panose="020B0604020202020204" pitchFamily="34" charset="0"/>
              <a:buChar char="•"/>
            </a:pPr>
            <a:r>
              <a:rPr lang="en-CA" dirty="0"/>
              <a:t>Lets look at two techniques you already know about that we use as a mathematical paraphrase for the distance between things.</a:t>
            </a:r>
          </a:p>
          <a:p>
            <a:pPr marL="285750" indent="-285750">
              <a:buFont typeface="Arial"/>
              <a:buChar char="•"/>
            </a:pPr>
            <a:endParaRPr lang="en-CA" dirty="0"/>
          </a:p>
          <a:p>
            <a:pPr marL="285750" indent="-285750">
              <a:buFont typeface="Arial"/>
              <a:buChar char="•"/>
            </a:pPr>
            <a:r>
              <a:rPr lang="en-CA" dirty="0"/>
              <a:t>Consider the standard deviation.</a:t>
            </a:r>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r>
              <a:rPr lang="en-CA" dirty="0"/>
              <a:t>Now let’s consider the standard score.</a:t>
            </a:r>
          </a:p>
          <a:p>
            <a:pPr lvl="2"/>
            <a:endParaRPr lang="en-CA" dirty="0"/>
          </a:p>
          <a:p>
            <a:pPr marL="285750" indent="-285750">
              <a:buFont typeface="Arial"/>
              <a:buChar char="•"/>
            </a:pPr>
            <a:endParaRPr lang="en-CA" dirty="0"/>
          </a:p>
        </p:txBody>
      </p:sp>
    </p:spTree>
    <p:extLst>
      <p:ext uri="{BB962C8B-B14F-4D97-AF65-F5344CB8AC3E}">
        <p14:creationId xmlns:p14="http://schemas.microsoft.com/office/powerpoint/2010/main" val="2333326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US" sz="2800" dirty="0"/>
              <a:t>Data Analysis: Distance</a:t>
            </a:r>
          </a:p>
        </p:txBody>
      </p:sp>
      <p:sp>
        <p:nvSpPr>
          <p:cNvPr id="2" name="TextBox 1"/>
          <p:cNvSpPr txBox="1"/>
          <p:nvPr/>
        </p:nvSpPr>
        <p:spPr>
          <a:xfrm>
            <a:off x="978953" y="1339507"/>
            <a:ext cx="7419905" cy="5355312"/>
          </a:xfrm>
          <a:prstGeom prst="rect">
            <a:avLst/>
          </a:prstGeom>
          <a:noFill/>
        </p:spPr>
        <p:txBody>
          <a:bodyPr wrap="square" rtlCol="0">
            <a:spAutoFit/>
          </a:bodyPr>
          <a:lstStyle/>
          <a:p>
            <a:pPr marL="285750" indent="-285750">
              <a:buFont typeface="Arial" panose="020B0604020202020204" pitchFamily="34" charset="0"/>
              <a:buChar char="•"/>
            </a:pPr>
            <a:r>
              <a:rPr lang="en-CA" dirty="0"/>
              <a:t>The problem is that, in these methods, distance is measured in one dimension only. What if we want to measure distance in a two or three dimensional space?</a:t>
            </a:r>
          </a:p>
          <a:p>
            <a:pPr marL="285750" indent="-285750">
              <a:buFont typeface="Arial"/>
              <a:buChar char="•"/>
            </a:pPr>
            <a:endParaRPr lang="en-CA" dirty="0"/>
          </a:p>
          <a:p>
            <a:pPr marL="285750" indent="-285750">
              <a:buFont typeface="Arial"/>
              <a:buChar char="•"/>
            </a:pPr>
            <a:r>
              <a:rPr lang="en-CA" dirty="0"/>
              <a:t>Watch the following videos:</a:t>
            </a:r>
          </a:p>
          <a:p>
            <a:pPr marL="857250" lvl="1" indent="-400050">
              <a:buFont typeface="+mj-lt"/>
              <a:buAutoNum type="romanLcPeriod"/>
            </a:pPr>
            <a:r>
              <a:rPr lang="en-CA" dirty="0">
                <a:hlinkClick r:id="rId3"/>
              </a:rPr>
              <a:t>Euclidian distance one</a:t>
            </a:r>
            <a:endParaRPr lang="en-CA" dirty="0"/>
          </a:p>
          <a:p>
            <a:pPr marL="857250" lvl="1" indent="-400050">
              <a:buFont typeface="+mj-lt"/>
              <a:buAutoNum type="romanLcPeriod"/>
            </a:pPr>
            <a:r>
              <a:rPr lang="en-CA" dirty="0">
                <a:hlinkClick r:id="rId4"/>
              </a:rPr>
              <a:t>Euclidian distance two</a:t>
            </a:r>
            <a:endParaRPr lang="en-CA" dirty="0"/>
          </a:p>
          <a:p>
            <a:endParaRPr lang="en-CA" dirty="0"/>
          </a:p>
          <a:p>
            <a:pPr marL="285750" indent="-285750">
              <a:buFont typeface="Arial"/>
              <a:buChar char="•"/>
            </a:pPr>
            <a:endParaRPr lang="en-CA" dirty="0"/>
          </a:p>
          <a:p>
            <a:pPr marL="285750" indent="-285750">
              <a:buFont typeface="Arial"/>
              <a:buChar char="•"/>
            </a:pPr>
            <a:r>
              <a:rPr lang="en-CA" dirty="0"/>
              <a:t>So the distance between individuals or points in this two dimensional space is a measure of how similarly they responded to the two questions.</a:t>
            </a:r>
          </a:p>
          <a:p>
            <a:pPr marL="285750" indent="-285750">
              <a:buFont typeface="Arial"/>
              <a:buChar char="•"/>
            </a:pPr>
            <a:endParaRPr lang="en-CA" dirty="0"/>
          </a:p>
          <a:p>
            <a:pPr marL="285750" indent="-285750">
              <a:buFont typeface="Arial"/>
              <a:buChar char="•"/>
            </a:pPr>
            <a:r>
              <a:rPr lang="en-CA" dirty="0"/>
              <a:t>Now, we use the idea of distance between points in space very widely throughout statistics and data analysis.</a:t>
            </a:r>
          </a:p>
          <a:p>
            <a:pPr marL="285750" indent="-285750">
              <a:buFont typeface="Arial"/>
              <a:buChar char="•"/>
            </a:pPr>
            <a:endParaRPr lang="en-CA" dirty="0"/>
          </a:p>
          <a:p>
            <a:pPr marL="285750" indent="-285750">
              <a:buFont typeface="Arial"/>
              <a:buChar char="•"/>
            </a:pPr>
            <a:r>
              <a:rPr lang="en-CA" dirty="0"/>
              <a:t>One use is as a way to determine how well a model fits a set of data.</a:t>
            </a:r>
          </a:p>
          <a:p>
            <a:pPr marL="285750" indent="-285750">
              <a:buFont typeface="Arial"/>
              <a:buChar char="•"/>
            </a:pPr>
            <a:endParaRPr lang="en-CA" dirty="0"/>
          </a:p>
        </p:txBody>
      </p:sp>
    </p:spTree>
    <p:extLst>
      <p:ext uri="{BB962C8B-B14F-4D97-AF65-F5344CB8AC3E}">
        <p14:creationId xmlns:p14="http://schemas.microsoft.com/office/powerpoint/2010/main" val="362977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745142" y="454973"/>
            <a:ext cx="7419905" cy="523220"/>
          </a:xfrm>
          <a:prstGeom prst="rect">
            <a:avLst/>
          </a:prstGeom>
          <a:noFill/>
        </p:spPr>
        <p:txBody>
          <a:bodyPr wrap="square" rtlCol="0">
            <a:spAutoFit/>
          </a:bodyPr>
          <a:lstStyle/>
          <a:p>
            <a:pPr algn="ctr"/>
            <a:r>
              <a:rPr lang="en-US" sz="2800" dirty="0"/>
              <a:t>Data Analysis: Distance and Models</a:t>
            </a:r>
          </a:p>
        </p:txBody>
      </p:sp>
      <p:sp>
        <p:nvSpPr>
          <p:cNvPr id="2" name="TextBox 1"/>
          <p:cNvSpPr txBox="1"/>
          <p:nvPr/>
        </p:nvSpPr>
        <p:spPr>
          <a:xfrm>
            <a:off x="557938" y="1246517"/>
            <a:ext cx="8291594" cy="5355312"/>
          </a:xfrm>
          <a:prstGeom prst="rect">
            <a:avLst/>
          </a:prstGeom>
          <a:noFill/>
        </p:spPr>
        <p:txBody>
          <a:bodyPr wrap="square" rtlCol="0">
            <a:spAutoFit/>
          </a:bodyPr>
          <a:lstStyle/>
          <a:p>
            <a:pPr marL="285750" indent="-285750">
              <a:buFont typeface="Arial" panose="020B0604020202020204" pitchFamily="34" charset="0"/>
              <a:buChar char="•"/>
            </a:pPr>
            <a:r>
              <a:rPr lang="en-CA" dirty="0"/>
              <a:t>In the following set of videos, let’s look at the construction of  a simple linear regression model and how we evaluate how well our models fit the data.</a:t>
            </a:r>
          </a:p>
          <a:p>
            <a:pPr marL="285750" indent="-285750">
              <a:buFont typeface="Arial"/>
              <a:buChar char="•"/>
            </a:pPr>
            <a:endParaRPr lang="en-CA" dirty="0"/>
          </a:p>
          <a:p>
            <a:pPr marL="285750" indent="-285750">
              <a:buFont typeface="Arial"/>
              <a:buChar char="•"/>
            </a:pPr>
            <a:r>
              <a:rPr lang="en-CA" dirty="0"/>
              <a:t>Watch the following videos:</a:t>
            </a:r>
          </a:p>
          <a:p>
            <a:pPr marL="285750" indent="-285750">
              <a:buFont typeface="Arial"/>
              <a:buChar char="•"/>
            </a:pPr>
            <a:endParaRPr lang="en-CA" dirty="0"/>
          </a:p>
          <a:p>
            <a:pPr marL="857250" lvl="1" indent="-400050">
              <a:buFont typeface="+mj-lt"/>
              <a:buAutoNum type="romanLcPeriod"/>
            </a:pPr>
            <a:r>
              <a:rPr lang="en-CA" dirty="0">
                <a:hlinkClick r:id="rId3"/>
              </a:rPr>
              <a:t>Linear regression video one</a:t>
            </a:r>
            <a:endParaRPr lang="en-CA" dirty="0"/>
          </a:p>
          <a:p>
            <a:pPr marL="857250" lvl="1" indent="-400050">
              <a:buFont typeface="+mj-lt"/>
              <a:buAutoNum type="romanLcPeriod"/>
            </a:pPr>
            <a:r>
              <a:rPr lang="en-CA" dirty="0">
                <a:hlinkClick r:id="rId4"/>
              </a:rPr>
              <a:t>Linear regression video two</a:t>
            </a:r>
            <a:endParaRPr lang="en-CA" dirty="0"/>
          </a:p>
          <a:p>
            <a:pPr marL="857250" lvl="1" indent="-400050">
              <a:buFont typeface="+mj-lt"/>
              <a:buAutoNum type="romanLcPeriod"/>
            </a:pPr>
            <a:r>
              <a:rPr lang="en-CA" dirty="0">
                <a:hlinkClick r:id="rId5"/>
              </a:rPr>
              <a:t>Linear regression video three</a:t>
            </a:r>
            <a:endParaRPr lang="en-CA" dirty="0"/>
          </a:p>
          <a:p>
            <a:pPr marL="857250" lvl="1" indent="-400050">
              <a:buFont typeface="+mj-lt"/>
              <a:buAutoNum type="romanLcPeriod"/>
            </a:pPr>
            <a:r>
              <a:rPr lang="en-CA" dirty="0">
                <a:hlinkClick r:id="rId6"/>
              </a:rPr>
              <a:t>Linear regression video four</a:t>
            </a:r>
            <a:endParaRPr lang="en-CA" dirty="0"/>
          </a:p>
          <a:p>
            <a:pPr marL="285750" indent="-285750">
              <a:buFont typeface="Arial"/>
              <a:buChar char="•"/>
            </a:pPr>
            <a:endParaRPr lang="en-CA" dirty="0"/>
          </a:p>
          <a:p>
            <a:pPr marL="285750" indent="-285750">
              <a:buFont typeface="Arial"/>
              <a:buChar char="•"/>
            </a:pPr>
            <a:r>
              <a:rPr lang="en-CA" dirty="0"/>
              <a:t>It’s important to understand that no matter how complex models become, whether they be models constructed for the purpose of modeling the risk of exposure to or death from disease, or the future temperature of the globe, the principles are the same as they are for simple linear regression.</a:t>
            </a:r>
          </a:p>
          <a:p>
            <a:pPr marL="285750" indent="-285750">
              <a:buFont typeface="Arial"/>
              <a:buChar char="•"/>
            </a:pPr>
            <a:endParaRPr lang="en-CA" dirty="0"/>
          </a:p>
          <a:p>
            <a:pPr marL="285750" indent="-285750">
              <a:buFont typeface="Arial"/>
              <a:buChar char="•"/>
            </a:pPr>
            <a:r>
              <a:rPr lang="en-CA" dirty="0"/>
              <a:t>Having said that, in most practical situations, we need models for data that is more complex than the one criterion, one predictor case.</a:t>
            </a:r>
          </a:p>
        </p:txBody>
      </p:sp>
    </p:spTree>
    <p:extLst>
      <p:ext uri="{BB962C8B-B14F-4D97-AF65-F5344CB8AC3E}">
        <p14:creationId xmlns:p14="http://schemas.microsoft.com/office/powerpoint/2010/main" val="1769700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745142" y="454973"/>
            <a:ext cx="7419905" cy="523220"/>
          </a:xfrm>
          <a:prstGeom prst="rect">
            <a:avLst/>
          </a:prstGeom>
          <a:noFill/>
        </p:spPr>
        <p:txBody>
          <a:bodyPr wrap="square" rtlCol="0">
            <a:spAutoFit/>
          </a:bodyPr>
          <a:lstStyle/>
          <a:p>
            <a:pPr algn="ctr"/>
            <a:r>
              <a:rPr lang="en-US" sz="2800" dirty="0"/>
              <a:t>Data Analysis: Distance and Models</a:t>
            </a:r>
          </a:p>
        </p:txBody>
      </p:sp>
      <p:sp>
        <p:nvSpPr>
          <p:cNvPr id="2" name="TextBox 1"/>
          <p:cNvSpPr txBox="1"/>
          <p:nvPr/>
        </p:nvSpPr>
        <p:spPr>
          <a:xfrm>
            <a:off x="557938" y="1246517"/>
            <a:ext cx="8291594" cy="4801314"/>
          </a:xfrm>
          <a:prstGeom prst="rect">
            <a:avLst/>
          </a:prstGeom>
          <a:noFill/>
        </p:spPr>
        <p:txBody>
          <a:bodyPr wrap="square" rtlCol="0">
            <a:spAutoFit/>
          </a:bodyPr>
          <a:lstStyle/>
          <a:p>
            <a:pPr marL="285750" indent="-285750">
              <a:buFont typeface="Arial" panose="020B0604020202020204" pitchFamily="34" charset="0"/>
              <a:buChar char="•"/>
            </a:pPr>
            <a:r>
              <a:rPr lang="en-CA" dirty="0"/>
              <a:t>In the following set of videos, let’s look at the construction of  models for cases in which we have more than one predictor.</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So for instance, if we were trying to model risk of death from COVID-19, we might want to use more than say just age; we might also like to use variables like number of people a subject is living with, density of the population in the surrounding area, whether the subject is diabetic or not, etc. </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To do this, we use a technique called multiple regression. In this technique we simultaneously use multiple predictors to model a single criterion such as risk of death.</a:t>
            </a:r>
          </a:p>
          <a:p>
            <a:pPr marL="285750" indent="-285750">
              <a:buFont typeface="Arial"/>
              <a:buChar char="•"/>
            </a:pPr>
            <a:endParaRPr lang="en-CA" dirty="0"/>
          </a:p>
          <a:p>
            <a:pPr marL="285750" indent="-285750">
              <a:buFont typeface="Arial"/>
              <a:buChar char="•"/>
            </a:pPr>
            <a:r>
              <a:rPr lang="en-CA" dirty="0"/>
              <a:t>Watch the following videos:</a:t>
            </a:r>
          </a:p>
          <a:p>
            <a:pPr marL="857250" lvl="1" indent="-400050">
              <a:buFont typeface="+mj-lt"/>
              <a:buAutoNum type="romanLcPeriod"/>
            </a:pPr>
            <a:r>
              <a:rPr lang="en-CA" dirty="0">
                <a:hlinkClick r:id="rId3"/>
              </a:rPr>
              <a:t>Multiple regression video one</a:t>
            </a:r>
            <a:endParaRPr lang="en-CA" dirty="0"/>
          </a:p>
          <a:p>
            <a:pPr marL="857250" lvl="1" indent="-400050">
              <a:buFont typeface="+mj-lt"/>
              <a:buAutoNum type="romanLcPeriod"/>
            </a:pPr>
            <a:r>
              <a:rPr lang="en-CA" dirty="0">
                <a:hlinkClick r:id="rId4"/>
              </a:rPr>
              <a:t>Multiple regression video two</a:t>
            </a:r>
            <a:endParaRPr lang="en-CA" dirty="0"/>
          </a:p>
          <a:p>
            <a:pPr marL="857250" lvl="1" indent="-400050">
              <a:buFont typeface="+mj-lt"/>
              <a:buAutoNum type="romanLcPeriod"/>
            </a:pPr>
            <a:r>
              <a:rPr lang="en-CA" dirty="0">
                <a:hlinkClick r:id="rId5"/>
              </a:rPr>
              <a:t>Multiple regression video three</a:t>
            </a:r>
            <a:endParaRPr lang="en-CA" dirty="0"/>
          </a:p>
        </p:txBody>
      </p:sp>
    </p:spTree>
    <p:extLst>
      <p:ext uri="{BB962C8B-B14F-4D97-AF65-F5344CB8AC3E}">
        <p14:creationId xmlns:p14="http://schemas.microsoft.com/office/powerpoint/2010/main" val="2171323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a:t>Exercise 3</a:t>
            </a:r>
            <a:endParaRPr lang="en-US" sz="2800" dirty="0"/>
          </a:p>
        </p:txBody>
      </p:sp>
      <p:sp>
        <p:nvSpPr>
          <p:cNvPr id="2" name="TextBox 1"/>
          <p:cNvSpPr txBox="1"/>
          <p:nvPr/>
        </p:nvSpPr>
        <p:spPr>
          <a:xfrm>
            <a:off x="568378" y="1276829"/>
            <a:ext cx="8277001" cy="5078313"/>
          </a:xfrm>
          <a:prstGeom prst="rect">
            <a:avLst/>
          </a:prstGeom>
          <a:noFill/>
        </p:spPr>
        <p:txBody>
          <a:bodyPr wrap="square" rtlCol="0">
            <a:spAutoFit/>
          </a:bodyPr>
          <a:lstStyle/>
          <a:p>
            <a:pPr marL="285750" indent="-285750">
              <a:buFont typeface="Arial" panose="020B0604020202020204" pitchFamily="34" charset="0"/>
              <a:buChar char="•"/>
            </a:pPr>
            <a:r>
              <a:rPr lang="en-CA" dirty="0"/>
              <a:t>In this exercise, let’s use multiple regression to model the </a:t>
            </a:r>
            <a:r>
              <a:rPr lang="en-CA" dirty="0" err="1"/>
              <a:t>gini</a:t>
            </a:r>
            <a:r>
              <a:rPr lang="en-CA" dirty="0"/>
              <a:t> coefficient for a given US State.</a:t>
            </a:r>
          </a:p>
          <a:p>
            <a:pPr lvl="1"/>
            <a:endParaRPr lang="en-CA" dirty="0"/>
          </a:p>
          <a:p>
            <a:pPr lvl="1"/>
            <a:r>
              <a:rPr lang="en-CA" dirty="0"/>
              <a:t>Here are the steps</a:t>
            </a:r>
            <a:r>
              <a:rPr lang="mr-IN" dirty="0"/>
              <a:t>…</a:t>
            </a:r>
            <a:endParaRPr lang="en-CA" dirty="0"/>
          </a:p>
          <a:p>
            <a:pPr lvl="1"/>
            <a:endParaRPr lang="en-CA" dirty="0"/>
          </a:p>
          <a:p>
            <a:pPr marL="1314450" lvl="2" indent="-400050">
              <a:buAutoNum type="romanLcParenR"/>
            </a:pPr>
            <a:r>
              <a:rPr lang="en-CA" dirty="0"/>
              <a:t>Open the US state data in SPSS.</a:t>
            </a:r>
          </a:p>
          <a:p>
            <a:pPr marL="1314450" lvl="2" indent="-400050">
              <a:buAutoNum type="romanLcParenR"/>
            </a:pPr>
            <a:r>
              <a:rPr lang="en-CA" dirty="0"/>
              <a:t>Explore the data file a bit by doing scatter plots of some of the variables with the criterion variable of interest… the </a:t>
            </a:r>
            <a:r>
              <a:rPr lang="en-CA" dirty="0" err="1"/>
              <a:t>gini</a:t>
            </a:r>
            <a:r>
              <a:rPr lang="en-CA" dirty="0"/>
              <a:t> coefficient.</a:t>
            </a:r>
          </a:p>
          <a:p>
            <a:pPr marL="1314450" lvl="2" indent="-400050">
              <a:buAutoNum type="romanLcParenR"/>
            </a:pPr>
            <a:r>
              <a:rPr lang="en-CA" dirty="0"/>
              <a:t>As part of the exploration, find out which states have the highest and lowest </a:t>
            </a:r>
            <a:r>
              <a:rPr lang="en-CA" dirty="0" err="1"/>
              <a:t>gini</a:t>
            </a:r>
            <a:r>
              <a:rPr lang="en-CA" dirty="0"/>
              <a:t>. Find out which variables have the strongest bivariate relationships with the </a:t>
            </a:r>
            <a:r>
              <a:rPr lang="en-CA" dirty="0" err="1"/>
              <a:t>gini</a:t>
            </a:r>
            <a:r>
              <a:rPr lang="en-CA" dirty="0"/>
              <a:t>. Identify states that are outliers…that is, they don’t follow the pattern of the other states.</a:t>
            </a:r>
          </a:p>
          <a:p>
            <a:pPr marL="1314450" lvl="2" indent="-400050">
              <a:buAutoNum type="romanLcParenR"/>
            </a:pPr>
            <a:r>
              <a:rPr lang="en-CA" dirty="0"/>
              <a:t>Add a variable to the file. Go to the internet and determine whether a state voted for Biden or Trump in the last election and enter that data into the file.</a:t>
            </a:r>
          </a:p>
          <a:p>
            <a:pPr marL="857250" lvl="1" indent="-400050">
              <a:buAutoNum type="romanLcParenR"/>
            </a:pPr>
            <a:endParaRPr lang="en-CA" dirty="0"/>
          </a:p>
        </p:txBody>
      </p:sp>
    </p:spTree>
    <p:extLst>
      <p:ext uri="{BB962C8B-B14F-4D97-AF65-F5344CB8AC3E}">
        <p14:creationId xmlns:p14="http://schemas.microsoft.com/office/powerpoint/2010/main" val="3835080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a:t>Exercise 3</a:t>
            </a:r>
            <a:endParaRPr lang="en-US" sz="2800" dirty="0"/>
          </a:p>
        </p:txBody>
      </p:sp>
      <p:sp>
        <p:nvSpPr>
          <p:cNvPr id="2" name="TextBox 1"/>
          <p:cNvSpPr txBox="1"/>
          <p:nvPr/>
        </p:nvSpPr>
        <p:spPr>
          <a:xfrm>
            <a:off x="473709" y="1106141"/>
            <a:ext cx="8277001" cy="5355312"/>
          </a:xfrm>
          <a:prstGeom prst="rect">
            <a:avLst/>
          </a:prstGeom>
          <a:noFill/>
        </p:spPr>
        <p:txBody>
          <a:bodyPr wrap="square" rtlCol="0">
            <a:spAutoFit/>
          </a:bodyPr>
          <a:lstStyle/>
          <a:p>
            <a:pPr lvl="1"/>
            <a:endParaRPr lang="en-CA" dirty="0"/>
          </a:p>
          <a:p>
            <a:pPr lvl="1"/>
            <a:r>
              <a:rPr lang="en-CA" dirty="0"/>
              <a:t>The steps continued</a:t>
            </a:r>
            <a:r>
              <a:rPr lang="mr-IN" dirty="0"/>
              <a:t>…</a:t>
            </a:r>
            <a:endParaRPr lang="en-CA" dirty="0"/>
          </a:p>
          <a:p>
            <a:pPr lvl="1"/>
            <a:endParaRPr lang="en-CA" dirty="0"/>
          </a:p>
          <a:p>
            <a:pPr lvl="2"/>
            <a:r>
              <a:rPr lang="en-CA" dirty="0"/>
              <a:t>v) Look at the relationship between who a state voted for and the </a:t>
            </a:r>
            <a:r>
              <a:rPr lang="en-CA" dirty="0" err="1"/>
              <a:t>gini</a:t>
            </a:r>
            <a:r>
              <a:rPr lang="en-CA" dirty="0"/>
              <a:t>. </a:t>
            </a:r>
          </a:p>
          <a:p>
            <a:pPr lvl="2"/>
            <a:r>
              <a:rPr lang="en-CA" dirty="0"/>
              <a:t>vi) Conduct an appropriate hypothesis test of the effect of who a state voted for on the </a:t>
            </a:r>
            <a:r>
              <a:rPr lang="en-CA" dirty="0" err="1"/>
              <a:t>gini</a:t>
            </a:r>
            <a:r>
              <a:rPr lang="en-CA" dirty="0"/>
              <a:t> and comment on the validity of the test you have conducted.</a:t>
            </a:r>
          </a:p>
          <a:p>
            <a:pPr lvl="2"/>
            <a:r>
              <a:rPr lang="en-CA" dirty="0"/>
              <a:t>vi) Now, develop a multiple regression model with </a:t>
            </a:r>
            <a:r>
              <a:rPr lang="en-CA" dirty="0" err="1"/>
              <a:t>gini</a:t>
            </a:r>
            <a:r>
              <a:rPr lang="en-CA" dirty="0"/>
              <a:t> as the criterion and the other variables as predictors. Find the best fitting model you can.</a:t>
            </a:r>
          </a:p>
          <a:p>
            <a:pPr lvl="2"/>
            <a:r>
              <a:rPr lang="en-CA" dirty="0"/>
              <a:t>vii) Note how well your model fits and whether or not the model is statistically efficient.</a:t>
            </a:r>
          </a:p>
          <a:p>
            <a:pPr lvl="2"/>
            <a:r>
              <a:rPr lang="en-CA" dirty="0"/>
              <a:t>viii) Identify the states that are not well represented by your model and the appropriateness of using the model to estimate the </a:t>
            </a:r>
            <a:r>
              <a:rPr lang="en-CA" dirty="0" err="1"/>
              <a:t>gini</a:t>
            </a:r>
            <a:r>
              <a:rPr lang="en-CA" dirty="0"/>
              <a:t> for those states.</a:t>
            </a:r>
          </a:p>
          <a:p>
            <a:pPr marL="1314450" lvl="2" indent="-400050">
              <a:buAutoNum type="romanLcParenR"/>
            </a:pPr>
            <a:endParaRPr lang="en-CA" dirty="0"/>
          </a:p>
          <a:p>
            <a:pPr lvl="1"/>
            <a:r>
              <a:rPr lang="en-CA" dirty="0"/>
              <a:t>Watch a video on how to do exercise 3: here</a:t>
            </a:r>
          </a:p>
          <a:p>
            <a:pPr marL="857250" lvl="1" indent="-400050">
              <a:buAutoNum type="romanLcParenR"/>
            </a:pPr>
            <a:endParaRPr lang="en-CA" dirty="0"/>
          </a:p>
        </p:txBody>
      </p:sp>
    </p:spTree>
    <p:extLst>
      <p:ext uri="{BB962C8B-B14F-4D97-AF65-F5344CB8AC3E}">
        <p14:creationId xmlns:p14="http://schemas.microsoft.com/office/powerpoint/2010/main" val="331499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4247" y="454973"/>
            <a:ext cx="6274946" cy="523220"/>
          </a:xfrm>
          <a:prstGeom prst="rect">
            <a:avLst/>
          </a:prstGeom>
          <a:noFill/>
        </p:spPr>
        <p:txBody>
          <a:bodyPr wrap="square" rtlCol="0">
            <a:spAutoFit/>
          </a:bodyPr>
          <a:lstStyle/>
          <a:p>
            <a:pPr algn="ctr"/>
            <a:r>
              <a:rPr lang="en-CA" sz="2800" dirty="0"/>
              <a:t>Exercise 3: What to Hand In</a:t>
            </a:r>
            <a:endParaRPr lang="en-US" sz="2800" dirty="0"/>
          </a:p>
        </p:txBody>
      </p:sp>
      <p:sp>
        <p:nvSpPr>
          <p:cNvPr id="2" name="TextBox 1"/>
          <p:cNvSpPr txBox="1"/>
          <p:nvPr/>
        </p:nvSpPr>
        <p:spPr>
          <a:xfrm>
            <a:off x="978953" y="1536058"/>
            <a:ext cx="7419905" cy="2862322"/>
          </a:xfrm>
          <a:prstGeom prst="rect">
            <a:avLst/>
          </a:prstGeom>
          <a:noFill/>
        </p:spPr>
        <p:txBody>
          <a:bodyPr wrap="square" rtlCol="0">
            <a:spAutoFit/>
          </a:bodyPr>
          <a:lstStyle/>
          <a:p>
            <a:pPr marL="285750" indent="-285750">
              <a:buFont typeface="Arial"/>
              <a:buChar char="•"/>
            </a:pPr>
            <a:r>
              <a:rPr lang="en-CA" dirty="0"/>
              <a:t>Go to the “Discussion Board” in the main menu on Blackboard. Go to Exercise 3.</a:t>
            </a:r>
          </a:p>
          <a:p>
            <a:pPr marL="285750" indent="-285750">
              <a:buFont typeface="Arial"/>
              <a:buChar char="•"/>
            </a:pPr>
            <a:endParaRPr lang="en-CA" dirty="0"/>
          </a:p>
          <a:p>
            <a:pPr marL="285750" indent="-285750">
              <a:buFont typeface="Arial"/>
              <a:buChar char="•"/>
            </a:pPr>
            <a:r>
              <a:rPr lang="en-CA" dirty="0"/>
              <a:t>Report your multiple regression results and see how well your equation did in comparison to the equations produced by the other students in the class.</a:t>
            </a:r>
          </a:p>
          <a:p>
            <a:pPr marL="285750" indent="-285750">
              <a:buFont typeface="Arial"/>
              <a:buChar char="•"/>
            </a:pPr>
            <a:endParaRPr lang="en-CA" dirty="0"/>
          </a:p>
          <a:p>
            <a:pPr marL="285750" indent="-285750">
              <a:buFont typeface="Arial"/>
              <a:buChar char="•"/>
            </a:pPr>
            <a:r>
              <a:rPr lang="en-CA" dirty="0"/>
              <a:t>Based on all of your analyses, comment on what you think might contribute to a high income inequality in a US state.</a:t>
            </a:r>
          </a:p>
          <a:p>
            <a:endParaRPr lang="en-CA" dirty="0"/>
          </a:p>
        </p:txBody>
      </p:sp>
    </p:spTree>
    <p:extLst>
      <p:ext uri="{BB962C8B-B14F-4D97-AF65-F5344CB8AC3E}">
        <p14:creationId xmlns:p14="http://schemas.microsoft.com/office/powerpoint/2010/main" val="2377668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20941</TotalTime>
  <Words>906</Words>
  <Application>Microsoft Macintosh PowerPoint</Application>
  <PresentationFormat>On-screen Show (4:3)</PresentationFormat>
  <Paragraphs>92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Breeze</vt:lpstr>
      <vt:lpstr>Psychology 3301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Kim Striebel</cp:lastModifiedBy>
  <cp:revision>162</cp:revision>
  <dcterms:created xsi:type="dcterms:W3CDTF">2020-01-13T19:19:05Z</dcterms:created>
  <dcterms:modified xsi:type="dcterms:W3CDTF">2020-11-27T20:13:59Z</dcterms:modified>
</cp:coreProperties>
</file>