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6"/>
  </p:notesMasterIdLst>
  <p:handoutMasterIdLst>
    <p:handoutMasterId r:id="rId37"/>
  </p:handoutMasterIdLst>
  <p:sldIdLst>
    <p:sldId id="294" r:id="rId2"/>
    <p:sldId id="256" r:id="rId3"/>
    <p:sldId id="257" r:id="rId4"/>
    <p:sldId id="296" r:id="rId5"/>
    <p:sldId id="259" r:id="rId6"/>
    <p:sldId id="260" r:id="rId7"/>
    <p:sldId id="298" r:id="rId8"/>
    <p:sldId id="297" r:id="rId9"/>
    <p:sldId id="299" r:id="rId10"/>
    <p:sldId id="261" r:id="rId11"/>
    <p:sldId id="263" r:id="rId12"/>
    <p:sldId id="300" r:id="rId13"/>
    <p:sldId id="264" r:id="rId14"/>
    <p:sldId id="301" r:id="rId15"/>
    <p:sldId id="266" r:id="rId16"/>
    <p:sldId id="267" r:id="rId17"/>
    <p:sldId id="268" r:id="rId18"/>
    <p:sldId id="271" r:id="rId19"/>
    <p:sldId id="284" r:id="rId20"/>
    <p:sldId id="270" r:id="rId21"/>
    <p:sldId id="276" r:id="rId22"/>
    <p:sldId id="283" r:id="rId23"/>
    <p:sldId id="277" r:id="rId24"/>
    <p:sldId id="278" r:id="rId25"/>
    <p:sldId id="280" r:id="rId26"/>
    <p:sldId id="285" r:id="rId27"/>
    <p:sldId id="286" r:id="rId28"/>
    <p:sldId id="288" r:id="rId29"/>
    <p:sldId id="290" r:id="rId30"/>
    <p:sldId id="287" r:id="rId31"/>
    <p:sldId id="291" r:id="rId32"/>
    <p:sldId id="292" r:id="rId33"/>
    <p:sldId id="293" r:id="rId34"/>
    <p:sldId id="27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1"/>
  </p:normalViewPr>
  <p:slideViewPr>
    <p:cSldViewPr snapToGrid="0" snapToObjects="1">
      <p:cViewPr varScale="1">
        <p:scale>
          <a:sx n="135" d="100"/>
          <a:sy n="135" d="100"/>
        </p:scale>
        <p:origin x="-45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AD6980-2FD5-674A-B0DA-CCE9BDAE8A13}" type="datetimeFigureOut">
              <a:rPr lang="en-US" smtClean="0"/>
              <a:t>20-12-01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8C7AEA-4484-DF43-9726-BF2DFACBEE02}" type="slidenum">
              <a:rPr lang="en-US" smtClean="0"/>
              <a:t>‹#›</a:t>
            </a:fld>
            <a:endParaRPr lang="en-US"/>
          </a:p>
        </p:txBody>
      </p:sp>
    </p:spTree>
    <p:extLst>
      <p:ext uri="{BB962C8B-B14F-4D97-AF65-F5344CB8AC3E}">
        <p14:creationId xmlns:p14="http://schemas.microsoft.com/office/powerpoint/2010/main" val="21824365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514918-1979-0148-88AE-F85A75BEDD06}" type="datetimeFigureOut">
              <a:rPr lang="en-US" smtClean="0"/>
              <a:t>20-12-01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E54AB9-FCE1-8B44-84E5-807ED62E6782}" type="slidenum">
              <a:rPr lang="en-US" smtClean="0"/>
              <a:t>‹#›</a:t>
            </a:fld>
            <a:endParaRPr lang="en-US"/>
          </a:p>
        </p:txBody>
      </p:sp>
    </p:spTree>
    <p:extLst>
      <p:ext uri="{BB962C8B-B14F-4D97-AF65-F5344CB8AC3E}">
        <p14:creationId xmlns:p14="http://schemas.microsoft.com/office/powerpoint/2010/main" val="41380889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CA"/>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dirty="0"/>
          </a:p>
        </p:txBody>
      </p:sp>
      <p:sp>
        <p:nvSpPr>
          <p:cNvPr id="4" name="Date Placeholder 3"/>
          <p:cNvSpPr>
            <a:spLocks noGrp="1"/>
          </p:cNvSpPr>
          <p:nvPr>
            <p:ph type="dt" sz="half" idx="10"/>
          </p:nvPr>
        </p:nvSpPr>
        <p:spPr/>
        <p:txBody>
          <a:bodyPr/>
          <a:lstStyle/>
          <a:p>
            <a:fld id="{36C5AFE0-AE5D-DF4F-8D73-C87E723D1F1D}" type="datetime1">
              <a:rPr lang="en-CA" smtClean="0"/>
              <a:t>20-12-01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9869FD25-A318-FD42-96AA-7D03E4CA5622}" type="datetime1">
              <a:rPr lang="en-CA" smtClean="0"/>
              <a:t>20-12-01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CA"/>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CA"/>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C17191DD-BD1D-2048-9F01-A9B1FCE773DE}" type="datetime1">
              <a:rPr lang="en-CA" smtClean="0"/>
              <a:t>20-12-01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5" name="Date Placeholder 4"/>
          <p:cNvSpPr>
            <a:spLocks noGrp="1"/>
          </p:cNvSpPr>
          <p:nvPr>
            <p:ph type="dt" sz="half" idx="10"/>
          </p:nvPr>
        </p:nvSpPr>
        <p:spPr/>
        <p:txBody>
          <a:bodyPr/>
          <a:lstStyle/>
          <a:p>
            <a:fld id="{4C817B76-AD08-FB43-A32E-F2CCCD840DD9}" type="datetime1">
              <a:rPr lang="en-CA" smtClean="0"/>
              <a:t>20-12-01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7" name="Date Placeholder 6"/>
          <p:cNvSpPr>
            <a:spLocks noGrp="1"/>
          </p:cNvSpPr>
          <p:nvPr>
            <p:ph type="dt" sz="half" idx="10"/>
          </p:nvPr>
        </p:nvSpPr>
        <p:spPr/>
        <p:txBody>
          <a:bodyPr/>
          <a:lstStyle/>
          <a:p>
            <a:fld id="{1FDDA856-E2FC-DE4F-A5E3-812068E8C3E0}" type="datetime1">
              <a:rPr lang="en-CA" smtClean="0"/>
              <a:t>20-12-01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B1554C8F-F3AC-5442-BEF0-55A49045E534}" type="datetime1">
              <a:rPr lang="en-CA" smtClean="0"/>
              <a:t>20-12-01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22852C3-0B9F-7A4B-9D09-3C326957A1E6}" type="datetime1">
              <a:rPr lang="en-CA" smtClean="0"/>
              <a:t>20-12-01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F633A35-6C13-7C46-9C8F-07843156E0FD}" type="datetime1">
              <a:rPr lang="en-CA" smtClean="0"/>
              <a:t>20-12-01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CA"/>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CA"/>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2606F9B2-DCCF-7440-86BC-73E80F7A20B9}" type="datetime1">
              <a:rPr lang="en-CA" smtClean="0"/>
              <a:t>20-12-01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6DFA4B59-B0C6-F440-B842-E97940AA40F8}" type="datetime1">
              <a:rPr lang="en-CA" smtClean="0"/>
              <a:t>20-12-01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109296F-0B61-1049-BF36-4DF1E7DD7FF3}" type="datetime1">
              <a:rPr lang="en-CA" smtClean="0"/>
              <a:t>20-12-01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CA"/>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CA"/>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DF5DE33-0822-D74A-AB62-04CAC8201EFF}" type="datetime1">
              <a:rPr lang="en-CA" smtClean="0"/>
              <a:t>20-12-01</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video" Target="../media/media1.mp4"/><Relationship Id="rId4" Type="http://schemas.openxmlformats.org/officeDocument/2006/relationships/slideLayout" Target="../slideLayouts/slideLayout1.xml"/><Relationship Id="rId5" Type="http://schemas.openxmlformats.org/officeDocument/2006/relationships/image" Target="../media/image4.jpeg"/><Relationship Id="rId6" Type="http://schemas.openxmlformats.org/officeDocument/2006/relationships/image" Target="../media/image5.png"/><Relationship Id="rId1" Type="http://schemas.openxmlformats.org/officeDocument/2006/relationships/video" Target="https://www.youtube.com/embed/FWdl8mW5crk?feature=oembed" TargetMode="External"/><Relationship Id="rId2" Type="http://schemas.microsoft.com/office/2007/relationships/media" Target="../media/media1.mp4"/></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drive.google.com/file/d/1l2-RMpmeglz5qLYjnvHZO_GaQ36OUhCb/view?usp=sharing" TargetMode="External"/><Relationship Id="rId3"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3301</a:t>
            </a:r>
          </a:p>
        </p:txBody>
      </p:sp>
      <p:sp>
        <p:nvSpPr>
          <p:cNvPr id="3" name="Subtitle 2"/>
          <p:cNvSpPr>
            <a:spLocks noGrp="1"/>
          </p:cNvSpPr>
          <p:nvPr>
            <p:ph type="subTitle" idx="1"/>
          </p:nvPr>
        </p:nvSpPr>
        <p:spPr>
          <a:xfrm>
            <a:off x="1322921" y="3509028"/>
            <a:ext cx="6498159" cy="916641"/>
          </a:xfrm>
        </p:spPr>
        <p:txBody>
          <a:bodyPr/>
          <a:lstStyle/>
          <a:p>
            <a:r>
              <a:rPr lang="en-US" dirty="0"/>
              <a:t>Lecture 8</a:t>
            </a:r>
          </a:p>
        </p:txBody>
      </p:sp>
    </p:spTree>
    <p:extLst>
      <p:ext uri="{BB962C8B-B14F-4D97-AF65-F5344CB8AC3E}">
        <p14:creationId xmlns:p14="http://schemas.microsoft.com/office/powerpoint/2010/main" val="1049687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5680"/>
            <a:ext cx="7772400" cy="915840"/>
          </a:xfrm>
        </p:spPr>
        <p:txBody>
          <a:bodyPr>
            <a:normAutofit/>
          </a:bodyPr>
          <a:lstStyle/>
          <a:p>
            <a:r>
              <a:rPr lang="en-US" dirty="0">
                <a:solidFill>
                  <a:srgbClr val="000000"/>
                </a:solidFill>
              </a:rPr>
              <a:t>Psychological Measurement</a:t>
            </a:r>
            <a:endParaRPr lang="en-US" sz="4000" dirty="0">
              <a:solidFill>
                <a:srgbClr val="000000"/>
              </a:solidFill>
            </a:endParaRPr>
          </a:p>
        </p:txBody>
      </p:sp>
      <p:sp>
        <p:nvSpPr>
          <p:cNvPr id="3" name="Subtitle 2"/>
          <p:cNvSpPr>
            <a:spLocks noGrp="1"/>
          </p:cNvSpPr>
          <p:nvPr>
            <p:ph type="subTitle" idx="1"/>
          </p:nvPr>
        </p:nvSpPr>
        <p:spPr>
          <a:xfrm>
            <a:off x="1494424" y="5339909"/>
            <a:ext cx="2411179" cy="317827"/>
          </a:xfrm>
        </p:spPr>
        <p:txBody>
          <a:bodyPr>
            <a:normAutofit/>
          </a:bodyPr>
          <a:lstStyle/>
          <a:p>
            <a:pPr algn="l">
              <a:buClr>
                <a:schemeClr val="tx1"/>
              </a:buClr>
            </a:pPr>
            <a:r>
              <a:rPr lang="en-US" sz="1000" dirty="0">
                <a:solidFill>
                  <a:schemeClr val="tx1"/>
                </a:solidFill>
              </a:rPr>
              <a:t>Lee </a:t>
            </a:r>
            <a:r>
              <a:rPr lang="en-US" sz="1000" dirty="0" err="1">
                <a:solidFill>
                  <a:schemeClr val="tx1"/>
                </a:solidFill>
              </a:rPr>
              <a:t>Cronbach</a:t>
            </a:r>
            <a:r>
              <a:rPr lang="en-US" sz="1000" dirty="0">
                <a:solidFill>
                  <a:schemeClr val="tx1"/>
                </a:solidFill>
              </a:rPr>
              <a:t>:  1916-2001</a:t>
            </a:r>
          </a:p>
        </p:txBody>
      </p:sp>
      <p:pic>
        <p:nvPicPr>
          <p:cNvPr id="4" name="Picture 3" descr="cronbac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739" y="2895489"/>
            <a:ext cx="3365500" cy="2413000"/>
          </a:xfrm>
          <a:prstGeom prst="rect">
            <a:avLst/>
          </a:prstGeom>
        </p:spPr>
      </p:pic>
      <p:pic>
        <p:nvPicPr>
          <p:cNvPr id="5" name="Picture 4" descr="meeh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561" y="2912769"/>
            <a:ext cx="1915079" cy="2413000"/>
          </a:xfrm>
          <a:prstGeom prst="rect">
            <a:avLst/>
          </a:prstGeom>
        </p:spPr>
      </p:pic>
      <p:sp>
        <p:nvSpPr>
          <p:cNvPr id="8" name="Subtitle 2"/>
          <p:cNvSpPr txBox="1">
            <a:spLocks/>
          </p:cNvSpPr>
          <p:nvPr/>
        </p:nvSpPr>
        <p:spPr>
          <a:xfrm>
            <a:off x="5493563" y="5393602"/>
            <a:ext cx="2411179" cy="317827"/>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accent1"/>
              </a:buClr>
              <a:buSzPct val="100000"/>
              <a:buFont typeface="Symbol" pitchFamily="18"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Symbol"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Symbol"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Symbol"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Symbol"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pPr algn="l">
              <a:buClr>
                <a:schemeClr val="tx1"/>
              </a:buClr>
            </a:pPr>
            <a:r>
              <a:rPr lang="en-US" sz="1000" dirty="0">
                <a:solidFill>
                  <a:schemeClr val="tx1"/>
                </a:solidFill>
              </a:rPr>
              <a:t>Paul </a:t>
            </a:r>
            <a:r>
              <a:rPr lang="en-US" sz="1000" dirty="0" err="1">
                <a:solidFill>
                  <a:schemeClr val="tx1"/>
                </a:solidFill>
              </a:rPr>
              <a:t>Meehl</a:t>
            </a:r>
            <a:r>
              <a:rPr lang="en-US" sz="1000" dirty="0">
                <a:solidFill>
                  <a:schemeClr val="tx1"/>
                </a:solidFill>
              </a:rPr>
              <a:t>:  1920-2003</a:t>
            </a:r>
          </a:p>
        </p:txBody>
      </p:sp>
    </p:spTree>
    <p:extLst>
      <p:ext uri="{BB962C8B-B14F-4D97-AF65-F5344CB8AC3E}">
        <p14:creationId xmlns:p14="http://schemas.microsoft.com/office/powerpoint/2010/main" val="557199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a:bodyPr>
          <a:lstStyle/>
          <a:p>
            <a:r>
              <a:rPr lang="en-US" sz="4000" dirty="0" err="1">
                <a:solidFill>
                  <a:srgbClr val="000000"/>
                </a:solidFill>
              </a:rPr>
              <a:t>Cronbach</a:t>
            </a:r>
            <a:r>
              <a:rPr lang="en-US" sz="4000" dirty="0">
                <a:solidFill>
                  <a:srgbClr val="000000"/>
                </a:solidFill>
              </a:rPr>
              <a:t> and </a:t>
            </a:r>
            <a:r>
              <a:rPr lang="en-US" sz="4000" dirty="0" err="1">
                <a:solidFill>
                  <a:srgbClr val="000000"/>
                </a:solidFill>
              </a:rPr>
              <a:t>Meehl</a:t>
            </a:r>
            <a:endParaRPr lang="en-US" sz="4000" dirty="0">
              <a:solidFill>
                <a:srgbClr val="000000"/>
              </a:solidFill>
            </a:endParaRPr>
          </a:p>
        </p:txBody>
      </p:sp>
      <p:sp>
        <p:nvSpPr>
          <p:cNvPr id="5" name="Footer Placeholder 4"/>
          <p:cNvSpPr>
            <a:spLocks noGrp="1"/>
          </p:cNvSpPr>
          <p:nvPr>
            <p:ph type="ftr" sz="quarter" idx="11"/>
          </p:nvPr>
        </p:nvSpPr>
        <p:spPr/>
        <p:txBody>
          <a:bodyPr/>
          <a:lstStyle/>
          <a:p>
            <a:r>
              <a:rPr lang="en-US" dirty="0" smtClean="0"/>
              <a:t>3</a:t>
            </a:r>
            <a:endParaRPr lang="en-US" dirty="0"/>
          </a:p>
        </p:txBody>
      </p:sp>
      <p:sp>
        <p:nvSpPr>
          <p:cNvPr id="6" name="Subtitle 5"/>
          <p:cNvSpPr>
            <a:spLocks noGrp="1"/>
          </p:cNvSpPr>
          <p:nvPr>
            <p:ph type="subTitle" idx="1"/>
          </p:nvPr>
        </p:nvSpPr>
        <p:spPr>
          <a:xfrm>
            <a:off x="448852" y="2036461"/>
            <a:ext cx="8221663" cy="3087537"/>
          </a:xfrm>
        </p:spPr>
        <p:txBody>
          <a:bodyPr>
            <a:normAutofit fontScale="92500" lnSpcReduction="10000"/>
          </a:bodyPr>
          <a:lstStyle/>
          <a:p>
            <a:pPr marL="342900" indent="-342900" algn="l">
              <a:buClr>
                <a:schemeClr val="tx1"/>
              </a:buClr>
              <a:buFont typeface="Arial"/>
              <a:buChar char="•"/>
            </a:pPr>
            <a:r>
              <a:rPr lang="en-CA" dirty="0">
                <a:solidFill>
                  <a:srgbClr val="000000"/>
                </a:solidFill>
              </a:rPr>
              <a:t>Paul </a:t>
            </a:r>
            <a:r>
              <a:rPr lang="en-CA" dirty="0" err="1">
                <a:solidFill>
                  <a:srgbClr val="000000"/>
                </a:solidFill>
              </a:rPr>
              <a:t>Meehl</a:t>
            </a:r>
            <a:r>
              <a:rPr lang="en-CA" dirty="0">
                <a:solidFill>
                  <a:srgbClr val="000000"/>
                </a:solidFill>
              </a:rPr>
              <a:t> was elected president of the APA in 1962</a:t>
            </a:r>
          </a:p>
          <a:p>
            <a:pPr algn="l">
              <a:buClr>
                <a:schemeClr val="tx1"/>
              </a:buClr>
            </a:pPr>
            <a:endParaRPr lang="en-CA" dirty="0">
              <a:solidFill>
                <a:srgbClr val="000000"/>
              </a:solidFill>
            </a:endParaRPr>
          </a:p>
          <a:p>
            <a:pPr marL="342900" indent="-342900" algn="l">
              <a:buClr>
                <a:schemeClr val="tx1"/>
              </a:buClr>
              <a:buFont typeface="Arial"/>
              <a:buChar char="•"/>
            </a:pPr>
            <a:r>
              <a:rPr lang="en-CA" dirty="0">
                <a:solidFill>
                  <a:srgbClr val="000000"/>
                </a:solidFill>
              </a:rPr>
              <a:t>Lee </a:t>
            </a:r>
            <a:r>
              <a:rPr lang="en-CA" dirty="0" err="1">
                <a:solidFill>
                  <a:srgbClr val="000000"/>
                </a:solidFill>
              </a:rPr>
              <a:t>Cronbach</a:t>
            </a:r>
            <a:r>
              <a:rPr lang="en-CA" dirty="0">
                <a:solidFill>
                  <a:srgbClr val="000000"/>
                </a:solidFill>
              </a:rPr>
              <a:t> invented the famous statistic called </a:t>
            </a:r>
            <a:r>
              <a:rPr lang="en-CA" dirty="0" err="1">
                <a:solidFill>
                  <a:srgbClr val="000000"/>
                </a:solidFill>
              </a:rPr>
              <a:t>Cronbach’s</a:t>
            </a:r>
            <a:r>
              <a:rPr lang="en-CA" dirty="0">
                <a:solidFill>
                  <a:srgbClr val="000000"/>
                </a:solidFill>
              </a:rPr>
              <a:t> alpha</a:t>
            </a:r>
            <a:r>
              <a:rPr lang="mr-IN" dirty="0">
                <a:solidFill>
                  <a:srgbClr val="000000"/>
                </a:solidFill>
              </a:rPr>
              <a:t>…</a:t>
            </a:r>
            <a:r>
              <a:rPr lang="en-CA" dirty="0">
                <a:solidFill>
                  <a:srgbClr val="000000"/>
                </a:solidFill>
              </a:rPr>
              <a:t>he was ALSO a president of the APA (1957)</a:t>
            </a:r>
          </a:p>
          <a:p>
            <a:pPr marL="342900" indent="-342900" algn="l">
              <a:buClr>
                <a:schemeClr val="tx1"/>
              </a:buClr>
              <a:buFont typeface="Arial"/>
              <a:buChar char="•"/>
            </a:pPr>
            <a:endParaRPr lang="en-CA" dirty="0">
              <a:solidFill>
                <a:srgbClr val="000000"/>
              </a:solidFill>
            </a:endParaRPr>
          </a:p>
          <a:p>
            <a:pPr marL="342900" indent="-342900" algn="l">
              <a:buClr>
                <a:schemeClr val="tx1"/>
              </a:buClr>
              <a:buFont typeface="Arial"/>
              <a:buChar char="•"/>
            </a:pPr>
            <a:r>
              <a:rPr lang="en-CA" dirty="0">
                <a:solidFill>
                  <a:srgbClr val="000000"/>
                </a:solidFill>
              </a:rPr>
              <a:t>These could be the most important pair of researchers in the history of psychology</a:t>
            </a:r>
          </a:p>
          <a:p>
            <a:pPr marL="342900" indent="-342900" algn="l">
              <a:buClr>
                <a:schemeClr val="tx1"/>
              </a:buClr>
              <a:buFont typeface="Arial"/>
              <a:buChar char="•"/>
            </a:pPr>
            <a:endParaRPr lang="en-CA" dirty="0">
              <a:solidFill>
                <a:srgbClr val="000000"/>
              </a:solidFill>
            </a:endParaRPr>
          </a:p>
          <a:p>
            <a:pPr marL="342900" indent="-342900" algn="l">
              <a:buClr>
                <a:schemeClr val="tx1"/>
              </a:buClr>
              <a:buFont typeface="Arial"/>
              <a:buChar char="•"/>
            </a:pPr>
            <a:r>
              <a:rPr lang="en-CA" dirty="0">
                <a:solidFill>
                  <a:srgbClr val="000000"/>
                </a:solidFill>
              </a:rPr>
              <a:t>In 1955 they published the famous and incredibly influential paper</a:t>
            </a:r>
            <a:r>
              <a:rPr lang="mr-IN" dirty="0">
                <a:solidFill>
                  <a:srgbClr val="000000"/>
                </a:solidFill>
              </a:rPr>
              <a:t>…</a:t>
            </a:r>
            <a:r>
              <a:rPr lang="en-CA" dirty="0">
                <a:solidFill>
                  <a:srgbClr val="000000"/>
                </a:solidFill>
              </a:rPr>
              <a:t> Construct Validity in Psychological Tests</a:t>
            </a:r>
            <a:endParaRPr lang="en-US" dirty="0">
              <a:solidFill>
                <a:srgbClr val="000000"/>
              </a:solidFill>
            </a:endParaRPr>
          </a:p>
        </p:txBody>
      </p:sp>
    </p:spTree>
    <p:extLst>
      <p:ext uri="{BB962C8B-B14F-4D97-AF65-F5344CB8AC3E}">
        <p14:creationId xmlns:p14="http://schemas.microsoft.com/office/powerpoint/2010/main" val="209141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1224726"/>
          </a:xfrm>
        </p:spPr>
        <p:txBody>
          <a:bodyPr>
            <a:normAutofit/>
          </a:bodyPr>
          <a:lstStyle/>
          <a:p>
            <a:r>
              <a:rPr lang="en-US" sz="3600" dirty="0">
                <a:solidFill>
                  <a:srgbClr val="000000"/>
                </a:solidFill>
              </a:rPr>
              <a:t>Paul </a:t>
            </a:r>
            <a:r>
              <a:rPr lang="en-US" sz="3600" dirty="0" err="1">
                <a:solidFill>
                  <a:srgbClr val="000000"/>
                </a:solidFill>
              </a:rPr>
              <a:t>Meehl</a:t>
            </a:r>
            <a:r>
              <a:rPr lang="en-US" sz="3600" dirty="0">
                <a:solidFill>
                  <a:srgbClr val="000000"/>
                </a:solidFill>
              </a:rPr>
              <a:t> Teaching A Graduate Class In 1989</a:t>
            </a:r>
          </a:p>
        </p:txBody>
      </p:sp>
      <p:sp>
        <p:nvSpPr>
          <p:cNvPr id="5" name="Footer Placeholder 4"/>
          <p:cNvSpPr>
            <a:spLocks noGrp="1"/>
          </p:cNvSpPr>
          <p:nvPr>
            <p:ph type="ftr" sz="quarter" idx="11"/>
          </p:nvPr>
        </p:nvSpPr>
        <p:spPr/>
        <p:txBody>
          <a:bodyPr/>
          <a:lstStyle/>
          <a:p>
            <a:r>
              <a:rPr lang="en-US" dirty="0" smtClean="0"/>
              <a:t>4</a:t>
            </a:r>
            <a:endParaRPr lang="en-US" dirty="0"/>
          </a:p>
        </p:txBody>
      </p:sp>
      <p:pic>
        <p:nvPicPr>
          <p:cNvPr id="3" name="Online Media 2" descr="meehl hypothesis tests 1">
            <a:hlinkClick r:id="" action="ppaction://media"/>
            <a:extLst>
              <a:ext uri="{FF2B5EF4-FFF2-40B4-BE49-F238E27FC236}">
                <a16:creationId xmlns:a16="http://schemas.microsoft.com/office/drawing/2014/main" xmlns="" id="{D41F7300-18A7-964B-B175-CF05C5AAE8B9}"/>
              </a:ext>
            </a:extLst>
          </p:cNvPr>
          <p:cNvPicPr>
            <a:picLocks noRot="1" noChangeAspect="1"/>
          </p:cNvPicPr>
          <p:nvPr>
            <a:quickTimeFile r:link="rId1"/>
          </p:nvPr>
        </p:nvPicPr>
        <p:blipFill>
          <a:blip r:embed="rId5"/>
          <a:stretch>
            <a:fillRect/>
          </a:stretch>
        </p:blipFill>
        <p:spPr>
          <a:xfrm>
            <a:off x="1657350" y="1986805"/>
            <a:ext cx="5829300" cy="4368800"/>
          </a:xfrm>
          <a:prstGeom prst="rect">
            <a:avLst/>
          </a:prstGeom>
        </p:spPr>
      </p:pic>
      <p:pic>
        <p:nvPicPr>
          <p:cNvPr id="4" name="meehl hypothesis tests 1.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1657350" y="1986805"/>
            <a:ext cx="5829300" cy="4368800"/>
          </a:xfrm>
          <a:prstGeom prst="rect">
            <a:avLst/>
          </a:prstGeom>
        </p:spPr>
      </p:pic>
    </p:spTree>
    <p:extLst>
      <p:ext uri="{BB962C8B-B14F-4D97-AF65-F5344CB8AC3E}">
        <p14:creationId xmlns:p14="http://schemas.microsoft.com/office/powerpoint/2010/main" val="32237378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video>
              <p:cMediaNode vol="80000">
                <p:cTn id="18"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a:bodyPr>
          <a:lstStyle/>
          <a:p>
            <a:r>
              <a:rPr lang="en-US" sz="4000" dirty="0">
                <a:solidFill>
                  <a:srgbClr val="000000"/>
                </a:solidFill>
              </a:rPr>
              <a:t>Construct Validity Theory</a:t>
            </a:r>
          </a:p>
        </p:txBody>
      </p:sp>
      <p:sp>
        <p:nvSpPr>
          <p:cNvPr id="5" name="Footer Placeholder 4"/>
          <p:cNvSpPr>
            <a:spLocks noGrp="1"/>
          </p:cNvSpPr>
          <p:nvPr>
            <p:ph type="ftr" sz="quarter" idx="11"/>
          </p:nvPr>
        </p:nvSpPr>
        <p:spPr/>
        <p:txBody>
          <a:bodyPr/>
          <a:lstStyle/>
          <a:p>
            <a:r>
              <a:rPr lang="en-US" dirty="0" smtClean="0"/>
              <a:t>5</a:t>
            </a:r>
            <a:endParaRPr lang="en-US" dirty="0"/>
          </a:p>
        </p:txBody>
      </p:sp>
      <p:sp>
        <p:nvSpPr>
          <p:cNvPr id="6" name="Subtitle 5"/>
          <p:cNvSpPr>
            <a:spLocks noGrp="1"/>
          </p:cNvSpPr>
          <p:nvPr>
            <p:ph type="subTitle" idx="1"/>
          </p:nvPr>
        </p:nvSpPr>
        <p:spPr>
          <a:xfrm>
            <a:off x="685800" y="1633729"/>
            <a:ext cx="7984715" cy="4721876"/>
          </a:xfrm>
        </p:spPr>
        <p:txBody>
          <a:bodyPr>
            <a:normAutofit/>
          </a:bodyPr>
          <a:lstStyle/>
          <a:p>
            <a:pPr marL="342900" indent="-342900" algn="l">
              <a:buClr>
                <a:schemeClr val="tx1"/>
              </a:buClr>
              <a:buFont typeface="Arial"/>
              <a:buChar char="•"/>
            </a:pPr>
            <a:r>
              <a:rPr lang="en-CA" dirty="0">
                <a:solidFill>
                  <a:srgbClr val="000000"/>
                </a:solidFill>
              </a:rPr>
              <a:t>A philosophy of science</a:t>
            </a:r>
          </a:p>
          <a:p>
            <a:pPr algn="l">
              <a:buClr>
                <a:schemeClr val="tx1"/>
              </a:buClr>
            </a:pPr>
            <a:endParaRPr lang="en-CA" dirty="0">
              <a:solidFill>
                <a:srgbClr val="000000"/>
              </a:solidFill>
            </a:endParaRPr>
          </a:p>
          <a:p>
            <a:pPr marL="342900" indent="-342900" algn="l">
              <a:buClr>
                <a:schemeClr val="tx1"/>
              </a:buClr>
              <a:buFont typeface="Arial"/>
              <a:buChar char="•"/>
            </a:pPr>
            <a:r>
              <a:rPr lang="en-CA" dirty="0">
                <a:solidFill>
                  <a:srgbClr val="000000"/>
                </a:solidFill>
              </a:rPr>
              <a:t>Specifically, a method for justifying the claim that a test is a valid measure of a construct…For instance…</a:t>
            </a:r>
          </a:p>
          <a:p>
            <a:pPr marL="342900" indent="-342900" algn="l">
              <a:buClr>
                <a:schemeClr val="tx1"/>
              </a:buClr>
              <a:buFont typeface="Arial"/>
              <a:buChar char="•"/>
            </a:pPr>
            <a:endParaRPr lang="en-CA" dirty="0">
              <a:solidFill>
                <a:srgbClr val="000000"/>
              </a:solidFill>
            </a:endParaRPr>
          </a:p>
          <a:p>
            <a:pPr>
              <a:buClr>
                <a:schemeClr val="tx1"/>
              </a:buClr>
            </a:pPr>
            <a:r>
              <a:rPr lang="en-CA" dirty="0">
                <a:solidFill>
                  <a:srgbClr val="000000"/>
                </a:solidFill>
              </a:rPr>
              <a:t>Is an IQ test a valid measure of intelligence?</a:t>
            </a:r>
          </a:p>
          <a:p>
            <a:pPr>
              <a:buClr>
                <a:schemeClr val="tx1"/>
              </a:buClr>
            </a:pPr>
            <a:endParaRPr lang="en-CA" dirty="0">
              <a:solidFill>
                <a:srgbClr val="000000"/>
              </a:solidFill>
            </a:endParaRPr>
          </a:p>
          <a:p>
            <a:pPr>
              <a:buClr>
                <a:schemeClr val="tx1"/>
              </a:buClr>
            </a:pPr>
            <a:r>
              <a:rPr lang="en-CA" dirty="0">
                <a:solidFill>
                  <a:srgbClr val="000000"/>
                </a:solidFill>
              </a:rPr>
              <a:t>Or…</a:t>
            </a:r>
          </a:p>
          <a:p>
            <a:pPr>
              <a:buClr>
                <a:schemeClr val="tx1"/>
              </a:buClr>
            </a:pPr>
            <a:endParaRPr lang="en-CA" dirty="0">
              <a:solidFill>
                <a:srgbClr val="000000"/>
              </a:solidFill>
            </a:endParaRPr>
          </a:p>
          <a:p>
            <a:pPr>
              <a:buClr>
                <a:schemeClr val="tx1"/>
              </a:buClr>
            </a:pPr>
            <a:r>
              <a:rPr lang="en-CA" dirty="0">
                <a:solidFill>
                  <a:srgbClr val="000000"/>
                </a:solidFill>
              </a:rPr>
              <a:t>Is a student course evaluation a valid measure of course quality?  </a:t>
            </a:r>
          </a:p>
          <a:p>
            <a:pPr marL="342900" indent="-342900" algn="l">
              <a:buClr>
                <a:schemeClr val="tx1"/>
              </a:buClr>
              <a:buFont typeface="Arial"/>
              <a:buChar char="•"/>
            </a:pPr>
            <a:endParaRPr lang="en-CA" dirty="0">
              <a:solidFill>
                <a:srgbClr val="000000"/>
              </a:solidFill>
            </a:endParaRPr>
          </a:p>
          <a:p>
            <a:pPr marL="342900" indent="-342900" algn="l">
              <a:buClr>
                <a:schemeClr val="tx1"/>
              </a:buClr>
              <a:buFont typeface="Arial"/>
              <a:buChar char="•"/>
            </a:pPr>
            <a:r>
              <a:rPr lang="en-CA" dirty="0" err="1">
                <a:solidFill>
                  <a:srgbClr val="000000"/>
                </a:solidFill>
              </a:rPr>
              <a:t>Cronbach</a:t>
            </a:r>
            <a:r>
              <a:rPr lang="en-CA" dirty="0">
                <a:solidFill>
                  <a:srgbClr val="000000"/>
                </a:solidFill>
              </a:rPr>
              <a:t> and </a:t>
            </a:r>
            <a:r>
              <a:rPr lang="en-CA" dirty="0" err="1">
                <a:solidFill>
                  <a:srgbClr val="000000"/>
                </a:solidFill>
              </a:rPr>
              <a:t>Meehl</a:t>
            </a:r>
            <a:r>
              <a:rPr lang="en-CA" dirty="0">
                <a:solidFill>
                  <a:srgbClr val="000000"/>
                </a:solidFill>
              </a:rPr>
              <a:t> suggested that one way to determine this is by using the methods and logic of CV Theory</a:t>
            </a:r>
          </a:p>
          <a:p>
            <a:pPr marL="342900" indent="-342900" algn="l">
              <a:buClr>
                <a:schemeClr val="tx1"/>
              </a:buClr>
              <a:buFont typeface="Arial"/>
              <a:buChar char="•"/>
            </a:pPr>
            <a:endParaRPr lang="en-CA" dirty="0"/>
          </a:p>
        </p:txBody>
      </p:sp>
    </p:spTree>
    <p:extLst>
      <p:ext uri="{BB962C8B-B14F-4D97-AF65-F5344CB8AC3E}">
        <p14:creationId xmlns:p14="http://schemas.microsoft.com/office/powerpoint/2010/main" val="4160640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485173"/>
            <a:ext cx="7984715" cy="778605"/>
          </a:xfrm>
        </p:spPr>
        <p:txBody>
          <a:bodyPr>
            <a:normAutofit fontScale="90000"/>
          </a:bodyPr>
          <a:lstStyle/>
          <a:p>
            <a:r>
              <a:rPr lang="en-US" sz="4000" dirty="0" smtClean="0">
                <a:solidFill>
                  <a:srgbClr val="000000"/>
                </a:solidFill>
              </a:rPr>
              <a:t>Types of Validity: Construct vs. Criterion</a:t>
            </a:r>
            <a:endParaRPr lang="en-US" sz="4000" dirty="0">
              <a:solidFill>
                <a:srgbClr val="000000"/>
              </a:solidFill>
            </a:endParaRPr>
          </a:p>
        </p:txBody>
      </p:sp>
      <p:sp>
        <p:nvSpPr>
          <p:cNvPr id="5" name="Footer Placeholder 4"/>
          <p:cNvSpPr>
            <a:spLocks noGrp="1"/>
          </p:cNvSpPr>
          <p:nvPr>
            <p:ph type="ftr" sz="quarter" idx="11"/>
          </p:nvPr>
        </p:nvSpPr>
        <p:spPr/>
        <p:txBody>
          <a:bodyPr/>
          <a:lstStyle/>
          <a:p>
            <a:r>
              <a:rPr lang="en-US" dirty="0" smtClean="0"/>
              <a:t>6</a:t>
            </a:r>
            <a:endParaRPr lang="en-US" dirty="0"/>
          </a:p>
        </p:txBody>
      </p:sp>
      <p:sp>
        <p:nvSpPr>
          <p:cNvPr id="6" name="Subtitle 5"/>
          <p:cNvSpPr>
            <a:spLocks noGrp="1"/>
          </p:cNvSpPr>
          <p:nvPr>
            <p:ph type="subTitle" idx="1"/>
          </p:nvPr>
        </p:nvSpPr>
        <p:spPr>
          <a:xfrm>
            <a:off x="479778" y="1589760"/>
            <a:ext cx="8190737" cy="4855680"/>
          </a:xfrm>
        </p:spPr>
        <p:txBody>
          <a:bodyPr>
            <a:normAutofit/>
          </a:bodyPr>
          <a:lstStyle/>
          <a:p>
            <a:pPr algn="l">
              <a:buClr>
                <a:schemeClr val="tx1"/>
              </a:buClr>
            </a:pPr>
            <a:r>
              <a:rPr lang="en-CA" dirty="0">
                <a:solidFill>
                  <a:srgbClr val="000000"/>
                </a:solidFill>
              </a:rPr>
              <a:t>There are 4 types of validity. In the first 3 a criterion must </a:t>
            </a:r>
            <a:r>
              <a:rPr lang="en-CA" dirty="0" smtClean="0">
                <a:solidFill>
                  <a:srgbClr val="000000"/>
                </a:solidFill>
              </a:rPr>
              <a:t>exist. These are known as types of criterion validity:</a:t>
            </a:r>
            <a:endParaRPr lang="en-CA" dirty="0">
              <a:solidFill>
                <a:srgbClr val="000000"/>
              </a:solidFill>
            </a:endParaRPr>
          </a:p>
          <a:p>
            <a:pPr algn="l">
              <a:buClr>
                <a:schemeClr val="tx1"/>
              </a:buClr>
            </a:pPr>
            <a:endParaRPr lang="en-CA" dirty="0">
              <a:solidFill>
                <a:srgbClr val="000000"/>
              </a:solidFill>
            </a:endParaRPr>
          </a:p>
          <a:p>
            <a:pPr marL="914400" lvl="1" indent="-457200" algn="l">
              <a:buClr>
                <a:schemeClr val="tx1"/>
              </a:buClr>
              <a:buAutoNum type="arabicParenR"/>
            </a:pPr>
            <a:r>
              <a:rPr lang="en-CA" sz="1800" dirty="0">
                <a:solidFill>
                  <a:srgbClr val="FF0000"/>
                </a:solidFill>
              </a:rPr>
              <a:t>Predictive validity</a:t>
            </a:r>
            <a:r>
              <a:rPr lang="en-CA" sz="1800" dirty="0">
                <a:solidFill>
                  <a:srgbClr val="000000"/>
                </a:solidFill>
              </a:rPr>
              <a:t>: A test has predictive validity as a measure of a CRITERION if the test is correlated with the criterion and the criterion is measured after the test. E.G: High school GPA has predictive validity as a measure of college GPA because they are correlated with each other and college GPA is measured some time after high school GPA.</a:t>
            </a:r>
          </a:p>
          <a:p>
            <a:pPr algn="l">
              <a:buClr>
                <a:schemeClr val="tx1"/>
              </a:buClr>
            </a:pPr>
            <a:endParaRPr lang="en-CA" dirty="0">
              <a:solidFill>
                <a:schemeClr val="bg1"/>
              </a:solidFill>
            </a:endParaRPr>
          </a:p>
        </p:txBody>
      </p:sp>
    </p:spTree>
    <p:extLst>
      <p:ext uri="{BB962C8B-B14F-4D97-AF65-F5344CB8AC3E}">
        <p14:creationId xmlns:p14="http://schemas.microsoft.com/office/powerpoint/2010/main" val="129907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a:bodyPr>
          <a:lstStyle/>
          <a:p>
            <a:r>
              <a:rPr lang="en-US" sz="4000" dirty="0" smtClean="0">
                <a:solidFill>
                  <a:srgbClr val="000000"/>
                </a:solidFill>
              </a:rPr>
              <a:t>Criterion Validity</a:t>
            </a:r>
            <a:endParaRPr lang="en-US" sz="4000" dirty="0">
              <a:solidFill>
                <a:srgbClr val="000000"/>
              </a:solidFill>
            </a:endParaRPr>
          </a:p>
        </p:txBody>
      </p:sp>
      <p:sp>
        <p:nvSpPr>
          <p:cNvPr id="5" name="Footer Placeholder 4"/>
          <p:cNvSpPr>
            <a:spLocks noGrp="1"/>
          </p:cNvSpPr>
          <p:nvPr>
            <p:ph type="ftr" sz="quarter" idx="11"/>
          </p:nvPr>
        </p:nvSpPr>
        <p:spPr/>
        <p:txBody>
          <a:bodyPr/>
          <a:lstStyle/>
          <a:p>
            <a:r>
              <a:rPr lang="en-US" dirty="0" smtClean="0"/>
              <a:t>7</a:t>
            </a:r>
            <a:endParaRPr lang="en-US" dirty="0"/>
          </a:p>
        </p:txBody>
      </p:sp>
      <p:sp>
        <p:nvSpPr>
          <p:cNvPr id="6" name="Subtitle 5"/>
          <p:cNvSpPr>
            <a:spLocks noGrp="1"/>
          </p:cNvSpPr>
          <p:nvPr>
            <p:ph type="subTitle" idx="1"/>
          </p:nvPr>
        </p:nvSpPr>
        <p:spPr>
          <a:xfrm>
            <a:off x="685800" y="1589760"/>
            <a:ext cx="7984715" cy="4855680"/>
          </a:xfrm>
        </p:spPr>
        <p:txBody>
          <a:bodyPr>
            <a:normAutofit/>
          </a:bodyPr>
          <a:lstStyle/>
          <a:p>
            <a:pPr algn="l">
              <a:buClr>
                <a:schemeClr val="tx1"/>
              </a:buClr>
            </a:pPr>
            <a:r>
              <a:rPr lang="en-CA" dirty="0">
                <a:solidFill>
                  <a:srgbClr val="000000"/>
                </a:solidFill>
              </a:rPr>
              <a:t>A criterion must exist:</a:t>
            </a:r>
          </a:p>
          <a:p>
            <a:pPr algn="l">
              <a:buClr>
                <a:schemeClr val="tx1"/>
              </a:buClr>
            </a:pPr>
            <a:endParaRPr lang="en-CA" dirty="0">
              <a:solidFill>
                <a:srgbClr val="000000"/>
              </a:solidFill>
            </a:endParaRPr>
          </a:p>
          <a:p>
            <a:pPr marL="914400" lvl="1" indent="-457200" algn="l">
              <a:buClr>
                <a:schemeClr val="tx1"/>
              </a:buClr>
              <a:buFont typeface="+mj-lt"/>
              <a:buAutoNum type="arabicParenR" startAt="2"/>
            </a:pPr>
            <a:r>
              <a:rPr lang="en-CA" sz="1800" dirty="0">
                <a:solidFill>
                  <a:srgbClr val="FF0000"/>
                </a:solidFill>
              </a:rPr>
              <a:t>Concurrent validity: </a:t>
            </a:r>
            <a:r>
              <a:rPr lang="en-CA" sz="1800" dirty="0">
                <a:solidFill>
                  <a:srgbClr val="000000"/>
                </a:solidFill>
              </a:rPr>
              <a:t>A test has concurrent validity as a measure of a CRITERTION if the test is correlated with the criterion and the criterion is measured at the same time as the test. E.G: Diameter of a tree has predictive validity as a measure of height of a tree because they are correlated with each other and diameter of a tree is measured at the same time as height of the tree.</a:t>
            </a:r>
          </a:p>
          <a:p>
            <a:pPr algn="l">
              <a:buClr>
                <a:schemeClr val="tx1"/>
              </a:buClr>
            </a:pPr>
            <a:endParaRPr lang="en-CA" dirty="0">
              <a:solidFill>
                <a:schemeClr val="bg1"/>
              </a:solidFill>
            </a:endParaRPr>
          </a:p>
        </p:txBody>
      </p:sp>
    </p:spTree>
    <p:extLst>
      <p:ext uri="{BB962C8B-B14F-4D97-AF65-F5344CB8AC3E}">
        <p14:creationId xmlns:p14="http://schemas.microsoft.com/office/powerpoint/2010/main" val="2124742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a:bodyPr>
          <a:lstStyle/>
          <a:p>
            <a:r>
              <a:rPr lang="en-US" sz="4000" dirty="0" smtClean="0">
                <a:solidFill>
                  <a:srgbClr val="000000"/>
                </a:solidFill>
              </a:rPr>
              <a:t>Criterion Validity</a:t>
            </a:r>
            <a:endParaRPr lang="en-US" sz="4000" dirty="0">
              <a:solidFill>
                <a:srgbClr val="000000"/>
              </a:solidFill>
            </a:endParaRPr>
          </a:p>
        </p:txBody>
      </p:sp>
      <p:sp>
        <p:nvSpPr>
          <p:cNvPr id="5" name="Footer Placeholder 4"/>
          <p:cNvSpPr>
            <a:spLocks noGrp="1"/>
          </p:cNvSpPr>
          <p:nvPr>
            <p:ph type="ftr" sz="quarter" idx="11"/>
          </p:nvPr>
        </p:nvSpPr>
        <p:spPr/>
        <p:txBody>
          <a:bodyPr/>
          <a:lstStyle/>
          <a:p>
            <a:r>
              <a:rPr lang="en-US" dirty="0" smtClean="0"/>
              <a:t>8</a:t>
            </a:r>
            <a:endParaRPr lang="en-US" dirty="0"/>
          </a:p>
        </p:txBody>
      </p:sp>
      <p:sp>
        <p:nvSpPr>
          <p:cNvPr id="6" name="Subtitle 5"/>
          <p:cNvSpPr>
            <a:spLocks noGrp="1"/>
          </p:cNvSpPr>
          <p:nvPr>
            <p:ph type="subTitle" idx="1"/>
          </p:nvPr>
        </p:nvSpPr>
        <p:spPr>
          <a:xfrm>
            <a:off x="685800" y="1589760"/>
            <a:ext cx="7984715" cy="4855680"/>
          </a:xfrm>
        </p:spPr>
        <p:txBody>
          <a:bodyPr>
            <a:normAutofit/>
          </a:bodyPr>
          <a:lstStyle/>
          <a:p>
            <a:pPr algn="l">
              <a:buClr>
                <a:schemeClr val="tx1"/>
              </a:buClr>
            </a:pPr>
            <a:r>
              <a:rPr lang="en-CA" dirty="0">
                <a:solidFill>
                  <a:srgbClr val="000000"/>
                </a:solidFill>
              </a:rPr>
              <a:t>A criterion must exist:</a:t>
            </a:r>
          </a:p>
          <a:p>
            <a:pPr algn="l">
              <a:buClr>
                <a:schemeClr val="tx1"/>
              </a:buClr>
            </a:pPr>
            <a:endParaRPr lang="en-CA" sz="1800" dirty="0">
              <a:solidFill>
                <a:srgbClr val="000000"/>
              </a:solidFill>
            </a:endParaRPr>
          </a:p>
          <a:p>
            <a:pPr marL="914400" lvl="1" indent="-457200" algn="l">
              <a:buClr>
                <a:schemeClr val="tx1"/>
              </a:buClr>
              <a:buFont typeface="+mj-lt"/>
              <a:buAutoNum type="arabicParenR" startAt="3"/>
            </a:pPr>
            <a:r>
              <a:rPr lang="en-CA" sz="1800" dirty="0">
                <a:solidFill>
                  <a:srgbClr val="FF0000"/>
                </a:solidFill>
              </a:rPr>
              <a:t>Content validity: </a:t>
            </a:r>
            <a:r>
              <a:rPr lang="en-CA" sz="1800" dirty="0">
                <a:solidFill>
                  <a:srgbClr val="000000"/>
                </a:solidFill>
              </a:rPr>
              <a:t>A test has content validity as a measure of a CRITERION if the test items are representative of the criterion. Quiz 2 has content validity as a measure of chapters 8-10 if the items on the quiz are taken from chapters 8-10 (and not say chapter 5).</a:t>
            </a:r>
          </a:p>
          <a:p>
            <a:pPr algn="l">
              <a:buClr>
                <a:schemeClr val="tx1"/>
              </a:buClr>
            </a:pPr>
            <a:endParaRPr lang="en-CA" dirty="0">
              <a:solidFill>
                <a:schemeClr val="bg1"/>
              </a:solidFill>
            </a:endParaRPr>
          </a:p>
        </p:txBody>
      </p:sp>
    </p:spTree>
    <p:extLst>
      <p:ext uri="{BB962C8B-B14F-4D97-AF65-F5344CB8AC3E}">
        <p14:creationId xmlns:p14="http://schemas.microsoft.com/office/powerpoint/2010/main" val="91518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a:bodyPr>
          <a:lstStyle/>
          <a:p>
            <a:r>
              <a:rPr lang="en-US" sz="4000" dirty="0" smtClean="0">
                <a:solidFill>
                  <a:srgbClr val="000000"/>
                </a:solidFill>
              </a:rPr>
              <a:t>Construct Validity</a:t>
            </a:r>
            <a:endParaRPr lang="en-US" sz="4000" dirty="0">
              <a:solidFill>
                <a:srgbClr val="000000"/>
              </a:solidFill>
            </a:endParaRPr>
          </a:p>
        </p:txBody>
      </p:sp>
      <p:sp>
        <p:nvSpPr>
          <p:cNvPr id="5" name="Footer Placeholder 4"/>
          <p:cNvSpPr>
            <a:spLocks noGrp="1"/>
          </p:cNvSpPr>
          <p:nvPr>
            <p:ph type="ftr" sz="quarter" idx="11"/>
          </p:nvPr>
        </p:nvSpPr>
        <p:spPr/>
        <p:txBody>
          <a:bodyPr/>
          <a:lstStyle/>
          <a:p>
            <a:r>
              <a:rPr lang="en-US" dirty="0" smtClean="0"/>
              <a:t>9</a:t>
            </a:r>
            <a:endParaRPr lang="en-US" dirty="0"/>
          </a:p>
        </p:txBody>
      </p:sp>
      <p:sp>
        <p:nvSpPr>
          <p:cNvPr id="6" name="Subtitle 5"/>
          <p:cNvSpPr>
            <a:spLocks noGrp="1"/>
          </p:cNvSpPr>
          <p:nvPr>
            <p:ph type="subTitle" idx="1"/>
          </p:nvPr>
        </p:nvSpPr>
        <p:spPr>
          <a:xfrm>
            <a:off x="685800" y="1589760"/>
            <a:ext cx="7984715" cy="4855680"/>
          </a:xfrm>
        </p:spPr>
        <p:txBody>
          <a:bodyPr>
            <a:normAutofit/>
          </a:bodyPr>
          <a:lstStyle/>
          <a:p>
            <a:pPr algn="l">
              <a:buClr>
                <a:schemeClr val="tx1"/>
              </a:buClr>
            </a:pPr>
            <a:r>
              <a:rPr lang="en-CA" dirty="0">
                <a:solidFill>
                  <a:srgbClr val="000000"/>
                </a:solidFill>
              </a:rPr>
              <a:t>There is no criterion:</a:t>
            </a:r>
          </a:p>
          <a:p>
            <a:pPr algn="l">
              <a:buClr>
                <a:schemeClr val="tx1"/>
              </a:buClr>
            </a:pPr>
            <a:endParaRPr lang="en-CA" dirty="0">
              <a:solidFill>
                <a:srgbClr val="000000"/>
              </a:solidFill>
            </a:endParaRPr>
          </a:p>
          <a:p>
            <a:pPr marL="914400" lvl="1" indent="-457200" algn="l">
              <a:buClr>
                <a:schemeClr val="tx1"/>
              </a:buClr>
              <a:buFont typeface="+mj-lt"/>
              <a:buAutoNum type="arabicParenR" startAt="4"/>
            </a:pPr>
            <a:r>
              <a:rPr lang="en-CA" sz="1800" dirty="0">
                <a:solidFill>
                  <a:srgbClr val="FF0000"/>
                </a:solidFill>
              </a:rPr>
              <a:t>Construct validity: </a:t>
            </a:r>
            <a:r>
              <a:rPr lang="en-CA" sz="1800" dirty="0">
                <a:solidFill>
                  <a:srgbClr val="000000"/>
                </a:solidFill>
              </a:rPr>
              <a:t>A test has construct validity as a measure of a CONSTRUCT if the test correlates with what it should be correlated with if it were a measure of the construct.</a:t>
            </a:r>
          </a:p>
          <a:p>
            <a:pPr algn="l">
              <a:buClr>
                <a:schemeClr val="tx1"/>
              </a:buClr>
            </a:pPr>
            <a:endParaRPr lang="en-CA" dirty="0">
              <a:solidFill>
                <a:schemeClr val="bg1"/>
              </a:solidFill>
            </a:endParaRPr>
          </a:p>
        </p:txBody>
      </p:sp>
    </p:spTree>
    <p:extLst>
      <p:ext uri="{BB962C8B-B14F-4D97-AF65-F5344CB8AC3E}">
        <p14:creationId xmlns:p14="http://schemas.microsoft.com/office/powerpoint/2010/main" val="2564762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fontScale="90000"/>
          </a:bodyPr>
          <a:lstStyle/>
          <a:p>
            <a:r>
              <a:rPr lang="en-US" sz="4000" dirty="0">
                <a:solidFill>
                  <a:srgbClr val="000000"/>
                </a:solidFill>
              </a:rPr>
              <a:t>The Logic of Construct Validity Theory</a:t>
            </a:r>
          </a:p>
        </p:txBody>
      </p:sp>
      <p:sp>
        <p:nvSpPr>
          <p:cNvPr id="5" name="Footer Placeholder 4"/>
          <p:cNvSpPr>
            <a:spLocks noGrp="1"/>
          </p:cNvSpPr>
          <p:nvPr>
            <p:ph type="ftr" sz="quarter" idx="11"/>
          </p:nvPr>
        </p:nvSpPr>
        <p:spPr/>
        <p:txBody>
          <a:bodyPr/>
          <a:lstStyle/>
          <a:p>
            <a:r>
              <a:rPr lang="en-US" dirty="0"/>
              <a:t>5</a:t>
            </a:r>
          </a:p>
        </p:txBody>
      </p:sp>
      <p:sp>
        <p:nvSpPr>
          <p:cNvPr id="6" name="Subtitle 5"/>
          <p:cNvSpPr>
            <a:spLocks noGrp="1"/>
          </p:cNvSpPr>
          <p:nvPr>
            <p:ph type="subTitle" idx="1"/>
          </p:nvPr>
        </p:nvSpPr>
        <p:spPr>
          <a:xfrm>
            <a:off x="499872" y="1857600"/>
            <a:ext cx="8170643" cy="4086720"/>
          </a:xfrm>
        </p:spPr>
        <p:txBody>
          <a:bodyPr>
            <a:normAutofit fontScale="92500" lnSpcReduction="20000"/>
          </a:bodyPr>
          <a:lstStyle/>
          <a:p>
            <a:pPr marL="457200" indent="-457200" algn="l">
              <a:buClr>
                <a:schemeClr val="tx1"/>
              </a:buClr>
              <a:buFont typeface="Arial" panose="020B0604020202020204" pitchFamily="34" charset="0"/>
              <a:buChar char="•"/>
            </a:pPr>
            <a:r>
              <a:rPr lang="en-CA" sz="2600" dirty="0">
                <a:solidFill>
                  <a:srgbClr val="000000"/>
                </a:solidFill>
              </a:rPr>
              <a:t>Construct validity is relevant when there is no operational definition (a CRITERION)</a:t>
            </a:r>
          </a:p>
          <a:p>
            <a:pPr algn="l">
              <a:buClr>
                <a:schemeClr val="tx1"/>
              </a:buClr>
            </a:pPr>
            <a:endParaRPr lang="en-CA" sz="2600" dirty="0">
              <a:solidFill>
                <a:srgbClr val="000000"/>
              </a:solidFill>
            </a:endParaRPr>
          </a:p>
          <a:p>
            <a:pPr marL="457200" indent="-457200" algn="l">
              <a:buClr>
                <a:schemeClr val="tx1"/>
              </a:buClr>
              <a:buFont typeface="Arial" panose="020B0604020202020204" pitchFamily="34" charset="0"/>
              <a:buChar char="•"/>
            </a:pPr>
            <a:r>
              <a:rPr lang="en-CA" sz="2600" dirty="0">
                <a:solidFill>
                  <a:srgbClr val="000000"/>
                </a:solidFill>
              </a:rPr>
              <a:t>Construct validity is not just a way to validate tests, it’s a way to validate constructs as well. We ask:</a:t>
            </a:r>
          </a:p>
          <a:p>
            <a:pPr>
              <a:buClr>
                <a:schemeClr val="tx1"/>
              </a:buClr>
            </a:pPr>
            <a:endParaRPr lang="en-CA" sz="2600" dirty="0">
              <a:solidFill>
                <a:schemeClr val="bg1"/>
              </a:solidFill>
            </a:endParaRPr>
          </a:p>
          <a:p>
            <a:pPr marL="971550" lvl="1" indent="-514350" algn="l">
              <a:buClr>
                <a:schemeClr val="tx1"/>
              </a:buClr>
              <a:buAutoNum type="arabicParenR"/>
            </a:pPr>
            <a:r>
              <a:rPr lang="en-CA" sz="2600" dirty="0">
                <a:solidFill>
                  <a:srgbClr val="000000"/>
                </a:solidFill>
              </a:rPr>
              <a:t>Is test X a valid measure of construct Y. E.G: Are </a:t>
            </a:r>
            <a:r>
              <a:rPr lang="en-CA" sz="2600" dirty="0" smtClean="0">
                <a:solidFill>
                  <a:srgbClr val="000000"/>
                </a:solidFill>
              </a:rPr>
              <a:t>student evaluations valid measures of course quality?</a:t>
            </a:r>
            <a:endParaRPr lang="en-CA" sz="2600" dirty="0">
              <a:solidFill>
                <a:srgbClr val="000000"/>
              </a:solidFill>
            </a:endParaRPr>
          </a:p>
          <a:p>
            <a:pPr lvl="1" algn="l">
              <a:buClr>
                <a:schemeClr val="tx1"/>
              </a:buClr>
            </a:pPr>
            <a:endParaRPr lang="en-CA" sz="2600" dirty="0">
              <a:solidFill>
                <a:srgbClr val="000000"/>
              </a:solidFill>
            </a:endParaRPr>
          </a:p>
          <a:p>
            <a:pPr marL="971550" lvl="1" indent="-514350" algn="l">
              <a:buClr>
                <a:schemeClr val="tx1"/>
              </a:buClr>
              <a:buFont typeface="+mj-lt"/>
              <a:buAutoNum type="arabicParenR" startAt="2"/>
            </a:pPr>
            <a:r>
              <a:rPr lang="en-CA" sz="2600" dirty="0">
                <a:solidFill>
                  <a:srgbClr val="000000"/>
                </a:solidFill>
              </a:rPr>
              <a:t>What does construct Y denote: E.G: What is </a:t>
            </a:r>
            <a:r>
              <a:rPr lang="en-CA" sz="2600" dirty="0" smtClean="0">
                <a:solidFill>
                  <a:srgbClr val="000000"/>
                </a:solidFill>
              </a:rPr>
              <a:t>course quality?</a:t>
            </a:r>
            <a:endParaRPr lang="en-CA" sz="2600" dirty="0">
              <a:solidFill>
                <a:srgbClr val="000000"/>
              </a:solidFill>
            </a:endParaRPr>
          </a:p>
          <a:p>
            <a:pPr algn="l">
              <a:buClr>
                <a:schemeClr val="tx1"/>
              </a:buClr>
            </a:pPr>
            <a:endParaRPr lang="en-CA" sz="2800" dirty="0">
              <a:solidFill>
                <a:srgbClr val="000000"/>
              </a:solidFill>
            </a:endParaRPr>
          </a:p>
          <a:p>
            <a:pPr marL="342900" indent="-342900" algn="l">
              <a:buClr>
                <a:schemeClr val="tx1"/>
              </a:buClr>
              <a:buFont typeface="Arial"/>
              <a:buChar char="•"/>
            </a:pPr>
            <a:endParaRPr lang="en-CA" dirty="0">
              <a:solidFill>
                <a:schemeClr val="bg1"/>
              </a:solidFill>
            </a:endParaRPr>
          </a:p>
        </p:txBody>
      </p:sp>
    </p:spTree>
    <p:extLst>
      <p:ext uri="{BB962C8B-B14F-4D97-AF65-F5344CB8AC3E}">
        <p14:creationId xmlns:p14="http://schemas.microsoft.com/office/powerpoint/2010/main" val="332099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fontScale="90000"/>
          </a:bodyPr>
          <a:lstStyle/>
          <a:p>
            <a:r>
              <a:rPr lang="en-US" sz="4000" dirty="0">
                <a:solidFill>
                  <a:srgbClr val="000000"/>
                </a:solidFill>
              </a:rPr>
              <a:t>The Logic of Construct Validity Theory</a:t>
            </a:r>
          </a:p>
        </p:txBody>
      </p:sp>
      <p:sp>
        <p:nvSpPr>
          <p:cNvPr id="5" name="Footer Placeholder 4"/>
          <p:cNvSpPr>
            <a:spLocks noGrp="1"/>
          </p:cNvSpPr>
          <p:nvPr>
            <p:ph type="ftr" sz="quarter" idx="11"/>
          </p:nvPr>
        </p:nvSpPr>
        <p:spPr/>
        <p:txBody>
          <a:bodyPr/>
          <a:lstStyle/>
          <a:p>
            <a:r>
              <a:rPr lang="en-US" dirty="0"/>
              <a:t>7</a:t>
            </a:r>
          </a:p>
        </p:txBody>
      </p:sp>
      <p:sp>
        <p:nvSpPr>
          <p:cNvPr id="6" name="Subtitle 5"/>
          <p:cNvSpPr>
            <a:spLocks noGrp="1"/>
          </p:cNvSpPr>
          <p:nvPr>
            <p:ph type="subTitle" idx="1"/>
          </p:nvPr>
        </p:nvSpPr>
        <p:spPr>
          <a:xfrm>
            <a:off x="685800" y="2146099"/>
            <a:ext cx="7984715" cy="2842368"/>
          </a:xfrm>
        </p:spPr>
        <p:txBody>
          <a:bodyPr>
            <a:normAutofit fontScale="70000" lnSpcReduction="20000"/>
          </a:bodyPr>
          <a:lstStyle/>
          <a:p>
            <a:pPr marL="457200" indent="-457200" algn="l">
              <a:buClr>
                <a:schemeClr val="tx1"/>
              </a:buClr>
              <a:buFont typeface="Arial" panose="020B0604020202020204" pitchFamily="34" charset="0"/>
              <a:buChar char="•"/>
            </a:pPr>
            <a:r>
              <a:rPr lang="en-CA" sz="2800" dirty="0">
                <a:solidFill>
                  <a:srgbClr val="000000"/>
                </a:solidFill>
              </a:rPr>
              <a:t>What is the difference between a construct and an operational definition (a criterion)?</a:t>
            </a:r>
          </a:p>
          <a:p>
            <a:pPr>
              <a:buClr>
                <a:schemeClr val="tx1"/>
              </a:buClr>
            </a:pPr>
            <a:endParaRPr lang="en-CA" sz="2800" dirty="0">
              <a:solidFill>
                <a:srgbClr val="000000"/>
              </a:solidFill>
            </a:endParaRPr>
          </a:p>
          <a:p>
            <a:pPr marL="514350" indent="-514350" algn="l">
              <a:buClr>
                <a:schemeClr val="tx1"/>
              </a:buClr>
              <a:buAutoNum type="arabicParenR"/>
            </a:pPr>
            <a:r>
              <a:rPr lang="en-CA" sz="2800" dirty="0">
                <a:solidFill>
                  <a:srgbClr val="000000"/>
                </a:solidFill>
              </a:rPr>
              <a:t>An operational definition is unique, clear, public, shared, etc. It is</a:t>
            </a:r>
            <a:r>
              <a:rPr lang="mr-IN" sz="2800" dirty="0">
                <a:solidFill>
                  <a:srgbClr val="000000"/>
                </a:solidFill>
              </a:rPr>
              <a:t>…</a:t>
            </a:r>
            <a:r>
              <a:rPr lang="en-CA" sz="2800" dirty="0">
                <a:solidFill>
                  <a:srgbClr val="000000"/>
                </a:solidFill>
              </a:rPr>
              <a:t>precise and agreed upon. IQ is operationally defined.</a:t>
            </a:r>
          </a:p>
          <a:p>
            <a:pPr algn="l">
              <a:buClr>
                <a:schemeClr val="tx1"/>
              </a:buClr>
            </a:pPr>
            <a:endParaRPr lang="en-CA" sz="2800" dirty="0">
              <a:solidFill>
                <a:srgbClr val="000000"/>
              </a:solidFill>
            </a:endParaRPr>
          </a:p>
          <a:p>
            <a:pPr marL="514350" indent="-514350" algn="l">
              <a:buClr>
                <a:schemeClr val="tx1"/>
              </a:buClr>
              <a:buFont typeface="+mj-lt"/>
              <a:buAutoNum type="arabicParenR" startAt="2"/>
            </a:pPr>
            <a:r>
              <a:rPr lang="en-CA" sz="2800" dirty="0">
                <a:solidFill>
                  <a:srgbClr val="000000"/>
                </a:solidFill>
              </a:rPr>
              <a:t>A construct is not well defined</a:t>
            </a:r>
            <a:r>
              <a:rPr lang="mr-IN" sz="2800" dirty="0">
                <a:solidFill>
                  <a:srgbClr val="000000"/>
                </a:solidFill>
              </a:rPr>
              <a:t>…</a:t>
            </a:r>
            <a:r>
              <a:rPr lang="en-CA" sz="2800" dirty="0">
                <a:solidFill>
                  <a:srgbClr val="000000"/>
                </a:solidFill>
              </a:rPr>
              <a:t>it is open to interpretation, perhaps vague, not formally defined, etc. It is imprecise and there exist competing theories about what it is. Intelligence is a construct</a:t>
            </a:r>
            <a:r>
              <a:rPr lang="en-CA" sz="2800" dirty="0" smtClean="0">
                <a:solidFill>
                  <a:srgbClr val="000000"/>
                </a:solidFill>
              </a:rPr>
              <a:t>. course quality is a construct.</a:t>
            </a:r>
            <a:endParaRPr lang="en-CA" sz="2800" dirty="0">
              <a:solidFill>
                <a:srgbClr val="000000"/>
              </a:solidFill>
            </a:endParaRPr>
          </a:p>
          <a:p>
            <a:pPr marL="342900" indent="-342900" algn="l">
              <a:buClr>
                <a:schemeClr val="tx1"/>
              </a:buClr>
              <a:buFont typeface="Arial"/>
              <a:buChar char="•"/>
            </a:pPr>
            <a:endParaRPr lang="en-CA" dirty="0">
              <a:solidFill>
                <a:srgbClr val="000000"/>
              </a:solidFill>
            </a:endParaRPr>
          </a:p>
        </p:txBody>
      </p:sp>
    </p:spTree>
    <p:extLst>
      <p:ext uri="{BB962C8B-B14F-4D97-AF65-F5344CB8AC3E}">
        <p14:creationId xmlns:p14="http://schemas.microsoft.com/office/powerpoint/2010/main" val="64456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3638" y="333062"/>
            <a:ext cx="8696362" cy="1265445"/>
          </a:xfrm>
        </p:spPr>
        <p:txBody>
          <a:bodyPr>
            <a:normAutofit fontScale="90000"/>
          </a:bodyPr>
          <a:lstStyle/>
          <a:p>
            <a:r>
              <a:rPr lang="en-US" sz="4000" dirty="0">
                <a:solidFill>
                  <a:srgbClr val="000000"/>
                </a:solidFill>
              </a:rPr>
              <a:t>An Example of The Process of Establishing a </a:t>
            </a:r>
            <a:r>
              <a:rPr lang="en-US" sz="4000" dirty="0" smtClean="0">
                <a:solidFill>
                  <a:srgbClr val="000000"/>
                </a:solidFill>
              </a:rPr>
              <a:t>Criterion: The Case of A Planet</a:t>
            </a:r>
            <a:endParaRPr lang="en-US" sz="4000" dirty="0">
              <a:solidFill>
                <a:srgbClr val="000000"/>
              </a:solidFill>
            </a:endParaRPr>
          </a:p>
        </p:txBody>
      </p:sp>
      <p:sp>
        <p:nvSpPr>
          <p:cNvPr id="5" name="Footer Placeholder 4"/>
          <p:cNvSpPr>
            <a:spLocks noGrp="1"/>
          </p:cNvSpPr>
          <p:nvPr>
            <p:ph type="ftr" sz="quarter" idx="11"/>
          </p:nvPr>
        </p:nvSpPr>
        <p:spPr/>
        <p:txBody>
          <a:bodyPr/>
          <a:lstStyle/>
          <a:p>
            <a:r>
              <a:rPr lang="en-US" dirty="0"/>
              <a:t>7</a:t>
            </a:r>
          </a:p>
        </p:txBody>
      </p:sp>
      <p:pic>
        <p:nvPicPr>
          <p:cNvPr id="3" name="Picture 2" descr="planets.jpeg">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2370" y="2427111"/>
            <a:ext cx="4228629" cy="2728148"/>
          </a:xfrm>
          <a:prstGeom prst="rect">
            <a:avLst/>
          </a:prstGeom>
        </p:spPr>
      </p:pic>
    </p:spTree>
    <p:extLst>
      <p:ext uri="{BB962C8B-B14F-4D97-AF65-F5344CB8AC3E}">
        <p14:creationId xmlns:p14="http://schemas.microsoft.com/office/powerpoint/2010/main" val="3228978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fontScale="90000"/>
          </a:bodyPr>
          <a:lstStyle/>
          <a:p>
            <a:r>
              <a:rPr lang="en-US" sz="4000" dirty="0">
                <a:solidFill>
                  <a:srgbClr val="000000"/>
                </a:solidFill>
              </a:rPr>
              <a:t>The Logic of Construct Validity Theory</a:t>
            </a:r>
          </a:p>
        </p:txBody>
      </p:sp>
      <p:sp>
        <p:nvSpPr>
          <p:cNvPr id="5" name="Footer Placeholder 4"/>
          <p:cNvSpPr>
            <a:spLocks noGrp="1"/>
          </p:cNvSpPr>
          <p:nvPr>
            <p:ph type="ftr" sz="quarter" idx="11"/>
          </p:nvPr>
        </p:nvSpPr>
        <p:spPr/>
        <p:txBody>
          <a:bodyPr/>
          <a:lstStyle/>
          <a:p>
            <a:r>
              <a:rPr lang="en-US" dirty="0"/>
              <a:t>8</a:t>
            </a:r>
          </a:p>
        </p:txBody>
      </p:sp>
      <p:sp>
        <p:nvSpPr>
          <p:cNvPr id="6" name="Subtitle 5"/>
          <p:cNvSpPr>
            <a:spLocks noGrp="1"/>
          </p:cNvSpPr>
          <p:nvPr>
            <p:ph type="subTitle" idx="1"/>
          </p:nvPr>
        </p:nvSpPr>
        <p:spPr>
          <a:xfrm>
            <a:off x="685800" y="1765938"/>
            <a:ext cx="7984715" cy="4104065"/>
          </a:xfrm>
        </p:spPr>
        <p:txBody>
          <a:bodyPr>
            <a:normAutofit fontScale="85000" lnSpcReduction="20000"/>
          </a:bodyPr>
          <a:lstStyle/>
          <a:p>
            <a:pPr marL="457200" indent="-457200" algn="l">
              <a:buClr>
                <a:schemeClr val="tx1"/>
              </a:buClr>
              <a:buFont typeface="Arial"/>
              <a:buChar char="•"/>
            </a:pPr>
            <a:r>
              <a:rPr lang="en-CA" sz="2800" dirty="0">
                <a:solidFill>
                  <a:srgbClr val="000000"/>
                </a:solidFill>
              </a:rPr>
              <a:t>So</a:t>
            </a:r>
            <a:r>
              <a:rPr lang="mr-IN" sz="2800" dirty="0">
                <a:solidFill>
                  <a:srgbClr val="000000"/>
                </a:solidFill>
              </a:rPr>
              <a:t>…</a:t>
            </a:r>
            <a:r>
              <a:rPr lang="en-CA" sz="2800" dirty="0">
                <a:solidFill>
                  <a:srgbClr val="000000"/>
                </a:solidFill>
              </a:rPr>
              <a:t>a criterion is laid down. We make that up.</a:t>
            </a:r>
          </a:p>
          <a:p>
            <a:pPr marL="457200" indent="-457200" algn="l">
              <a:buClr>
                <a:schemeClr val="tx1"/>
              </a:buClr>
              <a:buFont typeface="Arial"/>
              <a:buChar cha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But a construct is fundamentally different.</a:t>
            </a:r>
          </a:p>
          <a:p>
            <a:pPr marL="457200" indent="-457200" algn="l">
              <a:buClr>
                <a:schemeClr val="tx1"/>
              </a:buClr>
              <a:buFont typeface="Arial"/>
              <a:buChar cha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We believe it is too vague, broad, open, </a:t>
            </a:r>
            <a:r>
              <a:rPr lang="en-CA" sz="2800" dirty="0" smtClean="0">
                <a:solidFill>
                  <a:srgbClr val="000000"/>
                </a:solidFill>
              </a:rPr>
              <a:t>etc., to </a:t>
            </a:r>
            <a:r>
              <a:rPr lang="en-CA" sz="2800" dirty="0">
                <a:solidFill>
                  <a:srgbClr val="000000"/>
                </a:solidFill>
              </a:rPr>
              <a:t>be defined operationally.</a:t>
            </a:r>
          </a:p>
          <a:p>
            <a:pPr lvl="2" algn="l">
              <a:buClr>
                <a:schemeClr val="tx1"/>
              </a:buClr>
            </a:pPr>
            <a:endParaRPr lang="en-CA" sz="2800" dirty="0">
              <a:solidFill>
                <a:srgbClr val="000000"/>
              </a:solidFill>
            </a:endParaRPr>
          </a:p>
          <a:p>
            <a:pPr lvl="1">
              <a:buClr>
                <a:schemeClr val="tx1"/>
              </a:buClr>
            </a:pPr>
            <a:r>
              <a:rPr lang="en-CA" sz="3000" dirty="0">
                <a:solidFill>
                  <a:srgbClr val="FF0000"/>
                </a:solidFill>
              </a:rPr>
              <a:t>So what do we do when we can not agree upon a criterion? </a:t>
            </a:r>
          </a:p>
          <a:p>
            <a:pPr lvl="1">
              <a:buClr>
                <a:schemeClr val="tx1"/>
              </a:buClr>
            </a:pPr>
            <a:endParaRPr lang="en-CA" sz="3000" dirty="0">
              <a:solidFill>
                <a:srgbClr val="000000"/>
              </a:solidFill>
            </a:endParaRPr>
          </a:p>
          <a:p>
            <a:pPr marL="457200" indent="-457200" algn="l">
              <a:buClr>
                <a:schemeClr val="tx1"/>
              </a:buClr>
              <a:buFont typeface="Arial" panose="020B0604020202020204" pitchFamily="34" charset="0"/>
              <a:buChar char="•"/>
            </a:pPr>
            <a:r>
              <a:rPr lang="en-CA" sz="2800" dirty="0">
                <a:solidFill>
                  <a:srgbClr val="000000"/>
                </a:solidFill>
              </a:rPr>
              <a:t>Construct validation</a:t>
            </a:r>
            <a:endParaRPr lang="en-CA" sz="2600" dirty="0">
              <a:solidFill>
                <a:srgbClr val="000000"/>
              </a:solidFill>
            </a:endParaRPr>
          </a:p>
          <a:p>
            <a:pPr marL="1428750" lvl="2" indent="-514350" algn="l">
              <a:buClr>
                <a:schemeClr val="tx1"/>
              </a:buClr>
              <a:buAutoNum type="arabicParenR"/>
            </a:pPr>
            <a:endParaRPr lang="en-CA" sz="2800" dirty="0">
              <a:solidFill>
                <a:srgbClr val="000000"/>
              </a:solidFill>
            </a:endParaRPr>
          </a:p>
          <a:p>
            <a:pPr marL="457200" indent="-457200" algn="l">
              <a:buClr>
                <a:schemeClr val="tx1"/>
              </a:buClr>
              <a:buFont typeface="Arial"/>
              <a:buChar char="•"/>
            </a:pPr>
            <a:endParaRPr lang="en-CA" sz="2800" dirty="0">
              <a:solidFill>
                <a:srgbClr val="000000"/>
              </a:solidFill>
            </a:endParaRPr>
          </a:p>
          <a:p>
            <a:pPr marL="457200" indent="-457200" algn="l">
              <a:buClr>
                <a:schemeClr val="tx1"/>
              </a:buClr>
              <a:buFont typeface="Arial"/>
              <a:buChar char="•"/>
            </a:pPr>
            <a:endParaRPr lang="en-CA" sz="2800" dirty="0">
              <a:solidFill>
                <a:srgbClr val="000000"/>
              </a:solidFill>
            </a:endParaRPr>
          </a:p>
        </p:txBody>
      </p:sp>
    </p:spTree>
    <p:extLst>
      <p:ext uri="{BB962C8B-B14F-4D97-AF65-F5344CB8AC3E}">
        <p14:creationId xmlns:p14="http://schemas.microsoft.com/office/powerpoint/2010/main" val="4128028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fontScale="90000"/>
          </a:bodyPr>
          <a:lstStyle/>
          <a:p>
            <a:r>
              <a:rPr lang="en-US" sz="4000" dirty="0">
                <a:solidFill>
                  <a:srgbClr val="000000"/>
                </a:solidFill>
              </a:rPr>
              <a:t>The Logic of Construct Validity Theory</a:t>
            </a:r>
          </a:p>
        </p:txBody>
      </p:sp>
      <p:sp>
        <p:nvSpPr>
          <p:cNvPr id="5" name="Footer Placeholder 4"/>
          <p:cNvSpPr>
            <a:spLocks noGrp="1"/>
          </p:cNvSpPr>
          <p:nvPr>
            <p:ph type="ftr" sz="quarter" idx="11"/>
          </p:nvPr>
        </p:nvSpPr>
        <p:spPr/>
        <p:txBody>
          <a:bodyPr/>
          <a:lstStyle/>
          <a:p>
            <a:r>
              <a:rPr lang="en-US" dirty="0"/>
              <a:t>8</a:t>
            </a:r>
          </a:p>
        </p:txBody>
      </p:sp>
      <p:sp>
        <p:nvSpPr>
          <p:cNvPr id="6" name="Subtitle 5"/>
          <p:cNvSpPr>
            <a:spLocks noGrp="1"/>
          </p:cNvSpPr>
          <p:nvPr>
            <p:ph type="subTitle" idx="1"/>
          </p:nvPr>
        </p:nvSpPr>
        <p:spPr>
          <a:xfrm>
            <a:off x="685800" y="1765938"/>
            <a:ext cx="7984715" cy="4104065"/>
          </a:xfrm>
        </p:spPr>
        <p:txBody>
          <a:bodyPr>
            <a:normAutofit fontScale="85000" lnSpcReduction="20000"/>
          </a:bodyPr>
          <a:lstStyle/>
          <a:p>
            <a:pPr marL="457200" indent="-457200" algn="l">
              <a:buClr>
                <a:schemeClr val="tx1"/>
              </a:buClr>
              <a:buFont typeface="Arial"/>
              <a:buChar char="•"/>
            </a:pPr>
            <a:r>
              <a:rPr lang="en-CA" sz="2800" dirty="0">
                <a:solidFill>
                  <a:srgbClr val="000000"/>
                </a:solidFill>
              </a:rPr>
              <a:t>So</a:t>
            </a:r>
            <a:r>
              <a:rPr lang="mr-IN" sz="2800" dirty="0">
                <a:solidFill>
                  <a:srgbClr val="000000"/>
                </a:solidFill>
              </a:rPr>
              <a:t>…</a:t>
            </a:r>
            <a:r>
              <a:rPr lang="en-CA" sz="2800" dirty="0">
                <a:solidFill>
                  <a:srgbClr val="000000"/>
                </a:solidFill>
              </a:rPr>
              <a:t>according to CV Theory, how do we determine what a construct is and/or what construct a test measures?</a:t>
            </a:r>
          </a:p>
          <a:p>
            <a:pPr marL="457200" indent="-457200" algn="l">
              <a:buClr>
                <a:schemeClr val="tx1"/>
              </a:buClr>
              <a:buFont typeface="Arial"/>
              <a:buChar cha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There are a number of fundamental principles but they mostly come down to the idea that:</a:t>
            </a:r>
          </a:p>
          <a:p>
            <a:pPr lvl="2" algn="l">
              <a:buClr>
                <a:schemeClr val="tx1"/>
              </a:buClr>
            </a:pPr>
            <a:endParaRPr lang="en-CA" sz="2800" dirty="0">
              <a:solidFill>
                <a:srgbClr val="000000"/>
              </a:solidFill>
            </a:endParaRPr>
          </a:p>
          <a:p>
            <a:pPr lvl="1">
              <a:buClr>
                <a:schemeClr val="tx1"/>
              </a:buClr>
            </a:pPr>
            <a:r>
              <a:rPr lang="en-CA" sz="3000" dirty="0">
                <a:solidFill>
                  <a:srgbClr val="FF0000"/>
                </a:solidFill>
              </a:rPr>
              <a:t>What something correlates with is evidence about what it is. </a:t>
            </a:r>
          </a:p>
          <a:p>
            <a:pPr lvl="1">
              <a:buClr>
                <a:schemeClr val="tx1"/>
              </a:buClr>
            </a:pPr>
            <a:endParaRPr lang="en-CA" sz="3000" dirty="0">
              <a:solidFill>
                <a:srgbClr val="000000"/>
              </a:solidFill>
            </a:endParaRPr>
          </a:p>
          <a:p>
            <a:pPr>
              <a:buClr>
                <a:schemeClr val="tx1"/>
              </a:buClr>
            </a:pPr>
            <a:r>
              <a:rPr lang="en-CA" sz="2800" dirty="0">
                <a:solidFill>
                  <a:srgbClr val="000000"/>
                </a:solidFill>
              </a:rPr>
              <a:t>E.G.: Depression correlates with insomnia, therefore, depression is partly physical.</a:t>
            </a:r>
          </a:p>
          <a:p>
            <a:pPr algn="l">
              <a:buClr>
                <a:schemeClr val="tx1"/>
              </a:buClr>
            </a:pPr>
            <a:endParaRPr lang="en-CA" sz="2800" dirty="0">
              <a:solidFill>
                <a:srgbClr val="000000"/>
              </a:solidFill>
            </a:endParaRPr>
          </a:p>
          <a:p>
            <a:pPr marL="1428750" lvl="2" indent="-514350" algn="l">
              <a:buClr>
                <a:schemeClr val="tx1"/>
              </a:buClr>
              <a:buAutoNum type="arabicParenR"/>
            </a:pPr>
            <a:endParaRPr lang="en-CA" sz="2800" dirty="0">
              <a:solidFill>
                <a:srgbClr val="000000"/>
              </a:solidFill>
            </a:endParaRPr>
          </a:p>
          <a:p>
            <a:pPr marL="457200" indent="-457200" algn="l">
              <a:buClr>
                <a:schemeClr val="tx1"/>
              </a:buClr>
              <a:buFont typeface="Arial"/>
              <a:buChar char="•"/>
            </a:pPr>
            <a:endParaRPr lang="en-CA" sz="2800" dirty="0">
              <a:solidFill>
                <a:srgbClr val="000000"/>
              </a:solidFill>
            </a:endParaRPr>
          </a:p>
          <a:p>
            <a:pPr marL="457200" indent="-457200" algn="l">
              <a:buClr>
                <a:schemeClr val="tx1"/>
              </a:buClr>
              <a:buFont typeface="Arial"/>
              <a:buChar char="•"/>
            </a:pPr>
            <a:endParaRPr lang="en-CA" sz="2800" dirty="0">
              <a:solidFill>
                <a:srgbClr val="000000"/>
              </a:solidFill>
            </a:endParaRPr>
          </a:p>
        </p:txBody>
      </p:sp>
    </p:spTree>
    <p:extLst>
      <p:ext uri="{BB962C8B-B14F-4D97-AF65-F5344CB8AC3E}">
        <p14:creationId xmlns:p14="http://schemas.microsoft.com/office/powerpoint/2010/main" val="2164726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475"/>
            <a:ext cx="7772400" cy="1026885"/>
          </a:xfrm>
        </p:spPr>
        <p:txBody>
          <a:bodyPr>
            <a:normAutofit fontScale="90000"/>
          </a:bodyPr>
          <a:lstStyle/>
          <a:p>
            <a:r>
              <a:rPr lang="en-US" sz="4000" dirty="0">
                <a:solidFill>
                  <a:srgbClr val="000000"/>
                </a:solidFill>
              </a:rPr>
              <a:t>How Do We Determine What an Item Measures?</a:t>
            </a:r>
          </a:p>
        </p:txBody>
      </p:sp>
      <p:sp>
        <p:nvSpPr>
          <p:cNvPr id="5" name="Footer Placeholder 4"/>
          <p:cNvSpPr>
            <a:spLocks noGrp="1"/>
          </p:cNvSpPr>
          <p:nvPr>
            <p:ph type="ftr" sz="quarter" idx="11"/>
          </p:nvPr>
        </p:nvSpPr>
        <p:spPr/>
        <p:txBody>
          <a:bodyPr/>
          <a:lstStyle/>
          <a:p>
            <a:r>
              <a:rPr lang="en-US" dirty="0" smtClean="0"/>
              <a:t>15</a:t>
            </a:r>
            <a:endParaRPr lang="en-US" dirty="0"/>
          </a:p>
        </p:txBody>
      </p:sp>
      <p:sp>
        <p:nvSpPr>
          <p:cNvPr id="6" name="Subtitle 5"/>
          <p:cNvSpPr>
            <a:spLocks noGrp="1"/>
          </p:cNvSpPr>
          <p:nvPr>
            <p:ph type="subTitle" idx="1"/>
          </p:nvPr>
        </p:nvSpPr>
        <p:spPr>
          <a:xfrm>
            <a:off x="685800" y="1997637"/>
            <a:ext cx="7984715" cy="2976925"/>
          </a:xfrm>
        </p:spPr>
        <p:txBody>
          <a:bodyPr>
            <a:normAutofit/>
          </a:bodyPr>
          <a:lstStyle/>
          <a:p>
            <a:pPr algn="l">
              <a:buClr>
                <a:schemeClr val="tx1"/>
              </a:buClr>
            </a:pPr>
            <a:r>
              <a:rPr lang="en-CA" sz="2600" dirty="0">
                <a:solidFill>
                  <a:srgbClr val="000000"/>
                </a:solidFill>
              </a:rPr>
              <a:t>If we have two items that have a strong correlation between each other, this is evidence that the two items measure the same thing.</a:t>
            </a:r>
          </a:p>
        </p:txBody>
      </p:sp>
    </p:spTree>
    <p:extLst>
      <p:ext uri="{BB962C8B-B14F-4D97-AF65-F5344CB8AC3E}">
        <p14:creationId xmlns:p14="http://schemas.microsoft.com/office/powerpoint/2010/main" val="2535013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1018245"/>
          </a:xfrm>
        </p:spPr>
        <p:txBody>
          <a:bodyPr>
            <a:normAutofit fontScale="90000"/>
          </a:bodyPr>
          <a:lstStyle/>
          <a:p>
            <a:r>
              <a:rPr lang="en-US" sz="4000" dirty="0">
                <a:solidFill>
                  <a:srgbClr val="000000"/>
                </a:solidFill>
              </a:rPr>
              <a:t>Constructing Tests to Measure Constructs: Validating Tests</a:t>
            </a:r>
          </a:p>
        </p:txBody>
      </p:sp>
      <p:sp>
        <p:nvSpPr>
          <p:cNvPr id="5" name="Footer Placeholder 4"/>
          <p:cNvSpPr>
            <a:spLocks noGrp="1"/>
          </p:cNvSpPr>
          <p:nvPr>
            <p:ph type="ftr" sz="quarter" idx="11"/>
          </p:nvPr>
        </p:nvSpPr>
        <p:spPr/>
        <p:txBody>
          <a:bodyPr/>
          <a:lstStyle/>
          <a:p>
            <a:r>
              <a:rPr lang="en-US" dirty="0"/>
              <a:t>11</a:t>
            </a:r>
          </a:p>
        </p:txBody>
      </p:sp>
      <p:sp>
        <p:nvSpPr>
          <p:cNvPr id="6" name="Subtitle 5"/>
          <p:cNvSpPr>
            <a:spLocks noGrp="1"/>
          </p:cNvSpPr>
          <p:nvPr>
            <p:ph type="subTitle" idx="1"/>
          </p:nvPr>
        </p:nvSpPr>
        <p:spPr>
          <a:xfrm>
            <a:off x="685800" y="1641600"/>
            <a:ext cx="8094361" cy="4608564"/>
          </a:xfrm>
        </p:spPr>
        <p:txBody>
          <a:bodyPr>
            <a:normAutofit fontScale="40000" lnSpcReduction="20000"/>
          </a:bodyPr>
          <a:lstStyle/>
          <a:p>
            <a:pPr algn="l">
              <a:buClr>
                <a:schemeClr val="tx1"/>
              </a:buClr>
            </a:pPr>
            <a:r>
              <a:rPr lang="en-CA" sz="2800" dirty="0">
                <a:solidFill>
                  <a:srgbClr val="000000"/>
                </a:solidFill>
              </a:rPr>
              <a:t>It follows then that items on “tests” should all correlate with each other if the test measures one thing. Tests are constructed to measure one thing and validated as follows:</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1) Bring together a large number of items that may have something to do with each other. </a:t>
            </a:r>
            <a:r>
              <a:rPr lang="en-CA" sz="2800" dirty="0" smtClean="0">
                <a:solidFill>
                  <a:srgbClr val="000000"/>
                </a:solidFill>
              </a:rPr>
              <a:t>We call this </a:t>
            </a:r>
            <a:r>
              <a:rPr lang="en-CA" sz="2800" b="1" i="1" dirty="0" smtClean="0">
                <a:solidFill>
                  <a:srgbClr val="FF0000"/>
                </a:solidFill>
              </a:rPr>
              <a:t>face validity</a:t>
            </a:r>
            <a:r>
              <a:rPr lang="en-CA" sz="2800" dirty="0" smtClean="0">
                <a:solidFill>
                  <a:srgbClr val="000000"/>
                </a:solidFill>
              </a:rPr>
              <a:t>. We </a:t>
            </a:r>
            <a:r>
              <a:rPr lang="en-CA" sz="2800" dirty="0">
                <a:solidFill>
                  <a:srgbClr val="000000"/>
                </a:solidFill>
              </a:rPr>
              <a:t>do this by choosing items that have very roughly similar meaning.</a:t>
            </a:r>
          </a:p>
          <a:p>
            <a:pPr lvl="1" algn="l">
              <a:buClr>
                <a:schemeClr val="tx1"/>
              </a:buClr>
            </a:pPr>
            <a:r>
              <a:rPr lang="en-CA" sz="2800" dirty="0">
                <a:solidFill>
                  <a:srgbClr val="000000"/>
                </a:solidFill>
              </a:rPr>
              <a:t>E.G</a:t>
            </a:r>
            <a:r>
              <a:rPr lang="en-CA" sz="2800" dirty="0" smtClean="0">
                <a:solidFill>
                  <a:srgbClr val="000000"/>
                </a:solidFill>
              </a:rPr>
              <a:t>. </a:t>
            </a:r>
            <a:r>
              <a:rPr lang="en-CA" sz="2800" dirty="0">
                <a:solidFill>
                  <a:srgbClr val="000000"/>
                </a:solidFill>
              </a:rPr>
              <a:t>“I like the clashing colours of modern art” &amp; “I would like to try skydiving”</a:t>
            </a:r>
          </a:p>
          <a:p>
            <a:pPr lvl="1" algn="l">
              <a:buClr>
                <a:schemeClr val="tx1"/>
              </a:buClr>
            </a:pPr>
            <a:r>
              <a:rPr lang="en-CA" sz="2800" dirty="0">
                <a:solidFill>
                  <a:srgbClr val="000000"/>
                </a:solidFill>
              </a:rPr>
              <a:t>E.G. “I feel sad” &amp; “I feel agitated” &amp; “I have lost interest in my work</a:t>
            </a:r>
            <a:r>
              <a:rPr lang="en-CA" sz="2800" dirty="0" smtClean="0">
                <a:solidFill>
                  <a:srgbClr val="000000"/>
                </a:solidFill>
              </a:rPr>
              <a:t>”</a:t>
            </a:r>
          </a:p>
          <a:p>
            <a:pPr lvl="1" algn="l">
              <a:buClr>
                <a:schemeClr val="tx1"/>
              </a:buClr>
            </a:pPr>
            <a:r>
              <a:rPr lang="en-CA" sz="2800" dirty="0" smtClean="0">
                <a:solidFill>
                  <a:srgbClr val="000000"/>
                </a:solidFill>
              </a:rPr>
              <a:t>E.G. “This course was fun” &amp; “This course was challenging”</a:t>
            </a:r>
            <a:endParaRPr lang="en-CA" sz="2800" dirty="0">
              <a:solidFill>
                <a:srgbClr val="000000"/>
              </a:solidFill>
            </a:endParaRPr>
          </a:p>
          <a:p>
            <a:pPr algn="l">
              <a:buClr>
                <a:schemeClr val="tx1"/>
              </a:buClr>
            </a:pPr>
            <a:endParaRPr lang="en-CA" sz="2800" dirty="0">
              <a:solidFill>
                <a:srgbClr val="000000"/>
              </a:solidFill>
            </a:endParaRPr>
          </a:p>
          <a:p>
            <a:pPr algn="l">
              <a:buClr>
                <a:schemeClr val="tx1"/>
              </a:buClr>
            </a:pPr>
            <a:r>
              <a:rPr lang="en-CA" sz="2800" dirty="0">
                <a:solidFill>
                  <a:srgbClr val="000000"/>
                </a:solidFill>
              </a:rPr>
              <a:t>2) Obtain responses of a large number of </a:t>
            </a:r>
            <a:r>
              <a:rPr lang="en-CA" sz="2800" dirty="0" smtClean="0">
                <a:solidFill>
                  <a:srgbClr val="000000"/>
                </a:solidFill>
              </a:rPr>
              <a:t>subjects </a:t>
            </a:r>
            <a:r>
              <a:rPr lang="en-CA" sz="2800" dirty="0">
                <a:solidFill>
                  <a:srgbClr val="000000"/>
                </a:solidFill>
              </a:rPr>
              <a:t>to each of the items.</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3) Retain items that correlate with each other and discard items that do not correlate with the retained items.</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4) Based on the meaning of the retained  items, form an hypothesis about what the test measures.</a:t>
            </a:r>
          </a:p>
          <a:p>
            <a:pPr algn="l">
              <a:buClr>
                <a:schemeClr val="tx1"/>
              </a:buClr>
            </a:pPr>
            <a:endParaRPr lang="en-CA" sz="2800" dirty="0">
              <a:solidFill>
                <a:srgbClr val="000000"/>
              </a:solidFill>
            </a:endParaRPr>
          </a:p>
          <a:p>
            <a:pPr lvl="1" algn="l">
              <a:buClr>
                <a:schemeClr val="tx1"/>
              </a:buClr>
            </a:pPr>
            <a:r>
              <a:rPr lang="en-CA" sz="2800" dirty="0">
                <a:solidFill>
                  <a:srgbClr val="000000"/>
                </a:solidFill>
              </a:rPr>
              <a:t>E.G</a:t>
            </a:r>
            <a:r>
              <a:rPr lang="en-CA" sz="2800" dirty="0" smtClean="0">
                <a:solidFill>
                  <a:srgbClr val="000000"/>
                </a:solidFill>
              </a:rPr>
              <a:t>. </a:t>
            </a:r>
            <a:r>
              <a:rPr lang="en-CA" sz="2800" dirty="0">
                <a:solidFill>
                  <a:srgbClr val="000000"/>
                </a:solidFill>
              </a:rPr>
              <a:t>Hypothesize that a set if items measure sensation seeking.</a:t>
            </a:r>
          </a:p>
          <a:p>
            <a:pPr lvl="1" algn="l">
              <a:buClr>
                <a:schemeClr val="tx1"/>
              </a:buClr>
            </a:pPr>
            <a:r>
              <a:rPr lang="en-CA" sz="2800" dirty="0">
                <a:solidFill>
                  <a:srgbClr val="000000"/>
                </a:solidFill>
              </a:rPr>
              <a:t>E.G. Hypothesize that a set of items measures depression</a:t>
            </a:r>
            <a:r>
              <a:rPr lang="en-CA" sz="2800" dirty="0" smtClean="0">
                <a:solidFill>
                  <a:srgbClr val="000000"/>
                </a:solidFill>
              </a:rPr>
              <a:t>.</a:t>
            </a:r>
          </a:p>
          <a:p>
            <a:pPr lvl="1" algn="l">
              <a:buClr>
                <a:schemeClr val="tx1"/>
              </a:buClr>
            </a:pPr>
            <a:r>
              <a:rPr lang="en-CA" sz="2800" dirty="0" smtClean="0">
                <a:solidFill>
                  <a:srgbClr val="000000"/>
                </a:solidFill>
              </a:rPr>
              <a:t>E.G. Hypothesize that a set of items measures course quality.</a:t>
            </a:r>
            <a:endParaRPr lang="en-CA" sz="2800" dirty="0">
              <a:solidFill>
                <a:srgbClr val="000000"/>
              </a:solidFill>
            </a:endParaRPr>
          </a:p>
          <a:p>
            <a:pPr lvl="1" algn="l">
              <a:buClr>
                <a:schemeClr val="tx1"/>
              </a:buClr>
            </a:pPr>
            <a:endParaRPr lang="en-CA" sz="3000" dirty="0">
              <a:solidFill>
                <a:srgbClr val="000000"/>
              </a:solidFill>
            </a:endParaRPr>
          </a:p>
          <a:p>
            <a:pPr algn="l">
              <a:buClr>
                <a:schemeClr val="tx1"/>
              </a:buClr>
            </a:pPr>
            <a:r>
              <a:rPr lang="en-CA" sz="2800" dirty="0">
                <a:solidFill>
                  <a:srgbClr val="000000"/>
                </a:solidFill>
              </a:rPr>
              <a:t>5) Give the items and indirect measures of the hypothesized construct to subjects and determine the correlation between the items and the indirect measures.</a:t>
            </a:r>
          </a:p>
          <a:p>
            <a:pPr algn="l">
              <a:buClr>
                <a:schemeClr val="tx1"/>
              </a:buClr>
            </a:pPr>
            <a:endParaRPr lang="en-CA" sz="2800" dirty="0">
              <a:solidFill>
                <a:srgbClr val="000000"/>
              </a:solidFill>
            </a:endParaRPr>
          </a:p>
          <a:p>
            <a:pPr lvl="1" algn="l">
              <a:buClr>
                <a:schemeClr val="tx1"/>
              </a:buClr>
            </a:pPr>
            <a:r>
              <a:rPr lang="en-CA" sz="2800" dirty="0">
                <a:solidFill>
                  <a:srgbClr val="000000"/>
                </a:solidFill>
              </a:rPr>
              <a:t>E.G. Determine the correlation between the items hypothesized to measure “sensation seeking” and riskiness of investment portfolio, or ownership of a motorcycle, or relative safety of chosen profession (mountain climber vs. accountant).</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6) If the items correlate with the hypothesized measures, take this as evidence that the items do, in fact, measure the hypothesized construct. </a:t>
            </a:r>
          </a:p>
        </p:txBody>
      </p:sp>
    </p:spTree>
    <p:extLst>
      <p:ext uri="{BB962C8B-B14F-4D97-AF65-F5344CB8AC3E}">
        <p14:creationId xmlns:p14="http://schemas.microsoft.com/office/powerpoint/2010/main" val="3169274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778605"/>
          </a:xfrm>
        </p:spPr>
        <p:txBody>
          <a:bodyPr>
            <a:normAutofit fontScale="90000"/>
          </a:bodyPr>
          <a:lstStyle/>
          <a:p>
            <a:r>
              <a:rPr lang="en-US" sz="4000" dirty="0">
                <a:solidFill>
                  <a:srgbClr val="000000"/>
                </a:solidFill>
              </a:rPr>
              <a:t>Fundamental Principles of CV Theory</a:t>
            </a:r>
          </a:p>
        </p:txBody>
      </p:sp>
      <p:sp>
        <p:nvSpPr>
          <p:cNvPr id="5" name="Footer Placeholder 4"/>
          <p:cNvSpPr>
            <a:spLocks noGrp="1"/>
          </p:cNvSpPr>
          <p:nvPr>
            <p:ph type="ftr" sz="quarter" idx="11"/>
          </p:nvPr>
        </p:nvSpPr>
        <p:spPr/>
        <p:txBody>
          <a:bodyPr/>
          <a:lstStyle/>
          <a:p>
            <a:r>
              <a:rPr lang="en-US" dirty="0" smtClean="0"/>
              <a:t>17</a:t>
            </a:r>
            <a:endParaRPr lang="en-US" dirty="0"/>
          </a:p>
        </p:txBody>
      </p:sp>
      <p:sp>
        <p:nvSpPr>
          <p:cNvPr id="6" name="Subtitle 5"/>
          <p:cNvSpPr>
            <a:spLocks noGrp="1"/>
          </p:cNvSpPr>
          <p:nvPr>
            <p:ph type="subTitle" idx="1"/>
          </p:nvPr>
        </p:nvSpPr>
        <p:spPr>
          <a:xfrm>
            <a:off x="596734" y="1589760"/>
            <a:ext cx="7984715" cy="4518720"/>
          </a:xfrm>
        </p:spPr>
        <p:txBody>
          <a:bodyPr>
            <a:normAutofit fontScale="62500" lnSpcReduction="20000"/>
          </a:bodyPr>
          <a:lstStyle/>
          <a:p>
            <a:pPr marL="514350" indent="-514350" algn="l">
              <a:buClr>
                <a:schemeClr val="tx1"/>
              </a:buClr>
              <a:buAutoNum type="arabicParenR"/>
            </a:pPr>
            <a:r>
              <a:rPr lang="en-CA" sz="2800" dirty="0">
                <a:solidFill>
                  <a:srgbClr val="000000"/>
                </a:solidFill>
              </a:rPr>
              <a:t>The more evidence we gather with a test, the more validated the test becomes.</a:t>
            </a:r>
          </a:p>
          <a:p>
            <a:pPr marL="514350" indent="-514350" algn="l">
              <a:buClr>
                <a:schemeClr val="tx1"/>
              </a:buClr>
              <a:buAutoNum type="arabicParenR"/>
            </a:pPr>
            <a:r>
              <a:rPr lang="en-CA" sz="2800" dirty="0">
                <a:solidFill>
                  <a:srgbClr val="000000"/>
                </a:solidFill>
              </a:rPr>
              <a:t>There is no such thing as the end of validation</a:t>
            </a:r>
            <a:r>
              <a:rPr lang="mr-IN" sz="2800" dirty="0">
                <a:solidFill>
                  <a:srgbClr val="000000"/>
                </a:solidFill>
              </a:rPr>
              <a:t>…</a:t>
            </a:r>
            <a:r>
              <a:rPr lang="en-CA" sz="2800" dirty="0">
                <a:solidFill>
                  <a:srgbClr val="000000"/>
                </a:solidFill>
              </a:rPr>
              <a:t>we can always gather more evidence.</a:t>
            </a:r>
          </a:p>
          <a:p>
            <a:pPr marL="514350" indent="-514350" algn="l">
              <a:buClr>
                <a:schemeClr val="tx1"/>
              </a:buClr>
              <a:buAutoNum type="arabicParenR"/>
            </a:pPr>
            <a:r>
              <a:rPr lang="en-CA" sz="2800" dirty="0">
                <a:solidFill>
                  <a:srgbClr val="000000"/>
                </a:solidFill>
              </a:rPr>
              <a:t>Not all interpretations of the evidence will be the same. Therefore, there will almost always be competing theories about what a test measures. This is why we have “multiple theories of intelligence” </a:t>
            </a:r>
            <a:r>
              <a:rPr lang="en-CA" sz="2800" dirty="0" smtClean="0">
                <a:solidFill>
                  <a:srgbClr val="000000"/>
                </a:solidFill>
              </a:rPr>
              <a:t>or multiple “theories of addiction”. </a:t>
            </a:r>
            <a:r>
              <a:rPr lang="en-CA" sz="2800" dirty="0">
                <a:solidFill>
                  <a:srgbClr val="000000"/>
                </a:solidFill>
              </a:rPr>
              <a:t>We do not agree on how to interpret the evidence obtained with IQ </a:t>
            </a:r>
            <a:r>
              <a:rPr lang="en-CA" sz="2800" dirty="0" smtClean="0">
                <a:solidFill>
                  <a:srgbClr val="000000"/>
                </a:solidFill>
              </a:rPr>
              <a:t>tests or people taking drugs.</a:t>
            </a:r>
            <a:endParaRPr lang="en-CA" sz="2800" dirty="0">
              <a:solidFill>
                <a:srgbClr val="000000"/>
              </a:solidFill>
            </a:endParaRPr>
          </a:p>
          <a:p>
            <a:pPr marL="514350" indent="-514350" algn="l">
              <a:buClr>
                <a:schemeClr val="tx1"/>
              </a:buClr>
              <a:buAutoNum type="arabicParenR"/>
            </a:pPr>
            <a:r>
              <a:rPr lang="en-CA" sz="2800" dirty="0">
                <a:solidFill>
                  <a:srgbClr val="000000"/>
                </a:solidFill>
              </a:rPr>
              <a:t>There is no such thing as an index of validation. There is no such thing as a measure of how valid a test is as a measure of a construct.</a:t>
            </a:r>
          </a:p>
          <a:p>
            <a:pPr marL="514350" indent="-514350" algn="l">
              <a:buClr>
                <a:schemeClr val="tx1"/>
              </a:buClr>
              <a:buFont typeface="Symbol" pitchFamily="18" charset="2"/>
              <a:buAutoNum type="arabicParenR"/>
            </a:pPr>
            <a:r>
              <a:rPr lang="en-CA" sz="2800" dirty="0">
                <a:solidFill>
                  <a:srgbClr val="000000"/>
                </a:solidFill>
              </a:rPr>
              <a:t>If the test correlates with what it should correlate (if it were a measure of what we claim it measures), we say the test </a:t>
            </a:r>
            <a:r>
              <a:rPr lang="en-CA" sz="2800" dirty="0">
                <a:solidFill>
                  <a:schemeClr val="tx1"/>
                </a:solidFill>
              </a:rPr>
              <a:t>has</a:t>
            </a:r>
            <a:r>
              <a:rPr lang="en-CA" sz="2800" i="1" dirty="0">
                <a:solidFill>
                  <a:srgbClr val="FF0000"/>
                </a:solidFill>
              </a:rPr>
              <a:t> convergent validity</a:t>
            </a:r>
            <a:r>
              <a:rPr lang="en-CA" sz="2800" dirty="0">
                <a:solidFill>
                  <a:srgbClr val="000000"/>
                </a:solidFill>
              </a:rPr>
              <a:t> as a measure of the construct we claim it measures.</a:t>
            </a:r>
          </a:p>
          <a:p>
            <a:pPr marL="514350" indent="-514350" algn="l">
              <a:buClr>
                <a:schemeClr val="tx1"/>
              </a:buClr>
              <a:buFont typeface="Symbol" pitchFamily="18" charset="2"/>
              <a:buAutoNum type="arabicParenR"/>
            </a:pPr>
            <a:r>
              <a:rPr lang="en-CA" sz="2800" dirty="0">
                <a:solidFill>
                  <a:srgbClr val="000000"/>
                </a:solidFill>
              </a:rPr>
              <a:t>If the test does not correlate with what it should not correlate (if it were a measure of what we claim it measures), we say the test has </a:t>
            </a:r>
            <a:r>
              <a:rPr lang="en-CA" sz="2800" i="1" dirty="0">
                <a:solidFill>
                  <a:srgbClr val="FF0000"/>
                </a:solidFill>
              </a:rPr>
              <a:t>discriminant validity</a:t>
            </a:r>
            <a:r>
              <a:rPr lang="en-CA" sz="2800" dirty="0">
                <a:solidFill>
                  <a:srgbClr val="000000"/>
                </a:solidFill>
              </a:rPr>
              <a:t> as a measure of the construct we claim it measures.</a:t>
            </a:r>
          </a:p>
        </p:txBody>
      </p:sp>
    </p:spTree>
    <p:extLst>
      <p:ext uri="{BB962C8B-B14F-4D97-AF65-F5344CB8AC3E}">
        <p14:creationId xmlns:p14="http://schemas.microsoft.com/office/powerpoint/2010/main" val="3184090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2222" y="304839"/>
            <a:ext cx="8175978" cy="635901"/>
          </a:xfrm>
        </p:spPr>
        <p:txBody>
          <a:bodyPr>
            <a:normAutofit fontScale="90000"/>
          </a:bodyPr>
          <a:lstStyle/>
          <a:p>
            <a:r>
              <a:rPr lang="en-US" sz="4000" dirty="0">
                <a:solidFill>
                  <a:srgbClr val="000000"/>
                </a:solidFill>
              </a:rPr>
              <a:t>Relationship to PCA and Factor Analysis</a:t>
            </a:r>
          </a:p>
        </p:txBody>
      </p:sp>
      <p:sp>
        <p:nvSpPr>
          <p:cNvPr id="5" name="Footer Placeholder 4"/>
          <p:cNvSpPr>
            <a:spLocks noGrp="1"/>
          </p:cNvSpPr>
          <p:nvPr>
            <p:ph type="ftr" sz="quarter" idx="11"/>
          </p:nvPr>
        </p:nvSpPr>
        <p:spPr/>
        <p:txBody>
          <a:bodyPr/>
          <a:lstStyle/>
          <a:p>
            <a:r>
              <a:rPr lang="en-US" dirty="0" smtClean="0"/>
              <a:t>18</a:t>
            </a:r>
            <a:endParaRPr lang="en-US" dirty="0"/>
          </a:p>
        </p:txBody>
      </p:sp>
      <p:sp>
        <p:nvSpPr>
          <p:cNvPr id="6" name="Subtitle 5"/>
          <p:cNvSpPr>
            <a:spLocks noGrp="1"/>
          </p:cNvSpPr>
          <p:nvPr>
            <p:ph type="subTitle" idx="1"/>
          </p:nvPr>
        </p:nvSpPr>
        <p:spPr>
          <a:xfrm>
            <a:off x="282222" y="1044223"/>
            <a:ext cx="8617185" cy="5307659"/>
          </a:xfrm>
        </p:spPr>
        <p:txBody>
          <a:bodyPr>
            <a:noAutofit/>
          </a:bodyPr>
          <a:lstStyle/>
          <a:p>
            <a:pPr marL="514350" indent="-514350" algn="l">
              <a:buClr>
                <a:schemeClr val="tx1"/>
              </a:buClr>
              <a:buFont typeface="Arial"/>
              <a:buChar char="•"/>
            </a:pPr>
            <a:r>
              <a:rPr lang="en-CA" sz="1800" dirty="0">
                <a:solidFill>
                  <a:srgbClr val="000000"/>
                </a:solidFill>
              </a:rPr>
              <a:t>A component or factor is </a:t>
            </a:r>
            <a:r>
              <a:rPr lang="en-CA" sz="1800" dirty="0" smtClean="0">
                <a:solidFill>
                  <a:srgbClr val="000000"/>
                </a:solidFill>
              </a:rPr>
              <a:t>a mathematically constructed </a:t>
            </a:r>
            <a:r>
              <a:rPr lang="en-CA" sz="1800" dirty="0" smtClean="0">
                <a:solidFill>
                  <a:srgbClr val="000000"/>
                </a:solidFill>
              </a:rPr>
              <a:t>variable</a:t>
            </a:r>
            <a:r>
              <a:rPr lang="en-CA" sz="1800" dirty="0" smtClean="0">
                <a:solidFill>
                  <a:srgbClr val="000000"/>
                </a:solidFill>
              </a:rPr>
              <a:t> </a:t>
            </a:r>
            <a:r>
              <a:rPr lang="en-CA" sz="1800" dirty="0">
                <a:solidFill>
                  <a:srgbClr val="000000"/>
                </a:solidFill>
              </a:rPr>
              <a:t>that the items on the test correlate with. We can correlate the “FACTOR SCORES” </a:t>
            </a:r>
            <a:r>
              <a:rPr lang="en-CA" sz="1800" dirty="0" smtClean="0">
                <a:solidFill>
                  <a:srgbClr val="000000"/>
                </a:solidFill>
              </a:rPr>
              <a:t>or “COMPONENT SCORES” with </a:t>
            </a:r>
            <a:r>
              <a:rPr lang="en-CA" sz="1800" dirty="0">
                <a:solidFill>
                  <a:srgbClr val="000000"/>
                </a:solidFill>
              </a:rPr>
              <a:t>each of the items to determine the size of the correlation</a:t>
            </a:r>
            <a:r>
              <a:rPr lang="en-CA" sz="1800" dirty="0" smtClean="0">
                <a:solidFill>
                  <a:srgbClr val="000000"/>
                </a:solidFill>
              </a:rPr>
              <a:t>.</a:t>
            </a:r>
          </a:p>
          <a:p>
            <a:pPr marL="514350" indent="-514350" algn="l">
              <a:buClr>
                <a:schemeClr val="tx1"/>
              </a:buClr>
              <a:buFont typeface="Arial"/>
              <a:buChar char="•"/>
            </a:pPr>
            <a:endParaRPr lang="en-CA" sz="1600" dirty="0" smtClean="0">
              <a:solidFill>
                <a:srgbClr val="000000"/>
              </a:solidFill>
            </a:endParaRPr>
          </a:p>
          <a:p>
            <a:pPr marL="514350" indent="-514350" algn="l">
              <a:buClr>
                <a:schemeClr val="tx1"/>
              </a:buClr>
              <a:buFont typeface="Arial"/>
              <a:buChar char="•"/>
            </a:pPr>
            <a:r>
              <a:rPr lang="en-CA" sz="1800" dirty="0" smtClean="0">
                <a:solidFill>
                  <a:srgbClr val="000000"/>
                </a:solidFill>
              </a:rPr>
              <a:t>If the correlation of an item with the factor/component is between .3 and .8, we conclude the item measures the factor.</a:t>
            </a:r>
            <a:endParaRPr lang="en-CA" sz="1800" dirty="0">
              <a:solidFill>
                <a:srgbClr val="000000"/>
              </a:solidFill>
            </a:endParaRPr>
          </a:p>
          <a:p>
            <a:pPr marL="514350" indent="-514350" algn="l">
              <a:buClr>
                <a:schemeClr val="tx1"/>
              </a:buClr>
              <a:buFont typeface="Arial"/>
              <a:buChar char="•"/>
            </a:pPr>
            <a:endParaRPr lang="en-CA" sz="1800" dirty="0">
              <a:solidFill>
                <a:srgbClr val="000000"/>
              </a:solidFill>
            </a:endParaRPr>
          </a:p>
          <a:p>
            <a:pPr marL="514350" indent="-514350" algn="l">
              <a:buClr>
                <a:schemeClr val="tx1"/>
              </a:buClr>
              <a:buFont typeface="Arial"/>
              <a:buChar char="•"/>
            </a:pPr>
            <a:r>
              <a:rPr lang="en-CA" sz="1800" dirty="0">
                <a:solidFill>
                  <a:srgbClr val="000000"/>
                </a:solidFill>
              </a:rPr>
              <a:t>What does the </a:t>
            </a:r>
            <a:r>
              <a:rPr lang="en-CA" sz="1800" dirty="0" smtClean="0">
                <a:solidFill>
                  <a:srgbClr val="000000"/>
                </a:solidFill>
              </a:rPr>
              <a:t>factor/component </a:t>
            </a:r>
            <a:r>
              <a:rPr lang="en-CA" sz="1800" dirty="0">
                <a:solidFill>
                  <a:srgbClr val="000000"/>
                </a:solidFill>
              </a:rPr>
              <a:t>measure then? </a:t>
            </a:r>
            <a:endParaRPr lang="en-CA" sz="1800" dirty="0" smtClean="0">
              <a:solidFill>
                <a:srgbClr val="000000"/>
              </a:solidFill>
            </a:endParaRPr>
          </a:p>
          <a:p>
            <a:pPr marL="457200" indent="-457200">
              <a:buClr>
                <a:schemeClr val="tx1"/>
              </a:buClr>
              <a:buFont typeface="Arial"/>
              <a:buChar char="•"/>
            </a:pPr>
            <a:endParaRPr lang="en-CA" sz="1400" dirty="0">
              <a:solidFill>
                <a:srgbClr val="000000"/>
              </a:solidFill>
            </a:endParaRPr>
          </a:p>
          <a:p>
            <a:pPr>
              <a:buClr>
                <a:schemeClr val="tx1"/>
              </a:buClr>
            </a:pPr>
            <a:r>
              <a:rPr lang="en-CA" sz="1800" dirty="0" smtClean="0">
                <a:solidFill>
                  <a:srgbClr val="000000"/>
                </a:solidFill>
              </a:rPr>
              <a:t>Something </a:t>
            </a:r>
            <a:r>
              <a:rPr lang="en-CA" sz="1800" dirty="0">
                <a:solidFill>
                  <a:srgbClr val="000000"/>
                </a:solidFill>
              </a:rPr>
              <a:t>that all the items measure.</a:t>
            </a:r>
          </a:p>
          <a:p>
            <a:pPr marL="514350" indent="-514350" algn="l">
              <a:buClr>
                <a:schemeClr val="tx1"/>
              </a:buClr>
              <a:buFont typeface="Arial"/>
              <a:buChar char="•"/>
            </a:pPr>
            <a:endParaRPr lang="en-CA" sz="1800" dirty="0">
              <a:solidFill>
                <a:srgbClr val="000000"/>
              </a:solidFill>
            </a:endParaRPr>
          </a:p>
          <a:p>
            <a:pPr marL="514350" indent="-514350" algn="l">
              <a:buClr>
                <a:schemeClr val="tx1"/>
              </a:buClr>
              <a:buFont typeface="Arial"/>
              <a:buChar char="•"/>
            </a:pPr>
            <a:r>
              <a:rPr lang="en-CA" sz="1800" dirty="0">
                <a:solidFill>
                  <a:srgbClr val="000000"/>
                </a:solidFill>
              </a:rPr>
              <a:t>What is that thing? </a:t>
            </a:r>
            <a:endParaRPr lang="en-CA" sz="1800" dirty="0" smtClean="0">
              <a:solidFill>
                <a:srgbClr val="000000"/>
              </a:solidFill>
            </a:endParaRPr>
          </a:p>
          <a:p>
            <a:pPr marL="514350" indent="-514350" algn="l">
              <a:buClr>
                <a:schemeClr val="tx1"/>
              </a:buClr>
              <a:buFont typeface="Arial"/>
              <a:buChar char="•"/>
            </a:pPr>
            <a:endParaRPr lang="en-CA" sz="1800" dirty="0">
              <a:solidFill>
                <a:srgbClr val="000000"/>
              </a:solidFill>
            </a:endParaRPr>
          </a:p>
          <a:p>
            <a:pPr lvl="1">
              <a:buClr>
                <a:schemeClr val="tx1"/>
              </a:buClr>
            </a:pPr>
            <a:r>
              <a:rPr lang="en-CA" sz="1800" dirty="0" smtClean="0">
                <a:solidFill>
                  <a:srgbClr val="000000"/>
                </a:solidFill>
              </a:rPr>
              <a:t>We </a:t>
            </a:r>
            <a:r>
              <a:rPr lang="en-CA" sz="1800" dirty="0">
                <a:solidFill>
                  <a:srgbClr val="000000"/>
                </a:solidFill>
              </a:rPr>
              <a:t>develop a </a:t>
            </a:r>
            <a:r>
              <a:rPr lang="en-CA" sz="1800" b="1" i="1" dirty="0">
                <a:solidFill>
                  <a:srgbClr val="FF0000"/>
                </a:solidFill>
              </a:rPr>
              <a:t>theory</a:t>
            </a:r>
            <a:r>
              <a:rPr lang="en-CA" sz="1800" dirty="0">
                <a:solidFill>
                  <a:srgbClr val="000000"/>
                </a:solidFill>
              </a:rPr>
              <a:t> about what it is based on the meaning of the items that are most strongly correlated with the factor. We NAME the factor based on the items that are correlated with the factor</a:t>
            </a:r>
            <a:r>
              <a:rPr lang="en-CA" sz="1800" dirty="0" smtClean="0">
                <a:solidFill>
                  <a:srgbClr val="000000"/>
                </a:solidFill>
              </a:rPr>
              <a:t>. What something is, is given by what it correlates with!</a:t>
            </a:r>
            <a:endParaRPr lang="en-CA" sz="1800" dirty="0">
              <a:solidFill>
                <a:srgbClr val="000000"/>
              </a:solidFill>
            </a:endParaRPr>
          </a:p>
        </p:txBody>
      </p:sp>
    </p:spTree>
    <p:extLst>
      <p:ext uri="{BB962C8B-B14F-4D97-AF65-F5344CB8AC3E}">
        <p14:creationId xmlns:p14="http://schemas.microsoft.com/office/powerpoint/2010/main" val="3159428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698565"/>
          </a:xfrm>
        </p:spPr>
        <p:txBody>
          <a:bodyPr>
            <a:normAutofit fontScale="90000"/>
          </a:bodyPr>
          <a:lstStyle/>
          <a:p>
            <a:r>
              <a:rPr lang="en-US" sz="4000" dirty="0">
                <a:solidFill>
                  <a:srgbClr val="000000"/>
                </a:solidFill>
              </a:rPr>
              <a:t>What Does Component 1 Measure?</a:t>
            </a:r>
          </a:p>
        </p:txBody>
      </p:sp>
      <p:sp>
        <p:nvSpPr>
          <p:cNvPr id="5" name="Footer Placeholder 4"/>
          <p:cNvSpPr>
            <a:spLocks noGrp="1"/>
          </p:cNvSpPr>
          <p:nvPr>
            <p:ph type="ftr" sz="quarter" idx="11"/>
          </p:nvPr>
        </p:nvSpPr>
        <p:spPr/>
        <p:txBody>
          <a:bodyPr/>
          <a:lstStyle/>
          <a:p>
            <a:r>
              <a:rPr lang="en-US" dirty="0"/>
              <a:t>13</a:t>
            </a:r>
          </a:p>
        </p:txBody>
      </p:sp>
      <p:pic>
        <p:nvPicPr>
          <p:cNvPr id="8" name="Picture 7" descr="PastedGraphic-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955257" y="536607"/>
            <a:ext cx="5299364" cy="6858000"/>
          </a:xfrm>
          <a:prstGeom prst="rect">
            <a:avLst/>
          </a:prstGeom>
        </p:spPr>
      </p:pic>
    </p:spTree>
    <p:extLst>
      <p:ext uri="{BB962C8B-B14F-4D97-AF65-F5344CB8AC3E}">
        <p14:creationId xmlns:p14="http://schemas.microsoft.com/office/powerpoint/2010/main" val="3025811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2395"/>
            <a:ext cx="7772400" cy="1052805"/>
          </a:xfrm>
        </p:spPr>
        <p:txBody>
          <a:bodyPr>
            <a:normAutofit fontScale="90000"/>
          </a:bodyPr>
          <a:lstStyle/>
          <a:p>
            <a:r>
              <a:rPr lang="en-US" sz="4000" dirty="0">
                <a:solidFill>
                  <a:schemeClr val="tx1"/>
                </a:solidFill>
              </a:rPr>
              <a:t>Validating Constructs: The Case of ADHD</a:t>
            </a:r>
          </a:p>
        </p:txBody>
      </p:sp>
      <p:sp>
        <p:nvSpPr>
          <p:cNvPr id="5" name="Footer Placeholder 4"/>
          <p:cNvSpPr>
            <a:spLocks noGrp="1"/>
          </p:cNvSpPr>
          <p:nvPr>
            <p:ph type="ftr" sz="quarter" idx="11"/>
          </p:nvPr>
        </p:nvSpPr>
        <p:spPr/>
        <p:txBody>
          <a:bodyPr/>
          <a:lstStyle/>
          <a:p>
            <a:r>
              <a:rPr lang="en-US" dirty="0"/>
              <a:t>18</a:t>
            </a:r>
          </a:p>
        </p:txBody>
      </p:sp>
      <p:sp>
        <p:nvSpPr>
          <p:cNvPr id="6" name="Subtitle 5"/>
          <p:cNvSpPr>
            <a:spLocks noGrp="1"/>
          </p:cNvSpPr>
          <p:nvPr>
            <p:ph type="subTitle" idx="1"/>
          </p:nvPr>
        </p:nvSpPr>
        <p:spPr>
          <a:xfrm>
            <a:off x="795446" y="1909440"/>
            <a:ext cx="7984715" cy="3775679"/>
          </a:xfrm>
        </p:spPr>
        <p:txBody>
          <a:bodyPr>
            <a:normAutofit fontScale="70000" lnSpcReduction="20000"/>
          </a:bodyPr>
          <a:lstStyle/>
          <a:p>
            <a:pPr marL="514350" indent="-514350" algn="l">
              <a:buClr>
                <a:schemeClr val="tx1"/>
              </a:buClr>
              <a:buAutoNum type="arabicParenR"/>
            </a:pPr>
            <a:r>
              <a:rPr lang="en-CA" sz="2800" dirty="0">
                <a:solidFill>
                  <a:srgbClr val="000000"/>
                </a:solidFill>
              </a:rPr>
              <a:t>Theorize that ADHD is an abnormality of the brain.</a:t>
            </a:r>
          </a:p>
          <a:p>
            <a:pPr algn="l">
              <a:buClr>
                <a:schemeClr val="tx1"/>
              </a:buClr>
            </a:pPr>
            <a:endParaRPr lang="en-CA" sz="2800" dirty="0">
              <a:solidFill>
                <a:srgbClr val="000000"/>
              </a:solidFill>
            </a:endParaRPr>
          </a:p>
          <a:p>
            <a:pPr marL="514350" indent="-514350" algn="l">
              <a:buClr>
                <a:schemeClr val="tx1"/>
              </a:buClr>
              <a:buFont typeface="+mj-lt"/>
              <a:buAutoNum type="arabicParenR" startAt="2"/>
            </a:pPr>
            <a:r>
              <a:rPr lang="en-CA" sz="2800" dirty="0">
                <a:solidFill>
                  <a:srgbClr val="000000"/>
                </a:solidFill>
              </a:rPr>
              <a:t>Hypothesize that if ADHD is an abnormality of the brain, children with ADHD should have different brain structure than children without ADHD. ADHD should correlate with brain structure. </a:t>
            </a:r>
          </a:p>
          <a:p>
            <a:pPr algn="l">
              <a:buClr>
                <a:schemeClr val="tx1"/>
              </a:buClr>
            </a:pPr>
            <a:endParaRPr lang="en-CA" sz="2800" dirty="0">
              <a:solidFill>
                <a:srgbClr val="000000"/>
              </a:solidFill>
            </a:endParaRPr>
          </a:p>
          <a:p>
            <a:pPr marL="514350" indent="-514350" algn="l">
              <a:buClr>
                <a:schemeClr val="tx1"/>
              </a:buClr>
              <a:buFont typeface="+mj-lt"/>
              <a:buAutoNum type="arabicParenR" startAt="3"/>
            </a:pPr>
            <a:r>
              <a:rPr lang="en-CA" sz="2800" dirty="0">
                <a:solidFill>
                  <a:srgbClr val="000000"/>
                </a:solidFill>
              </a:rPr>
              <a:t>Conduct the experiment. If brain structure is somewhat different in children with ADHD than in children without ADHD, this is evidence that ADHD is a brain abnormality.</a:t>
            </a:r>
          </a:p>
          <a:p>
            <a:pPr algn="l">
              <a:buClr>
                <a:schemeClr val="tx1"/>
              </a:buClr>
            </a:pPr>
            <a:endParaRPr lang="en-CA" sz="2800" dirty="0">
              <a:solidFill>
                <a:srgbClr val="000000"/>
              </a:solidFill>
            </a:endParaRPr>
          </a:p>
          <a:p>
            <a:pPr marL="514350" indent="-514350" algn="l">
              <a:buClr>
                <a:schemeClr val="tx1"/>
              </a:buClr>
              <a:buFont typeface="+mj-lt"/>
              <a:buAutoNum type="arabicParenR" startAt="4"/>
            </a:pPr>
            <a:r>
              <a:rPr lang="en-CA" sz="2800" dirty="0">
                <a:solidFill>
                  <a:srgbClr val="000000"/>
                </a:solidFill>
              </a:rPr>
              <a:t>If brain structure is not somewhat different conclude: a) We did not measure the right brain structure, or b) the theory that ADHD is a brain abnormality is incorrect.</a:t>
            </a:r>
          </a:p>
        </p:txBody>
      </p:sp>
    </p:spTree>
    <p:extLst>
      <p:ext uri="{BB962C8B-B14F-4D97-AF65-F5344CB8AC3E}">
        <p14:creationId xmlns:p14="http://schemas.microsoft.com/office/powerpoint/2010/main" val="4262061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7720" y="312293"/>
            <a:ext cx="8010480" cy="985074"/>
          </a:xfrm>
        </p:spPr>
        <p:txBody>
          <a:bodyPr>
            <a:normAutofit/>
          </a:bodyPr>
          <a:lstStyle/>
          <a:p>
            <a:pPr algn="l"/>
            <a:r>
              <a:rPr lang="en-US" sz="2800" dirty="0">
                <a:solidFill>
                  <a:srgbClr val="000000"/>
                </a:solidFill>
              </a:rPr>
              <a:t>An Example of a “Validated” Psychological Test: The HAM-D</a:t>
            </a:r>
          </a:p>
        </p:txBody>
      </p:sp>
      <p:sp>
        <p:nvSpPr>
          <p:cNvPr id="5" name="Footer Placeholder 4"/>
          <p:cNvSpPr>
            <a:spLocks noGrp="1"/>
          </p:cNvSpPr>
          <p:nvPr>
            <p:ph type="ftr" sz="quarter" idx="11"/>
          </p:nvPr>
        </p:nvSpPr>
        <p:spPr>
          <a:xfrm>
            <a:off x="193639" y="6250164"/>
            <a:ext cx="1588106" cy="365125"/>
          </a:xfrm>
        </p:spPr>
        <p:txBody>
          <a:bodyPr/>
          <a:lstStyle/>
          <a:p>
            <a:r>
              <a:rPr lang="en-US" dirty="0"/>
              <a:t>20</a:t>
            </a:r>
          </a:p>
        </p:txBody>
      </p:sp>
      <p:pic>
        <p:nvPicPr>
          <p:cNvPr id="3" name="Picture 2" descr="ham_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2959" y="1049116"/>
            <a:ext cx="5020209" cy="5712007"/>
          </a:xfrm>
          <a:prstGeom prst="rect">
            <a:avLst/>
          </a:prstGeom>
        </p:spPr>
      </p:pic>
    </p:spTree>
    <p:extLst>
      <p:ext uri="{BB962C8B-B14F-4D97-AF65-F5344CB8AC3E}">
        <p14:creationId xmlns:p14="http://schemas.microsoft.com/office/powerpoint/2010/main" val="3513985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4593"/>
            <a:ext cx="7772400" cy="1295710"/>
          </a:xfrm>
        </p:spPr>
        <p:txBody>
          <a:bodyPr>
            <a:normAutofit/>
          </a:bodyPr>
          <a:lstStyle/>
          <a:p>
            <a:r>
              <a:rPr lang="en-US" sz="4000" dirty="0">
                <a:solidFill>
                  <a:srgbClr val="FF6600"/>
                </a:solidFill>
              </a:rPr>
              <a:t>Question?</a:t>
            </a:r>
          </a:p>
        </p:txBody>
      </p:sp>
      <p:sp>
        <p:nvSpPr>
          <p:cNvPr id="5" name="Footer Placeholder 4"/>
          <p:cNvSpPr>
            <a:spLocks noGrp="1"/>
          </p:cNvSpPr>
          <p:nvPr>
            <p:ph type="ftr" sz="quarter" idx="11"/>
          </p:nvPr>
        </p:nvSpPr>
        <p:spPr/>
        <p:txBody>
          <a:bodyPr/>
          <a:lstStyle/>
          <a:p>
            <a:r>
              <a:rPr lang="en-US" dirty="0" smtClean="0"/>
              <a:t>22</a:t>
            </a:r>
            <a:endParaRPr lang="en-US" dirty="0"/>
          </a:p>
        </p:txBody>
      </p:sp>
      <p:sp>
        <p:nvSpPr>
          <p:cNvPr id="6" name="Subtitle 5"/>
          <p:cNvSpPr>
            <a:spLocks noGrp="1"/>
          </p:cNvSpPr>
          <p:nvPr>
            <p:ph type="subTitle" idx="1"/>
          </p:nvPr>
        </p:nvSpPr>
        <p:spPr>
          <a:xfrm>
            <a:off x="795446" y="2255040"/>
            <a:ext cx="7984715" cy="3395520"/>
          </a:xfrm>
        </p:spPr>
        <p:txBody>
          <a:bodyPr>
            <a:normAutofit fontScale="85000" lnSpcReduction="20000"/>
          </a:bodyPr>
          <a:lstStyle/>
          <a:p>
            <a:pPr algn="l">
              <a:buClr>
                <a:schemeClr val="tx1"/>
              </a:buClr>
            </a:pPr>
            <a:r>
              <a:rPr lang="en-CA" sz="2800" dirty="0">
                <a:solidFill>
                  <a:srgbClr val="000000"/>
                </a:solidFill>
              </a:rPr>
              <a:t>Why are there questions on the HAM-D that do not denote depression?</a:t>
            </a:r>
          </a:p>
          <a:p>
            <a:pPr algn="l">
              <a:buClr>
                <a:schemeClr val="tx1"/>
              </a:buClr>
            </a:pPr>
            <a:endParaRPr lang="en-CA" sz="2800" dirty="0">
              <a:solidFill>
                <a:srgbClr val="000000"/>
              </a:solidFill>
            </a:endParaRPr>
          </a:p>
          <a:p>
            <a:pPr algn="l">
              <a:buClr>
                <a:schemeClr val="tx1"/>
              </a:buClr>
            </a:pPr>
            <a:endParaRPr lang="en-CA" sz="2800" dirty="0">
              <a:solidFill>
                <a:srgbClr val="000000"/>
              </a:solidFill>
            </a:endParaRPr>
          </a:p>
          <a:p>
            <a:pPr algn="l">
              <a:buClr>
                <a:schemeClr val="tx1"/>
              </a:buClr>
            </a:pPr>
            <a:r>
              <a:rPr lang="en-CA" sz="2800" dirty="0">
                <a:solidFill>
                  <a:srgbClr val="000000"/>
                </a:solidFill>
              </a:rPr>
              <a:t>Most of the questions on the test denote things that are correlated with depression not depression itself. </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In CV Theory, what something is, is given by what it is correlated with and so what a test measures is given by what it is correlated with.</a:t>
            </a:r>
          </a:p>
        </p:txBody>
      </p:sp>
    </p:spTree>
    <p:extLst>
      <p:ext uri="{BB962C8B-B14F-4D97-AF65-F5344CB8AC3E}">
        <p14:creationId xmlns:p14="http://schemas.microsoft.com/office/powerpoint/2010/main" val="181680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4593"/>
            <a:ext cx="7772400" cy="1295710"/>
          </a:xfrm>
        </p:spPr>
        <p:txBody>
          <a:bodyPr>
            <a:normAutofit/>
          </a:bodyPr>
          <a:lstStyle/>
          <a:p>
            <a:r>
              <a:rPr lang="en-US" sz="4000" dirty="0">
                <a:solidFill>
                  <a:srgbClr val="FF6600"/>
                </a:solidFill>
              </a:rPr>
              <a:t>Question?</a:t>
            </a:r>
          </a:p>
        </p:txBody>
      </p:sp>
      <p:sp>
        <p:nvSpPr>
          <p:cNvPr id="5" name="Footer Placeholder 4"/>
          <p:cNvSpPr>
            <a:spLocks noGrp="1"/>
          </p:cNvSpPr>
          <p:nvPr>
            <p:ph type="ftr" sz="quarter" idx="11"/>
          </p:nvPr>
        </p:nvSpPr>
        <p:spPr/>
        <p:txBody>
          <a:bodyPr/>
          <a:lstStyle/>
          <a:p>
            <a:r>
              <a:rPr lang="en-US" dirty="0"/>
              <a:t>21</a:t>
            </a:r>
          </a:p>
        </p:txBody>
      </p:sp>
      <p:sp>
        <p:nvSpPr>
          <p:cNvPr id="6" name="Subtitle 5"/>
          <p:cNvSpPr>
            <a:spLocks noGrp="1"/>
          </p:cNvSpPr>
          <p:nvPr>
            <p:ph type="subTitle" idx="1"/>
          </p:nvPr>
        </p:nvSpPr>
        <p:spPr>
          <a:xfrm>
            <a:off x="795446" y="2575986"/>
            <a:ext cx="7984715" cy="1334864"/>
          </a:xfrm>
        </p:spPr>
        <p:txBody>
          <a:bodyPr>
            <a:normAutofit/>
          </a:bodyPr>
          <a:lstStyle/>
          <a:p>
            <a:pPr algn="l">
              <a:buClr>
                <a:schemeClr val="tx1"/>
              </a:buClr>
            </a:pPr>
            <a:r>
              <a:rPr lang="en-CA" sz="2800" dirty="0">
                <a:solidFill>
                  <a:srgbClr val="000000"/>
                </a:solidFill>
              </a:rPr>
              <a:t>What is the problem with the logic of CV Theory?</a:t>
            </a:r>
          </a:p>
        </p:txBody>
      </p:sp>
    </p:spTree>
    <p:extLst>
      <p:ext uri="{BB962C8B-B14F-4D97-AF65-F5344CB8AC3E}">
        <p14:creationId xmlns:p14="http://schemas.microsoft.com/office/powerpoint/2010/main" val="1406827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4593"/>
            <a:ext cx="7772400" cy="1295710"/>
          </a:xfrm>
        </p:spPr>
        <p:txBody>
          <a:bodyPr>
            <a:normAutofit/>
          </a:bodyPr>
          <a:lstStyle/>
          <a:p>
            <a:r>
              <a:rPr lang="en-US" sz="4000" dirty="0">
                <a:solidFill>
                  <a:schemeClr val="tx1"/>
                </a:solidFill>
              </a:rPr>
              <a:t>Answer: Two Issues</a:t>
            </a:r>
          </a:p>
        </p:txBody>
      </p:sp>
      <p:sp>
        <p:nvSpPr>
          <p:cNvPr id="5" name="Footer Placeholder 4"/>
          <p:cNvSpPr>
            <a:spLocks noGrp="1"/>
          </p:cNvSpPr>
          <p:nvPr>
            <p:ph type="ftr" sz="quarter" idx="11"/>
          </p:nvPr>
        </p:nvSpPr>
        <p:spPr/>
        <p:txBody>
          <a:bodyPr/>
          <a:lstStyle/>
          <a:p>
            <a:r>
              <a:rPr lang="en-US" dirty="0"/>
              <a:t>22</a:t>
            </a:r>
          </a:p>
        </p:txBody>
      </p:sp>
      <p:sp>
        <p:nvSpPr>
          <p:cNvPr id="6" name="Subtitle 5"/>
          <p:cNvSpPr>
            <a:spLocks noGrp="1"/>
          </p:cNvSpPr>
          <p:nvPr>
            <p:ph type="subTitle" idx="1"/>
          </p:nvPr>
        </p:nvSpPr>
        <p:spPr>
          <a:xfrm>
            <a:off x="932504" y="2575986"/>
            <a:ext cx="7373164" cy="2167374"/>
          </a:xfrm>
        </p:spPr>
        <p:txBody>
          <a:bodyPr>
            <a:normAutofit fontScale="92500" lnSpcReduction="20000"/>
          </a:bodyPr>
          <a:lstStyle/>
          <a:p>
            <a:pPr algn="l">
              <a:buClr>
                <a:schemeClr val="tx1"/>
              </a:buClr>
            </a:pPr>
            <a:r>
              <a:rPr lang="en-CA" sz="2800" dirty="0">
                <a:solidFill>
                  <a:srgbClr val="000000"/>
                </a:solidFill>
              </a:rPr>
              <a:t>1) How do we pick items that are roughly related to intelligence in step 1 of test validation if we do not already know what intelligence is?</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2) Is it true that what something is correlated with tells us what it is?</a:t>
            </a:r>
          </a:p>
        </p:txBody>
      </p:sp>
    </p:spTree>
    <p:extLst>
      <p:ext uri="{BB962C8B-B14F-4D97-AF65-F5344CB8AC3E}">
        <p14:creationId xmlns:p14="http://schemas.microsoft.com/office/powerpoint/2010/main" val="4285509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76092"/>
            <a:ext cx="7772400" cy="720119"/>
          </a:xfrm>
        </p:spPr>
        <p:txBody>
          <a:bodyPr>
            <a:normAutofit/>
          </a:bodyPr>
          <a:lstStyle/>
          <a:p>
            <a:r>
              <a:rPr lang="en-US" sz="4000" dirty="0">
                <a:solidFill>
                  <a:srgbClr val="000000"/>
                </a:solidFill>
              </a:rPr>
              <a:t>Is Correlation=Meaning?</a:t>
            </a:r>
          </a:p>
        </p:txBody>
      </p:sp>
      <p:sp>
        <p:nvSpPr>
          <p:cNvPr id="5" name="Footer Placeholder 4"/>
          <p:cNvSpPr>
            <a:spLocks noGrp="1"/>
          </p:cNvSpPr>
          <p:nvPr>
            <p:ph type="ftr" sz="quarter" idx="11"/>
          </p:nvPr>
        </p:nvSpPr>
        <p:spPr/>
        <p:txBody>
          <a:bodyPr/>
          <a:lstStyle/>
          <a:p>
            <a:r>
              <a:rPr lang="en-US" dirty="0"/>
              <a:t>24</a:t>
            </a:r>
          </a:p>
        </p:txBody>
      </p:sp>
      <p:sp>
        <p:nvSpPr>
          <p:cNvPr id="6" name="Subtitle 5"/>
          <p:cNvSpPr>
            <a:spLocks noGrp="1"/>
          </p:cNvSpPr>
          <p:nvPr>
            <p:ph type="subTitle" idx="1"/>
          </p:nvPr>
        </p:nvSpPr>
        <p:spPr>
          <a:xfrm>
            <a:off x="548229" y="1571467"/>
            <a:ext cx="8168609" cy="3854232"/>
          </a:xfrm>
        </p:spPr>
        <p:txBody>
          <a:bodyPr>
            <a:normAutofit fontScale="92500" lnSpcReduction="20000"/>
          </a:bodyPr>
          <a:lstStyle/>
          <a:p>
            <a:pPr marL="457200" indent="-457200" algn="l">
              <a:buClr>
                <a:schemeClr val="tx1"/>
              </a:buClr>
              <a:buFont typeface="Arial"/>
              <a:buChar char="•"/>
            </a:pPr>
            <a:r>
              <a:rPr lang="en-CA" sz="2800" dirty="0">
                <a:solidFill>
                  <a:srgbClr val="000000"/>
                </a:solidFill>
              </a:rPr>
              <a:t>Suppose we measure daily depression using the HAM-D depression scale.</a:t>
            </a:r>
          </a:p>
          <a:p>
            <a:pPr marL="457200" indent="-457200" algn="l">
              <a:buClr>
                <a:schemeClr val="tx1"/>
              </a:buClr>
              <a:buFont typeface="Arial"/>
              <a:buChar char="•"/>
            </a:pPr>
            <a:r>
              <a:rPr lang="en-CA" sz="2800" dirty="0">
                <a:solidFill>
                  <a:srgbClr val="000000"/>
                </a:solidFill>
              </a:rPr>
              <a:t>Suppose, on the same days we measure depression, we also measure the amount of rain on the day.</a:t>
            </a:r>
          </a:p>
          <a:p>
            <a:pPr marL="457200" indent="-457200" algn="l">
              <a:buClr>
                <a:schemeClr val="tx1"/>
              </a:buClr>
              <a:buFont typeface="Arial"/>
              <a:buChar char="•"/>
            </a:pPr>
            <a:r>
              <a:rPr lang="en-CA" sz="2800" dirty="0">
                <a:solidFill>
                  <a:srgbClr val="000000"/>
                </a:solidFill>
              </a:rPr>
              <a:t>Now, suppose we correlate depression scores with amount of rain and notice that levels of depression are correlated with amount of rain.</a:t>
            </a:r>
          </a:p>
          <a:p>
            <a:pPr marL="457200" indent="-457200" algn="l">
              <a:buClr>
                <a:schemeClr val="tx1"/>
              </a:buClr>
              <a:buFont typeface="Arial"/>
              <a:buChar char="•"/>
            </a:pPr>
            <a:r>
              <a:rPr lang="en-CA" sz="2800" dirty="0">
                <a:solidFill>
                  <a:srgbClr val="000000"/>
                </a:solidFill>
              </a:rPr>
              <a:t>According to the logic of CV Theory, this means that a measurement of rainfall is a measurement of depression.</a:t>
            </a:r>
          </a:p>
        </p:txBody>
      </p:sp>
    </p:spTree>
    <p:extLst>
      <p:ext uri="{BB962C8B-B14F-4D97-AF65-F5344CB8AC3E}">
        <p14:creationId xmlns:p14="http://schemas.microsoft.com/office/powerpoint/2010/main" val="3841447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6480"/>
            <a:ext cx="7772400" cy="1119731"/>
          </a:xfrm>
        </p:spPr>
        <p:txBody>
          <a:bodyPr>
            <a:normAutofit fontScale="90000"/>
          </a:bodyPr>
          <a:lstStyle/>
          <a:p>
            <a:r>
              <a:rPr lang="en-US" sz="4000" dirty="0">
                <a:solidFill>
                  <a:srgbClr val="000000"/>
                </a:solidFill>
              </a:rPr>
              <a:t>From The APA Task Force On Research Methods</a:t>
            </a:r>
          </a:p>
        </p:txBody>
      </p:sp>
      <p:sp>
        <p:nvSpPr>
          <p:cNvPr id="5" name="Footer Placeholder 4"/>
          <p:cNvSpPr>
            <a:spLocks noGrp="1"/>
          </p:cNvSpPr>
          <p:nvPr>
            <p:ph type="ftr" sz="quarter" idx="11"/>
          </p:nvPr>
        </p:nvSpPr>
        <p:spPr/>
        <p:txBody>
          <a:bodyPr/>
          <a:lstStyle/>
          <a:p>
            <a:r>
              <a:rPr lang="en-US" dirty="0"/>
              <a:t>24</a:t>
            </a:r>
          </a:p>
        </p:txBody>
      </p:sp>
      <p:sp>
        <p:nvSpPr>
          <p:cNvPr id="6" name="Subtitle 5"/>
          <p:cNvSpPr>
            <a:spLocks noGrp="1"/>
          </p:cNvSpPr>
          <p:nvPr>
            <p:ph type="subTitle" idx="1"/>
          </p:nvPr>
        </p:nvSpPr>
        <p:spPr>
          <a:xfrm>
            <a:off x="548229" y="1928949"/>
            <a:ext cx="8168609" cy="3854232"/>
          </a:xfrm>
        </p:spPr>
        <p:txBody>
          <a:bodyPr>
            <a:normAutofit fontScale="85000" lnSpcReduction="10000"/>
          </a:bodyPr>
          <a:lstStyle/>
          <a:p>
            <a:r>
              <a:rPr lang="en-US" sz="2800" dirty="0">
                <a:solidFill>
                  <a:srgbClr val="000000"/>
                </a:solidFill>
              </a:rPr>
              <a:t>“Naming a variable is almost as important as measuring it. We do well to select a name that reflects how a variable is measured. On this basis, the name "IQ test score" is preferable to "intelligence”</a:t>
            </a:r>
            <a:r>
              <a:rPr lang="mr-IN" sz="2800" dirty="0">
                <a:solidFill>
                  <a:srgbClr val="000000"/>
                </a:solidFill>
              </a:rPr>
              <a:t>…</a:t>
            </a:r>
            <a:r>
              <a:rPr lang="en-CA" sz="2800" dirty="0">
                <a:solidFill>
                  <a:srgbClr val="000000"/>
                </a:solidFill>
              </a:rPr>
              <a:t>”</a:t>
            </a:r>
            <a:r>
              <a:rPr lang="en-US" sz="2800" dirty="0">
                <a:solidFill>
                  <a:srgbClr val="000000"/>
                </a:solidFill>
              </a:rPr>
              <a:t> </a:t>
            </a:r>
          </a:p>
          <a:p>
            <a:endParaRPr lang="en-US" sz="2800" dirty="0">
              <a:solidFill>
                <a:srgbClr val="000000"/>
              </a:solidFill>
            </a:endParaRPr>
          </a:p>
          <a:p>
            <a:r>
              <a:rPr lang="en-US" sz="2800" dirty="0">
                <a:solidFill>
                  <a:srgbClr val="000000"/>
                </a:solidFill>
              </a:rPr>
              <a:t>“Editors and reviewers should be suspicious when they notice authors changing definitions or names of variables</a:t>
            </a:r>
            <a:r>
              <a:rPr lang="mr-IN" sz="2800" dirty="0">
                <a:solidFill>
                  <a:srgbClr val="000000"/>
                </a:solidFill>
              </a:rPr>
              <a:t>…</a:t>
            </a:r>
            <a:r>
              <a:rPr lang="en-CA" sz="2800" dirty="0">
                <a:solidFill>
                  <a:srgbClr val="000000"/>
                </a:solidFill>
              </a:rPr>
              <a:t>”</a:t>
            </a:r>
            <a:r>
              <a:rPr lang="en-US" sz="2800" dirty="0">
                <a:solidFill>
                  <a:srgbClr val="000000"/>
                </a:solidFill>
              </a:rPr>
              <a:t> </a:t>
            </a:r>
          </a:p>
          <a:p>
            <a:endParaRPr lang="en-US" sz="2800" dirty="0"/>
          </a:p>
          <a:p>
            <a:endParaRPr lang="en-US" sz="2800" dirty="0"/>
          </a:p>
          <a:p>
            <a:pPr marL="457200" indent="-457200" algn="l">
              <a:buClr>
                <a:schemeClr val="tx1"/>
              </a:buClr>
              <a:buFont typeface="Arial"/>
              <a:buChar char="•"/>
            </a:pPr>
            <a:r>
              <a:rPr lang="en-CA" sz="2800" dirty="0">
                <a:solidFill>
                  <a:srgbClr val="000000"/>
                </a:solidFill>
              </a:rPr>
              <a:t>What are they saying here?</a:t>
            </a:r>
          </a:p>
        </p:txBody>
      </p:sp>
    </p:spTree>
    <p:extLst>
      <p:ext uri="{BB962C8B-B14F-4D97-AF65-F5344CB8AC3E}">
        <p14:creationId xmlns:p14="http://schemas.microsoft.com/office/powerpoint/2010/main" val="3758150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1040"/>
            <a:ext cx="7772400" cy="1260427"/>
          </a:xfrm>
        </p:spPr>
        <p:txBody>
          <a:bodyPr>
            <a:normAutofit fontScale="90000"/>
          </a:bodyPr>
          <a:lstStyle/>
          <a:p>
            <a:r>
              <a:rPr lang="en-US" sz="4000" dirty="0">
                <a:solidFill>
                  <a:srgbClr val="000000"/>
                </a:solidFill>
              </a:rPr>
              <a:t>Cautionary Note About CV Theory Logic</a:t>
            </a:r>
          </a:p>
        </p:txBody>
      </p:sp>
      <p:sp>
        <p:nvSpPr>
          <p:cNvPr id="5" name="Footer Placeholder 4"/>
          <p:cNvSpPr>
            <a:spLocks noGrp="1"/>
          </p:cNvSpPr>
          <p:nvPr>
            <p:ph type="ftr" sz="quarter" idx="11"/>
          </p:nvPr>
        </p:nvSpPr>
        <p:spPr/>
        <p:txBody>
          <a:bodyPr/>
          <a:lstStyle/>
          <a:p>
            <a:r>
              <a:rPr lang="en-US" dirty="0"/>
              <a:t>24</a:t>
            </a:r>
          </a:p>
        </p:txBody>
      </p:sp>
      <p:sp>
        <p:nvSpPr>
          <p:cNvPr id="6" name="Subtitle 5"/>
          <p:cNvSpPr>
            <a:spLocks noGrp="1"/>
          </p:cNvSpPr>
          <p:nvPr>
            <p:ph type="subTitle" idx="1"/>
          </p:nvPr>
        </p:nvSpPr>
        <p:spPr>
          <a:xfrm>
            <a:off x="548229" y="1571467"/>
            <a:ext cx="8168609" cy="3854232"/>
          </a:xfrm>
        </p:spPr>
        <p:txBody>
          <a:bodyPr>
            <a:normAutofit lnSpcReduction="10000"/>
          </a:bodyPr>
          <a:lstStyle/>
          <a:p>
            <a:endParaRPr lang="en-US" sz="2800" dirty="0"/>
          </a:p>
          <a:p>
            <a:pPr marL="457200" indent="-457200" algn="l">
              <a:buClr>
                <a:schemeClr val="tx1"/>
              </a:buClr>
              <a:buFont typeface="Arial"/>
              <a:buChar char="•"/>
            </a:pPr>
            <a:r>
              <a:rPr lang="en-CA" sz="2800" dirty="0">
                <a:solidFill>
                  <a:srgbClr val="000000"/>
                </a:solidFill>
              </a:rPr>
              <a:t>These statements are actually warnings against the consequences of using CV Theory logic to justify measurement claims.</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They are roughly</a:t>
            </a:r>
            <a:r>
              <a:rPr lang="mr-IN" sz="2800" dirty="0">
                <a:solidFill>
                  <a:srgbClr val="000000"/>
                </a:solidFill>
              </a:rPr>
              <a:t>…</a:t>
            </a:r>
            <a:r>
              <a:rPr lang="en-CA" sz="2800" dirty="0">
                <a:solidFill>
                  <a:srgbClr val="000000"/>
                </a:solidFill>
              </a:rPr>
              <a:t>.we did not measure depression when we measured cloud cover and we should not say that a measure of cloud cover is a measure of depression.</a:t>
            </a:r>
          </a:p>
        </p:txBody>
      </p:sp>
    </p:spTree>
    <p:extLst>
      <p:ext uri="{BB962C8B-B14F-4D97-AF65-F5344CB8AC3E}">
        <p14:creationId xmlns:p14="http://schemas.microsoft.com/office/powerpoint/2010/main" val="3997022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1040"/>
            <a:ext cx="7772400" cy="1260427"/>
          </a:xfrm>
        </p:spPr>
        <p:txBody>
          <a:bodyPr>
            <a:normAutofit fontScale="90000"/>
          </a:bodyPr>
          <a:lstStyle/>
          <a:p>
            <a:r>
              <a:rPr lang="en-US" sz="4000" dirty="0">
                <a:solidFill>
                  <a:srgbClr val="000000"/>
                </a:solidFill>
              </a:rPr>
              <a:t>Is The Happiness Rating in Our </a:t>
            </a:r>
            <a:r>
              <a:rPr lang="en-US" sz="4000" dirty="0" err="1">
                <a:solidFill>
                  <a:srgbClr val="000000"/>
                </a:solidFill>
              </a:rPr>
              <a:t>Gini</a:t>
            </a:r>
            <a:r>
              <a:rPr lang="en-US" sz="4000" dirty="0">
                <a:solidFill>
                  <a:srgbClr val="000000"/>
                </a:solidFill>
              </a:rPr>
              <a:t> Data Really a Measure of Happiness?</a:t>
            </a:r>
          </a:p>
        </p:txBody>
      </p:sp>
      <p:sp>
        <p:nvSpPr>
          <p:cNvPr id="5" name="Footer Placeholder 4"/>
          <p:cNvSpPr>
            <a:spLocks noGrp="1"/>
          </p:cNvSpPr>
          <p:nvPr>
            <p:ph type="ftr" sz="quarter" idx="11"/>
          </p:nvPr>
        </p:nvSpPr>
        <p:spPr/>
        <p:txBody>
          <a:bodyPr/>
          <a:lstStyle/>
          <a:p>
            <a:r>
              <a:rPr lang="en-US" dirty="0"/>
              <a:t>24</a:t>
            </a:r>
          </a:p>
        </p:txBody>
      </p:sp>
      <p:sp>
        <p:nvSpPr>
          <p:cNvPr id="6" name="Subtitle 5"/>
          <p:cNvSpPr>
            <a:spLocks noGrp="1"/>
          </p:cNvSpPr>
          <p:nvPr>
            <p:ph type="subTitle" idx="1"/>
          </p:nvPr>
        </p:nvSpPr>
        <p:spPr>
          <a:xfrm>
            <a:off x="548229" y="1571467"/>
            <a:ext cx="8168609" cy="3854232"/>
          </a:xfrm>
        </p:spPr>
        <p:txBody>
          <a:bodyPr>
            <a:normAutofit fontScale="85000" lnSpcReduction="20000"/>
          </a:bodyPr>
          <a:lstStyle/>
          <a:p>
            <a:endParaRPr lang="en-US" sz="2800" dirty="0"/>
          </a:p>
          <a:p>
            <a:pPr marL="457200" indent="-457200" algn="l">
              <a:buClr>
                <a:schemeClr val="tx1"/>
              </a:buClr>
              <a:buFont typeface="Arial"/>
              <a:buChar char="•"/>
            </a:pPr>
            <a:r>
              <a:rPr lang="en-CA" sz="2800" dirty="0">
                <a:solidFill>
                  <a:srgbClr val="000000"/>
                </a:solidFill>
              </a:rPr>
              <a:t>From the website</a:t>
            </a:r>
            <a:r>
              <a:rPr lang="mr-IN" sz="2800" dirty="0">
                <a:solidFill>
                  <a:srgbClr val="000000"/>
                </a:solidFill>
              </a:rPr>
              <a:t>…</a:t>
            </a:r>
            <a:endParaRPr lang="en-CA" sz="2800" dirty="0">
              <a:solidFill>
                <a:srgbClr val="000000"/>
              </a:solidFill>
            </a:endParaRP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“Happiness can be tough to quantify”</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“The researchers at “</a:t>
            </a:r>
            <a:r>
              <a:rPr lang="en-CA" sz="2800" dirty="0" err="1">
                <a:solidFill>
                  <a:srgbClr val="000000"/>
                </a:solidFill>
              </a:rPr>
              <a:t>MagnifyMoney</a:t>
            </a:r>
            <a:r>
              <a:rPr lang="en-CA" sz="2800" dirty="0">
                <a:solidFill>
                  <a:srgbClr val="000000"/>
                </a:solidFill>
              </a:rPr>
              <a:t>” created a state ranking of where the happiest Americans live based on metrics determined by Oxford economists.”</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“It might seem impossible to put happiness into numbers but Oxford economists defined it as</a:t>
            </a:r>
            <a:r>
              <a:rPr lang="mr-IN" sz="2800" dirty="0">
                <a:solidFill>
                  <a:srgbClr val="000000"/>
                </a:solidFill>
              </a:rPr>
              <a:t>…</a:t>
            </a:r>
            <a:r>
              <a:rPr lang="en-CA" sz="2800" dirty="0">
                <a:solidFill>
                  <a:srgbClr val="000000"/>
                </a:solidFill>
              </a:rPr>
              <a:t>”</a:t>
            </a:r>
          </a:p>
        </p:txBody>
      </p:sp>
    </p:spTree>
    <p:extLst>
      <p:ext uri="{BB962C8B-B14F-4D97-AF65-F5344CB8AC3E}">
        <p14:creationId xmlns:p14="http://schemas.microsoft.com/office/powerpoint/2010/main" val="1550453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1040"/>
            <a:ext cx="7772400" cy="1260427"/>
          </a:xfrm>
        </p:spPr>
        <p:txBody>
          <a:bodyPr>
            <a:normAutofit fontScale="90000"/>
          </a:bodyPr>
          <a:lstStyle/>
          <a:p>
            <a:r>
              <a:rPr lang="en-US" sz="4000" dirty="0">
                <a:solidFill>
                  <a:srgbClr val="000000"/>
                </a:solidFill>
              </a:rPr>
              <a:t>Is The Happiness Rating in Our </a:t>
            </a:r>
            <a:r>
              <a:rPr lang="en-US" sz="4000" dirty="0" err="1">
                <a:solidFill>
                  <a:srgbClr val="000000"/>
                </a:solidFill>
              </a:rPr>
              <a:t>Gini</a:t>
            </a:r>
            <a:r>
              <a:rPr lang="en-US" sz="4000" dirty="0">
                <a:solidFill>
                  <a:srgbClr val="000000"/>
                </a:solidFill>
              </a:rPr>
              <a:t> Data Really a Measure of Happiness?</a:t>
            </a:r>
          </a:p>
        </p:txBody>
      </p:sp>
      <p:sp>
        <p:nvSpPr>
          <p:cNvPr id="5" name="Footer Placeholder 4"/>
          <p:cNvSpPr>
            <a:spLocks noGrp="1"/>
          </p:cNvSpPr>
          <p:nvPr>
            <p:ph type="ftr" sz="quarter" idx="11"/>
          </p:nvPr>
        </p:nvSpPr>
        <p:spPr/>
        <p:txBody>
          <a:bodyPr/>
          <a:lstStyle/>
          <a:p>
            <a:r>
              <a:rPr lang="en-US" dirty="0"/>
              <a:t>24</a:t>
            </a:r>
          </a:p>
        </p:txBody>
      </p:sp>
      <p:sp>
        <p:nvSpPr>
          <p:cNvPr id="6" name="Subtitle 5"/>
          <p:cNvSpPr>
            <a:spLocks noGrp="1"/>
          </p:cNvSpPr>
          <p:nvPr>
            <p:ph type="subTitle" idx="1"/>
          </p:nvPr>
        </p:nvSpPr>
        <p:spPr>
          <a:xfrm>
            <a:off x="548229" y="1957853"/>
            <a:ext cx="8168609" cy="3827517"/>
          </a:xfrm>
        </p:spPr>
        <p:txBody>
          <a:bodyPr>
            <a:normAutofit fontScale="85000" lnSpcReduction="20000"/>
          </a:bodyPr>
          <a:lstStyle/>
          <a:p>
            <a:pPr algn="l"/>
            <a:r>
              <a:rPr lang="en-US" sz="2800" dirty="0">
                <a:solidFill>
                  <a:schemeClr val="tx1"/>
                </a:solidFill>
              </a:rPr>
              <a:t>Health: </a:t>
            </a:r>
            <a:r>
              <a:rPr lang="en-US" sz="2600" dirty="0">
                <a:solidFill>
                  <a:schemeClr val="tx1"/>
                </a:solidFill>
              </a:rPr>
              <a:t>Diagnosed depression rates, suicide rate, state health index, life expectancy, air quality, proportion of people getting at least 7 hours of sleep.</a:t>
            </a:r>
          </a:p>
          <a:p>
            <a:pPr algn="l"/>
            <a:endParaRPr lang="en-US" sz="2600" dirty="0">
              <a:solidFill>
                <a:schemeClr val="tx1"/>
              </a:solidFill>
            </a:endParaRPr>
          </a:p>
          <a:p>
            <a:pPr algn="l"/>
            <a:r>
              <a:rPr lang="en-US" sz="2800" dirty="0">
                <a:solidFill>
                  <a:schemeClr val="tx1"/>
                </a:solidFill>
              </a:rPr>
              <a:t>Lifestyle: </a:t>
            </a:r>
            <a:r>
              <a:rPr lang="en-US" sz="2600" dirty="0">
                <a:solidFill>
                  <a:schemeClr val="tx1"/>
                </a:solidFill>
              </a:rPr>
              <a:t>Number of hours spent outside of work, volunteer rate, number of people married, average household size, percent people not using vacation time, divorce rate, social ties, percent people exercising regularly.</a:t>
            </a:r>
          </a:p>
          <a:p>
            <a:pPr algn="l"/>
            <a:endParaRPr lang="en-US" sz="2800" dirty="0">
              <a:solidFill>
                <a:schemeClr val="tx1"/>
              </a:solidFill>
            </a:endParaRPr>
          </a:p>
          <a:p>
            <a:pPr algn="l"/>
            <a:r>
              <a:rPr lang="en-US" sz="2800" dirty="0">
                <a:solidFill>
                  <a:schemeClr val="tx1"/>
                </a:solidFill>
              </a:rPr>
              <a:t>Economic Stability: </a:t>
            </a:r>
            <a:r>
              <a:rPr lang="en-US" sz="2600" dirty="0">
                <a:solidFill>
                  <a:schemeClr val="tx1"/>
                </a:solidFill>
              </a:rPr>
              <a:t>Percent people own their homes, median household income, unemployment rate, percent people with at least one late payment on credit card.</a:t>
            </a:r>
          </a:p>
        </p:txBody>
      </p:sp>
    </p:spTree>
    <p:extLst>
      <p:ext uri="{BB962C8B-B14F-4D97-AF65-F5344CB8AC3E}">
        <p14:creationId xmlns:p14="http://schemas.microsoft.com/office/powerpoint/2010/main" val="260316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1041"/>
            <a:ext cx="7772400" cy="950400"/>
          </a:xfrm>
        </p:spPr>
        <p:txBody>
          <a:bodyPr>
            <a:normAutofit/>
          </a:bodyPr>
          <a:lstStyle/>
          <a:p>
            <a:r>
              <a:rPr lang="en-US" sz="4000" dirty="0">
                <a:solidFill>
                  <a:srgbClr val="000000"/>
                </a:solidFill>
              </a:rPr>
              <a:t>Operationism VS. CV Theory</a:t>
            </a:r>
          </a:p>
        </p:txBody>
      </p:sp>
      <p:sp>
        <p:nvSpPr>
          <p:cNvPr id="5" name="Footer Placeholder 4"/>
          <p:cNvSpPr>
            <a:spLocks noGrp="1"/>
          </p:cNvSpPr>
          <p:nvPr>
            <p:ph type="ftr" sz="quarter" idx="11"/>
          </p:nvPr>
        </p:nvSpPr>
        <p:spPr/>
        <p:txBody>
          <a:bodyPr/>
          <a:lstStyle/>
          <a:p>
            <a:r>
              <a:rPr lang="en-US" dirty="0"/>
              <a:t>24</a:t>
            </a:r>
          </a:p>
        </p:txBody>
      </p:sp>
      <p:sp>
        <p:nvSpPr>
          <p:cNvPr id="6" name="Subtitle 5"/>
          <p:cNvSpPr>
            <a:spLocks noGrp="1"/>
          </p:cNvSpPr>
          <p:nvPr>
            <p:ph type="subTitle" idx="1"/>
          </p:nvPr>
        </p:nvSpPr>
        <p:spPr>
          <a:xfrm>
            <a:off x="548229" y="1571467"/>
            <a:ext cx="8168609" cy="4302094"/>
          </a:xfrm>
        </p:spPr>
        <p:txBody>
          <a:bodyPr>
            <a:normAutofit fontScale="62500" lnSpcReduction="20000"/>
          </a:bodyPr>
          <a:lstStyle/>
          <a:p>
            <a:endParaRPr lang="en-US" sz="2800" dirty="0"/>
          </a:p>
          <a:p>
            <a:pPr marL="457200" indent="-457200" algn="l">
              <a:buClr>
                <a:schemeClr val="tx1"/>
              </a:buClr>
              <a:buFont typeface="Arial"/>
              <a:buChar char="•"/>
            </a:pPr>
            <a:r>
              <a:rPr lang="en-CA" sz="2800" dirty="0">
                <a:solidFill>
                  <a:srgbClr val="000000"/>
                </a:solidFill>
              </a:rPr>
              <a:t>The logical conflict here is over philosophy of science.</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In CV Theory, correlation=meaning.</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In operationism (a philosophy of science that is incompatible with CV Theory) correlation ≠ meaning.</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In operationism, meaning is given by definition. The fact that X correlates with Y or that X causes Y, does not show that X and Y mean the same thing.</a:t>
            </a:r>
          </a:p>
          <a:p>
            <a:pPr algn="l">
              <a:buClr>
                <a:schemeClr val="tx1"/>
              </a:buClr>
            </a:pPr>
            <a:endParaRPr lang="en-CA" sz="2800" dirty="0">
              <a:solidFill>
                <a:srgbClr val="000000"/>
              </a:solidFill>
            </a:endParaRPr>
          </a:p>
          <a:p>
            <a:pPr marL="457200" indent="-457200" algn="l">
              <a:buClr>
                <a:schemeClr val="tx1"/>
              </a:buClr>
              <a:buFont typeface="Arial"/>
              <a:buChar char="•"/>
            </a:pPr>
            <a:r>
              <a:rPr lang="en-CA" sz="2800" dirty="0">
                <a:solidFill>
                  <a:srgbClr val="000000"/>
                </a:solidFill>
              </a:rPr>
              <a:t>In operationism, the fact that cortisol levels correlate with anxiety levels does not show us that anxiety is a brain state. The fact that hours spent outside work is correlated with happiness, does not show us that happiness is free time.</a:t>
            </a:r>
          </a:p>
          <a:p>
            <a:pPr marL="457200" indent="-457200" algn="l">
              <a:buClr>
                <a:schemeClr val="tx1"/>
              </a:buClr>
              <a:buFont typeface="Arial"/>
              <a:buChar char="•"/>
            </a:pPr>
            <a:endParaRPr lang="en-CA" sz="2800" dirty="0">
              <a:solidFill>
                <a:srgbClr val="000000"/>
              </a:solidFill>
            </a:endParaRPr>
          </a:p>
        </p:txBody>
      </p:sp>
    </p:spTree>
    <p:extLst>
      <p:ext uri="{BB962C8B-B14F-4D97-AF65-F5344CB8AC3E}">
        <p14:creationId xmlns:p14="http://schemas.microsoft.com/office/powerpoint/2010/main" val="2799272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76092"/>
            <a:ext cx="7772400" cy="720119"/>
          </a:xfrm>
        </p:spPr>
        <p:txBody>
          <a:bodyPr>
            <a:normAutofit/>
          </a:bodyPr>
          <a:lstStyle/>
          <a:p>
            <a:r>
              <a:rPr lang="en-US" sz="4000" dirty="0">
                <a:solidFill>
                  <a:srgbClr val="000000"/>
                </a:solidFill>
              </a:rPr>
              <a:t>Validating a Scale Using SPSS</a:t>
            </a:r>
          </a:p>
        </p:txBody>
      </p:sp>
      <p:sp>
        <p:nvSpPr>
          <p:cNvPr id="5" name="Footer Placeholder 4"/>
          <p:cNvSpPr>
            <a:spLocks noGrp="1"/>
          </p:cNvSpPr>
          <p:nvPr>
            <p:ph type="ftr" sz="quarter" idx="11"/>
          </p:nvPr>
        </p:nvSpPr>
        <p:spPr/>
        <p:txBody>
          <a:bodyPr/>
          <a:lstStyle/>
          <a:p>
            <a:r>
              <a:rPr lang="en-US" dirty="0"/>
              <a:t>23</a:t>
            </a:r>
          </a:p>
        </p:txBody>
      </p:sp>
      <p:sp>
        <p:nvSpPr>
          <p:cNvPr id="6" name="Subtitle 5"/>
          <p:cNvSpPr>
            <a:spLocks noGrp="1"/>
          </p:cNvSpPr>
          <p:nvPr>
            <p:ph type="subTitle" idx="1"/>
          </p:nvPr>
        </p:nvSpPr>
        <p:spPr>
          <a:xfrm>
            <a:off x="919072" y="1863889"/>
            <a:ext cx="7772400" cy="3456033"/>
          </a:xfrm>
        </p:spPr>
        <p:txBody>
          <a:bodyPr>
            <a:normAutofit/>
          </a:bodyPr>
          <a:lstStyle/>
          <a:p>
            <a:pPr algn="l">
              <a:buClr>
                <a:schemeClr val="tx1"/>
              </a:buClr>
            </a:pPr>
            <a:r>
              <a:rPr lang="en-CA" sz="2800" dirty="0">
                <a:solidFill>
                  <a:srgbClr val="000000"/>
                </a:solidFill>
              </a:rPr>
              <a:t>There are two approaches:</a:t>
            </a:r>
          </a:p>
          <a:p>
            <a:pPr algn="l">
              <a:buClr>
                <a:schemeClr val="tx1"/>
              </a:buClr>
            </a:pPr>
            <a:endParaRPr lang="en-CA" sz="2800" dirty="0">
              <a:solidFill>
                <a:srgbClr val="000000"/>
              </a:solidFill>
            </a:endParaRPr>
          </a:p>
          <a:p>
            <a:pPr algn="l">
              <a:buClr>
                <a:schemeClr val="tx1"/>
              </a:buClr>
            </a:pPr>
            <a:endParaRPr lang="en-CA" sz="2800" dirty="0">
              <a:solidFill>
                <a:srgbClr val="000000"/>
              </a:solidFill>
            </a:endParaRPr>
          </a:p>
          <a:p>
            <a:pPr marL="514350" indent="-514350" algn="l">
              <a:buClr>
                <a:schemeClr val="tx1"/>
              </a:buClr>
              <a:buAutoNum type="arabicParenR"/>
            </a:pPr>
            <a:r>
              <a:rPr lang="en-CA" sz="2800" dirty="0">
                <a:solidFill>
                  <a:srgbClr val="000000"/>
                </a:solidFill>
              </a:rPr>
              <a:t>Classical Test Theory approach</a:t>
            </a:r>
          </a:p>
          <a:p>
            <a:pPr marL="514350" indent="-514350" algn="l">
              <a:buClr>
                <a:schemeClr val="tx1"/>
              </a:buClr>
              <a:buAutoNum type="arabicParenR"/>
            </a:pPr>
            <a:r>
              <a:rPr lang="en-CA" sz="2800" dirty="0">
                <a:solidFill>
                  <a:srgbClr val="000000"/>
                </a:solidFill>
              </a:rPr>
              <a:t>Item Response Theory approach.</a:t>
            </a:r>
          </a:p>
        </p:txBody>
      </p:sp>
    </p:spTree>
    <p:extLst>
      <p:ext uri="{BB962C8B-B14F-4D97-AF65-F5344CB8AC3E}">
        <p14:creationId xmlns:p14="http://schemas.microsoft.com/office/powerpoint/2010/main" val="2772172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6938"/>
            <a:ext cx="7772400" cy="1472798"/>
          </a:xfrm>
        </p:spPr>
        <p:txBody>
          <a:bodyPr>
            <a:normAutofit/>
          </a:bodyPr>
          <a:lstStyle/>
          <a:p>
            <a:r>
              <a:rPr lang="en-US" sz="4000" dirty="0">
                <a:solidFill>
                  <a:srgbClr val="000000"/>
                </a:solidFill>
              </a:rPr>
              <a:t>Validating a Scale Using SPSS: Classical Test Theory Approach</a:t>
            </a:r>
          </a:p>
        </p:txBody>
      </p:sp>
      <p:sp>
        <p:nvSpPr>
          <p:cNvPr id="5" name="Footer Placeholder 4"/>
          <p:cNvSpPr>
            <a:spLocks noGrp="1"/>
          </p:cNvSpPr>
          <p:nvPr>
            <p:ph type="ftr" sz="quarter" idx="11"/>
          </p:nvPr>
        </p:nvSpPr>
        <p:spPr/>
        <p:txBody>
          <a:bodyPr/>
          <a:lstStyle/>
          <a:p>
            <a:r>
              <a:rPr lang="en-US" dirty="0"/>
              <a:t>23</a:t>
            </a:r>
          </a:p>
        </p:txBody>
      </p:sp>
      <p:sp>
        <p:nvSpPr>
          <p:cNvPr id="6" name="Subtitle 5"/>
          <p:cNvSpPr>
            <a:spLocks noGrp="1"/>
          </p:cNvSpPr>
          <p:nvPr>
            <p:ph type="subTitle" idx="1"/>
          </p:nvPr>
        </p:nvSpPr>
        <p:spPr>
          <a:xfrm>
            <a:off x="548229" y="1915415"/>
            <a:ext cx="8168609" cy="4152168"/>
          </a:xfrm>
        </p:spPr>
        <p:txBody>
          <a:bodyPr>
            <a:normAutofit fontScale="92500" lnSpcReduction="20000"/>
          </a:bodyPr>
          <a:lstStyle/>
          <a:p>
            <a:pPr algn="l">
              <a:buClr>
                <a:schemeClr val="tx1"/>
              </a:buClr>
            </a:pPr>
            <a:r>
              <a:rPr lang="en-CA" sz="2800" dirty="0">
                <a:solidFill>
                  <a:srgbClr val="000000"/>
                </a:solidFill>
              </a:rPr>
              <a:t>In order to be valid measures of a single construct items must be empirically homogeneous.</a:t>
            </a:r>
          </a:p>
          <a:p>
            <a:pPr algn="l">
              <a:buClr>
                <a:schemeClr val="tx1"/>
              </a:buClr>
            </a:pPr>
            <a:endParaRPr lang="en-CA" sz="2800" dirty="0">
              <a:solidFill>
                <a:srgbClr val="000000"/>
              </a:solidFill>
            </a:endParaRPr>
          </a:p>
          <a:p>
            <a:pPr algn="l">
              <a:buClr>
                <a:schemeClr val="tx1"/>
              </a:buClr>
            </a:pPr>
            <a:r>
              <a:rPr lang="en-CA" sz="2600" dirty="0">
                <a:solidFill>
                  <a:srgbClr val="000000"/>
                </a:solidFill>
              </a:rPr>
              <a:t>We assess empirical homogeneity using Pearson correlations between items. The following are all appropriate:</a:t>
            </a:r>
          </a:p>
          <a:p>
            <a:pPr marL="514350" indent="-514350" algn="l">
              <a:buClr>
                <a:schemeClr val="tx1"/>
              </a:buClr>
              <a:buAutoNum type="arabicParenR"/>
            </a:pPr>
            <a:r>
              <a:rPr lang="en-CA" sz="2600" dirty="0">
                <a:solidFill>
                  <a:srgbClr val="000000"/>
                </a:solidFill>
              </a:rPr>
              <a:t>Pearson correlation matrix between the items. Pearson r greater than .3 is evidence the two items measure the hypothesized construct.</a:t>
            </a:r>
          </a:p>
          <a:p>
            <a:pPr marL="514350" indent="-514350" algn="l">
              <a:buClr>
                <a:schemeClr val="tx1"/>
              </a:buClr>
              <a:buAutoNum type="arabicParenR"/>
            </a:pPr>
            <a:r>
              <a:rPr lang="en-CA" sz="2600" dirty="0" err="1">
                <a:solidFill>
                  <a:srgbClr val="000000"/>
                </a:solidFill>
              </a:rPr>
              <a:t>Cronbach’s</a:t>
            </a:r>
            <a:r>
              <a:rPr lang="en-CA" sz="2600" dirty="0">
                <a:solidFill>
                  <a:srgbClr val="000000"/>
                </a:solidFill>
              </a:rPr>
              <a:t> alpha greater than .7 is evidence the items measure the same construct.</a:t>
            </a:r>
          </a:p>
          <a:p>
            <a:pPr marL="514350" indent="-514350" algn="l">
              <a:buClr>
                <a:schemeClr val="tx1"/>
              </a:buClr>
              <a:buAutoNum type="arabicParenR"/>
            </a:pPr>
            <a:r>
              <a:rPr lang="en-CA" sz="2600" dirty="0">
                <a:solidFill>
                  <a:srgbClr val="000000"/>
                </a:solidFill>
              </a:rPr>
              <a:t>Any measure such as Split-half, Spearman Brown, etc.</a:t>
            </a:r>
          </a:p>
          <a:p>
            <a:pPr marL="514350" indent="-514350" algn="l">
              <a:buClr>
                <a:schemeClr val="tx1"/>
              </a:buClr>
              <a:buAutoNum type="arabicParenR"/>
            </a:pPr>
            <a:r>
              <a:rPr lang="en-CA" sz="2600" dirty="0">
                <a:solidFill>
                  <a:srgbClr val="000000"/>
                </a:solidFill>
              </a:rPr>
              <a:t>Go to “Analyze”, “Scale”, “Reliability Analysis”.</a:t>
            </a:r>
          </a:p>
          <a:p>
            <a:pPr algn="l">
              <a:buClr>
                <a:schemeClr val="tx1"/>
              </a:buClr>
            </a:pPr>
            <a:endParaRPr lang="en-CA" sz="2600" dirty="0">
              <a:solidFill>
                <a:srgbClr val="000000"/>
              </a:solidFill>
            </a:endParaRPr>
          </a:p>
          <a:p>
            <a:pPr marL="514350" indent="-514350" algn="l">
              <a:buClr>
                <a:schemeClr val="tx1"/>
              </a:buClr>
              <a:buAutoNum type="arabicParenR"/>
            </a:pPr>
            <a:endParaRPr lang="en-CA" sz="2800" dirty="0">
              <a:solidFill>
                <a:srgbClr val="000000"/>
              </a:solidFill>
            </a:endParaRPr>
          </a:p>
        </p:txBody>
      </p:sp>
    </p:spTree>
    <p:extLst>
      <p:ext uri="{BB962C8B-B14F-4D97-AF65-F5344CB8AC3E}">
        <p14:creationId xmlns:p14="http://schemas.microsoft.com/office/powerpoint/2010/main" val="3577302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6938"/>
            <a:ext cx="7772400" cy="1472798"/>
          </a:xfrm>
        </p:spPr>
        <p:txBody>
          <a:bodyPr>
            <a:normAutofit/>
          </a:bodyPr>
          <a:lstStyle/>
          <a:p>
            <a:r>
              <a:rPr lang="en-US" sz="4000" dirty="0">
                <a:solidFill>
                  <a:srgbClr val="000000"/>
                </a:solidFill>
              </a:rPr>
              <a:t>Validating a Scale Using SPSS: Item Response Theory Approach</a:t>
            </a:r>
          </a:p>
        </p:txBody>
      </p:sp>
      <p:sp>
        <p:nvSpPr>
          <p:cNvPr id="5" name="Footer Placeholder 4"/>
          <p:cNvSpPr>
            <a:spLocks noGrp="1"/>
          </p:cNvSpPr>
          <p:nvPr>
            <p:ph type="ftr" sz="quarter" idx="11"/>
          </p:nvPr>
        </p:nvSpPr>
        <p:spPr/>
        <p:txBody>
          <a:bodyPr/>
          <a:lstStyle/>
          <a:p>
            <a:r>
              <a:rPr lang="en-US" dirty="0"/>
              <a:t>23</a:t>
            </a:r>
          </a:p>
        </p:txBody>
      </p:sp>
      <p:sp>
        <p:nvSpPr>
          <p:cNvPr id="6" name="Subtitle 5"/>
          <p:cNvSpPr>
            <a:spLocks noGrp="1"/>
          </p:cNvSpPr>
          <p:nvPr>
            <p:ph type="subTitle" idx="1"/>
          </p:nvPr>
        </p:nvSpPr>
        <p:spPr>
          <a:xfrm>
            <a:off x="548229" y="1915414"/>
            <a:ext cx="8168609" cy="4699875"/>
          </a:xfrm>
        </p:spPr>
        <p:txBody>
          <a:bodyPr>
            <a:normAutofit fontScale="77500" lnSpcReduction="20000"/>
          </a:bodyPr>
          <a:lstStyle/>
          <a:p>
            <a:pPr algn="l">
              <a:buClr>
                <a:schemeClr val="tx1"/>
              </a:buClr>
            </a:pPr>
            <a:r>
              <a:rPr lang="en-CA" sz="2800" dirty="0">
                <a:solidFill>
                  <a:srgbClr val="000000"/>
                </a:solidFill>
              </a:rPr>
              <a:t>In order to be valid measures of a single construct, the items must fit a </a:t>
            </a:r>
            <a:r>
              <a:rPr lang="en-CA" sz="2800" dirty="0" err="1">
                <a:solidFill>
                  <a:srgbClr val="000000"/>
                </a:solidFill>
              </a:rPr>
              <a:t>unidimensional</a:t>
            </a:r>
            <a:r>
              <a:rPr lang="en-CA" sz="2800" dirty="0">
                <a:solidFill>
                  <a:srgbClr val="000000"/>
                </a:solidFill>
              </a:rPr>
              <a:t> model. The model is the factor. The factor represents some “underlying”, “hypothetical” construct measured by the items. </a:t>
            </a:r>
          </a:p>
          <a:p>
            <a:pPr algn="l">
              <a:buClr>
                <a:schemeClr val="tx1"/>
              </a:buClr>
            </a:pPr>
            <a:endParaRPr lang="en-CA" sz="2800" dirty="0">
              <a:solidFill>
                <a:srgbClr val="000000"/>
              </a:solidFill>
            </a:endParaRPr>
          </a:p>
          <a:p>
            <a:pPr algn="l">
              <a:buClr>
                <a:schemeClr val="tx1"/>
              </a:buClr>
            </a:pPr>
            <a:r>
              <a:rPr lang="en-CA" sz="2600" dirty="0">
                <a:solidFill>
                  <a:srgbClr val="000000"/>
                </a:solidFill>
              </a:rPr>
              <a:t>We assess empirical </a:t>
            </a:r>
            <a:r>
              <a:rPr lang="en-CA" sz="2600" dirty="0" err="1">
                <a:solidFill>
                  <a:srgbClr val="000000"/>
                </a:solidFill>
              </a:rPr>
              <a:t>unidimensionality</a:t>
            </a:r>
            <a:r>
              <a:rPr lang="en-CA" sz="2600" dirty="0">
                <a:solidFill>
                  <a:srgbClr val="000000"/>
                </a:solidFill>
              </a:rPr>
              <a:t> by subjecting the items to a factor analysis.</a:t>
            </a:r>
          </a:p>
          <a:p>
            <a:pPr marL="514350" indent="-514350" algn="l">
              <a:buClr>
                <a:schemeClr val="tx1"/>
              </a:buClr>
              <a:buAutoNum type="arabicParenR"/>
            </a:pPr>
            <a:r>
              <a:rPr lang="en-CA" sz="2600" dirty="0">
                <a:solidFill>
                  <a:srgbClr val="000000"/>
                </a:solidFill>
              </a:rPr>
              <a:t>If 1 factor is “extracted” in the analysis, we say the items are </a:t>
            </a:r>
            <a:r>
              <a:rPr lang="en-CA" sz="2600" dirty="0" err="1">
                <a:solidFill>
                  <a:srgbClr val="000000"/>
                </a:solidFill>
              </a:rPr>
              <a:t>unidimensional</a:t>
            </a:r>
            <a:r>
              <a:rPr lang="en-CA" sz="2600" dirty="0">
                <a:solidFill>
                  <a:srgbClr val="000000"/>
                </a:solidFill>
              </a:rPr>
              <a:t>. This is the claim that they measure 1 thing.</a:t>
            </a:r>
          </a:p>
          <a:p>
            <a:pPr marL="514350" indent="-514350" algn="l">
              <a:buClr>
                <a:schemeClr val="tx1"/>
              </a:buClr>
              <a:buAutoNum type="arabicParenR"/>
            </a:pPr>
            <a:r>
              <a:rPr lang="en-CA" sz="2600" dirty="0">
                <a:solidFill>
                  <a:srgbClr val="000000"/>
                </a:solidFill>
              </a:rPr>
              <a:t>What is the 1 thing they measure? We intuit/hypothesize/ conjecture this based upon the meaning of the items that have correlations of more than .3 with the factor.</a:t>
            </a:r>
          </a:p>
          <a:p>
            <a:pPr marL="514350" indent="-514350" algn="l">
              <a:buClr>
                <a:schemeClr val="tx1"/>
              </a:buClr>
              <a:buAutoNum type="arabicParenR"/>
            </a:pPr>
            <a:r>
              <a:rPr lang="en-CA" sz="2600" dirty="0">
                <a:solidFill>
                  <a:srgbClr val="000000"/>
                </a:solidFill>
              </a:rPr>
              <a:t>This has been called the DISS procedure by a </a:t>
            </a:r>
            <a:r>
              <a:rPr lang="en-CA" sz="2600" dirty="0" err="1">
                <a:solidFill>
                  <a:srgbClr val="000000"/>
                </a:solidFill>
              </a:rPr>
              <a:t>psychometrician</a:t>
            </a:r>
            <a:r>
              <a:rPr lang="en-CA" sz="2600" dirty="0">
                <a:solidFill>
                  <a:srgbClr val="000000"/>
                </a:solidFill>
              </a:rPr>
              <a:t> at SFU.</a:t>
            </a:r>
          </a:p>
          <a:p>
            <a:pPr marL="514350" indent="-514350" algn="l">
              <a:buClr>
                <a:schemeClr val="tx1"/>
              </a:buClr>
              <a:buAutoNum type="arabicParenR"/>
            </a:pPr>
            <a:r>
              <a:rPr lang="en-CA" sz="2600" dirty="0">
                <a:solidFill>
                  <a:srgbClr val="000000"/>
                </a:solidFill>
              </a:rPr>
              <a:t>What does “extracted” mean? We need a course in measurement for that!</a:t>
            </a:r>
          </a:p>
          <a:p>
            <a:pPr algn="l">
              <a:buClr>
                <a:schemeClr val="tx1"/>
              </a:buClr>
            </a:pPr>
            <a:endParaRPr lang="en-CA" sz="2600" dirty="0">
              <a:solidFill>
                <a:srgbClr val="000000"/>
              </a:solidFill>
            </a:endParaRPr>
          </a:p>
          <a:p>
            <a:pPr marL="514350" indent="-514350" algn="l">
              <a:buClr>
                <a:schemeClr val="tx1"/>
              </a:buClr>
              <a:buAutoNum type="arabicParenR"/>
            </a:pPr>
            <a:endParaRPr lang="en-CA" sz="2800" dirty="0">
              <a:solidFill>
                <a:srgbClr val="000000"/>
              </a:solidFill>
            </a:endParaRPr>
          </a:p>
        </p:txBody>
      </p:sp>
    </p:spTree>
    <p:extLst>
      <p:ext uri="{BB962C8B-B14F-4D97-AF65-F5344CB8AC3E}">
        <p14:creationId xmlns:p14="http://schemas.microsoft.com/office/powerpoint/2010/main" val="2508847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76092"/>
            <a:ext cx="7772400" cy="720119"/>
          </a:xfrm>
        </p:spPr>
        <p:txBody>
          <a:bodyPr>
            <a:normAutofit/>
          </a:bodyPr>
          <a:lstStyle/>
          <a:p>
            <a:r>
              <a:rPr lang="en-US" sz="4000" dirty="0">
                <a:solidFill>
                  <a:srgbClr val="000000"/>
                </a:solidFill>
              </a:rPr>
              <a:t>Something VERY Interesting</a:t>
            </a:r>
          </a:p>
        </p:txBody>
      </p:sp>
      <p:sp>
        <p:nvSpPr>
          <p:cNvPr id="5" name="Footer Placeholder 4"/>
          <p:cNvSpPr>
            <a:spLocks noGrp="1"/>
          </p:cNvSpPr>
          <p:nvPr>
            <p:ph type="ftr" sz="quarter" idx="11"/>
          </p:nvPr>
        </p:nvSpPr>
        <p:spPr/>
        <p:txBody>
          <a:bodyPr/>
          <a:lstStyle/>
          <a:p>
            <a:r>
              <a:rPr lang="en-US" dirty="0"/>
              <a:t>23</a:t>
            </a:r>
          </a:p>
        </p:txBody>
      </p:sp>
      <p:sp>
        <p:nvSpPr>
          <p:cNvPr id="6" name="Subtitle 5"/>
          <p:cNvSpPr>
            <a:spLocks noGrp="1"/>
          </p:cNvSpPr>
          <p:nvPr>
            <p:ph type="subTitle" idx="1"/>
          </p:nvPr>
        </p:nvSpPr>
        <p:spPr>
          <a:xfrm>
            <a:off x="548229" y="1571466"/>
            <a:ext cx="8168609" cy="3873827"/>
          </a:xfrm>
        </p:spPr>
        <p:txBody>
          <a:bodyPr>
            <a:normAutofit fontScale="92500"/>
          </a:bodyPr>
          <a:lstStyle/>
          <a:p>
            <a:pPr algn="l">
              <a:buClr>
                <a:schemeClr val="tx1"/>
              </a:buClr>
            </a:pPr>
            <a:r>
              <a:rPr lang="en-CA" sz="2800" dirty="0">
                <a:solidFill>
                  <a:srgbClr val="000000"/>
                </a:solidFill>
              </a:rPr>
              <a:t>Did </a:t>
            </a:r>
            <a:r>
              <a:rPr lang="en-CA" sz="2800" dirty="0" err="1">
                <a:solidFill>
                  <a:srgbClr val="000000"/>
                </a:solidFill>
              </a:rPr>
              <a:t>Cronbach</a:t>
            </a:r>
            <a:r>
              <a:rPr lang="en-CA" sz="2800" dirty="0">
                <a:solidFill>
                  <a:srgbClr val="000000"/>
                </a:solidFill>
              </a:rPr>
              <a:t> and </a:t>
            </a:r>
            <a:r>
              <a:rPr lang="en-CA" sz="2800" dirty="0" err="1">
                <a:solidFill>
                  <a:srgbClr val="000000"/>
                </a:solidFill>
              </a:rPr>
              <a:t>Meehl</a:t>
            </a:r>
            <a:r>
              <a:rPr lang="en-CA" sz="2800" dirty="0">
                <a:solidFill>
                  <a:srgbClr val="000000"/>
                </a:solidFill>
              </a:rPr>
              <a:t>, the inventors of CV Theory, agree with it?</a:t>
            </a:r>
          </a:p>
          <a:p>
            <a:pPr algn="l">
              <a:buClr>
                <a:schemeClr val="tx1"/>
              </a:buClr>
            </a:pPr>
            <a:endParaRPr lang="en-CA" sz="2800" dirty="0">
              <a:solidFill>
                <a:srgbClr val="000000"/>
              </a:solidFill>
            </a:endParaRPr>
          </a:p>
          <a:p>
            <a:pPr algn="l">
              <a:buClr>
                <a:schemeClr val="tx1"/>
              </a:buClr>
            </a:pPr>
            <a:r>
              <a:rPr lang="en-CA" sz="2800" dirty="0">
                <a:solidFill>
                  <a:srgbClr val="000000"/>
                </a:solidFill>
              </a:rPr>
              <a:t>“Without in the least advocating construct validity as preferable to the other three kinds (concurrent, predictive, content), we do believe it imperative that psychologists make a place for it in their methodological thinking, so that its rationale, its scientific legitimacy, and its dangers may become explicit and familiar.” </a:t>
            </a:r>
          </a:p>
        </p:txBody>
      </p:sp>
    </p:spTree>
    <p:extLst>
      <p:ext uri="{BB962C8B-B14F-4D97-AF65-F5344CB8AC3E}">
        <p14:creationId xmlns:p14="http://schemas.microsoft.com/office/powerpoint/2010/main" val="21005638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3384</TotalTime>
  <Words>2674</Words>
  <Application>Microsoft Macintosh PowerPoint</Application>
  <PresentationFormat>On-screen Show (4:3)</PresentationFormat>
  <Paragraphs>246</Paragraphs>
  <Slides>34</Slides>
  <Notes>0</Notes>
  <HiddenSlides>0</HiddenSlides>
  <MMClips>2</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Waveform</vt:lpstr>
      <vt:lpstr>Psychology 3301</vt:lpstr>
      <vt:lpstr>Psychological Measurement</vt:lpstr>
      <vt:lpstr>Cronbach and Meehl</vt:lpstr>
      <vt:lpstr>Paul Meehl Teaching A Graduate Class In 1989</vt:lpstr>
      <vt:lpstr>Construct Validity Theory</vt:lpstr>
      <vt:lpstr>Types of Validity: Construct vs. Criterion</vt:lpstr>
      <vt:lpstr>Criterion Validity</vt:lpstr>
      <vt:lpstr>Criterion Validity</vt:lpstr>
      <vt:lpstr>Construct Validity</vt:lpstr>
      <vt:lpstr>The Logic of Construct Validity Theory</vt:lpstr>
      <vt:lpstr>The Logic of Construct Validity Theory</vt:lpstr>
      <vt:lpstr>An Example of The Process of Establishing a Criterion: The Case of A Planet</vt:lpstr>
      <vt:lpstr>The Logic of Construct Validity Theory</vt:lpstr>
      <vt:lpstr>The Logic of Construct Validity Theory</vt:lpstr>
      <vt:lpstr>How Do We Determine What an Item Measures?</vt:lpstr>
      <vt:lpstr>Constructing Tests to Measure Constructs: Validating Tests</vt:lpstr>
      <vt:lpstr>Fundamental Principles of CV Theory</vt:lpstr>
      <vt:lpstr>Relationship to PCA and Factor Analysis</vt:lpstr>
      <vt:lpstr>What Does Component 1 Measure?</vt:lpstr>
      <vt:lpstr>Validating Constructs: The Case of ADHD</vt:lpstr>
      <vt:lpstr>An Example of a “Validated” Psychological Test: The HAM-D</vt:lpstr>
      <vt:lpstr>Question?</vt:lpstr>
      <vt:lpstr>Question?</vt:lpstr>
      <vt:lpstr>Answer: Two Issues</vt:lpstr>
      <vt:lpstr>Is Correlation=Meaning?</vt:lpstr>
      <vt:lpstr>From The APA Task Force On Research Methods</vt:lpstr>
      <vt:lpstr>Cautionary Note About CV Theory Logic</vt:lpstr>
      <vt:lpstr>Is The Happiness Rating in Our Gini Data Really a Measure of Happiness?</vt:lpstr>
      <vt:lpstr>Is The Happiness Rating in Our Gini Data Really a Measure of Happiness?</vt:lpstr>
      <vt:lpstr>Operationism VS. CV Theory</vt:lpstr>
      <vt:lpstr>Validating a Scale Using SPSS</vt:lpstr>
      <vt:lpstr>Validating a Scale Using SPSS: Classical Test Theory Approach</vt:lpstr>
      <vt:lpstr>Validating a Scale Using SPSS: Item Response Theory Approach</vt:lpstr>
      <vt:lpstr>Something VERY Interesting</vt:lpstr>
    </vt:vector>
  </TitlesOfParts>
  <Company>UFV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Beginnings of Psychology as a Science</dc:title>
  <dc:creator>Kim Striebel</dc:creator>
  <cp:lastModifiedBy>Kim Striebel</cp:lastModifiedBy>
  <cp:revision>111</cp:revision>
  <dcterms:created xsi:type="dcterms:W3CDTF">2018-02-07T13:23:03Z</dcterms:created>
  <dcterms:modified xsi:type="dcterms:W3CDTF">2020-12-01T16:29:00Z</dcterms:modified>
</cp:coreProperties>
</file>